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wdp" ContentType="image/vnd.ms-photo"/>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70"/>
  </p:notesMasterIdLst>
  <p:handoutMasterIdLst>
    <p:handoutMasterId r:id="rId71"/>
  </p:handoutMasterIdLst>
  <p:sldIdLst>
    <p:sldId id="900" r:id="rId2"/>
    <p:sldId id="1016" r:id="rId3"/>
    <p:sldId id="1156" r:id="rId4"/>
    <p:sldId id="1145" r:id="rId5"/>
    <p:sldId id="1151" r:id="rId6"/>
    <p:sldId id="1152" r:id="rId7"/>
    <p:sldId id="1154" r:id="rId8"/>
    <p:sldId id="1157" r:id="rId9"/>
    <p:sldId id="1161" r:id="rId10"/>
    <p:sldId id="1171" r:id="rId11"/>
    <p:sldId id="1158" r:id="rId12"/>
    <p:sldId id="1191" r:id="rId13"/>
    <p:sldId id="1174" r:id="rId14"/>
    <p:sldId id="1175" r:id="rId15"/>
    <p:sldId id="1176" r:id="rId16"/>
    <p:sldId id="1177" r:id="rId17"/>
    <p:sldId id="1178" r:id="rId18"/>
    <p:sldId id="1179" r:id="rId19"/>
    <p:sldId id="1180" r:id="rId20"/>
    <p:sldId id="1188" r:id="rId21"/>
    <p:sldId id="1221" r:id="rId22"/>
    <p:sldId id="1195" r:id="rId23"/>
    <p:sldId id="1208" r:id="rId24"/>
    <p:sldId id="1163" r:id="rId25"/>
    <p:sldId id="1164" r:id="rId26"/>
    <p:sldId id="1165" r:id="rId27"/>
    <p:sldId id="1166" r:id="rId28"/>
    <p:sldId id="1192" r:id="rId29"/>
    <p:sldId id="1167" r:id="rId30"/>
    <p:sldId id="1168" r:id="rId31"/>
    <p:sldId id="1169" r:id="rId32"/>
    <p:sldId id="1237" r:id="rId33"/>
    <p:sldId id="1230" r:id="rId34"/>
    <p:sldId id="1231" r:id="rId35"/>
    <p:sldId id="1232" r:id="rId36"/>
    <p:sldId id="1233" r:id="rId37"/>
    <p:sldId id="1234" r:id="rId38"/>
    <p:sldId id="1235" r:id="rId39"/>
    <p:sldId id="1236" r:id="rId40"/>
    <p:sldId id="1225" r:id="rId41"/>
    <p:sldId id="1209" r:id="rId42"/>
    <p:sldId id="1210" r:id="rId43"/>
    <p:sldId id="1211" r:id="rId44"/>
    <p:sldId id="1226" r:id="rId45"/>
    <p:sldId id="1213" r:id="rId46"/>
    <p:sldId id="1214" r:id="rId47"/>
    <p:sldId id="1247" r:id="rId48"/>
    <p:sldId id="1248" r:id="rId49"/>
    <p:sldId id="1249" r:id="rId50"/>
    <p:sldId id="1239" r:id="rId51"/>
    <p:sldId id="1241" r:id="rId52"/>
    <p:sldId id="1242" r:id="rId53"/>
    <p:sldId id="1243" r:id="rId54"/>
    <p:sldId id="1244" r:id="rId55"/>
    <p:sldId id="1245" r:id="rId56"/>
    <p:sldId id="1246" r:id="rId57"/>
    <p:sldId id="1216" r:id="rId58"/>
    <p:sldId id="1229" r:id="rId59"/>
    <p:sldId id="1228" r:id="rId60"/>
    <p:sldId id="1227" r:id="rId61"/>
    <p:sldId id="1207" r:id="rId62"/>
    <p:sldId id="1203" r:id="rId63"/>
    <p:sldId id="1204" r:id="rId64"/>
    <p:sldId id="1205" r:id="rId65"/>
    <p:sldId id="1206" r:id="rId66"/>
    <p:sldId id="1220" r:id="rId67"/>
    <p:sldId id="1223" r:id="rId68"/>
    <p:sldId id="1224" r:id="rId69"/>
  </p:sldIdLst>
  <p:sldSz cx="12192000" cy="6858000"/>
  <p:notesSz cx="6858000" cy="9144000"/>
  <p:defaultTextStyle>
    <a:defPPr>
      <a:defRPr lang="en-US"/>
    </a:defPPr>
    <a:lvl1pPr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baseline="-250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baseline="-250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baseline="-250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baseline="-250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808081"/>
    <a:srgbClr val="C5D1E0"/>
    <a:srgbClr val="FF6600"/>
    <a:srgbClr val="FFCC99"/>
    <a:srgbClr val="0F4D92"/>
    <a:srgbClr val="F3F3F3"/>
    <a:srgbClr val="FF1D19"/>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9582"/>
    <p:restoredTop sz="94648"/>
  </p:normalViewPr>
  <p:slideViewPr>
    <p:cSldViewPr snapToGrid="0">
      <p:cViewPr>
        <p:scale>
          <a:sx n="73" d="100"/>
          <a:sy n="73" d="100"/>
        </p:scale>
        <p:origin x="1272" y="912"/>
      </p:cViewPr>
      <p:guideLst>
        <p:guide orient="horz" pos="2160"/>
        <p:guide pos="3840"/>
      </p:guideLst>
    </p:cSldViewPr>
  </p:slideViewPr>
  <p:notesTextViewPr>
    <p:cViewPr>
      <p:scale>
        <a:sx n="100" d="100"/>
        <a:sy n="100" d="100"/>
      </p:scale>
      <p:origin x="0" y="0"/>
    </p:cViewPr>
  </p:notesTextViewPr>
  <p:sorterViewPr>
    <p:cViewPr>
      <p:scale>
        <a:sx n="98" d="100"/>
        <a:sy n="98"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notesMaster" Target="notesMasters/notesMaster1.xml"/><Relationship Id="rId71" Type="http://schemas.openxmlformats.org/officeDocument/2006/relationships/handoutMaster" Target="handoutMasters/handoutMaster1.xml"/><Relationship Id="rId72" Type="http://schemas.openxmlformats.org/officeDocument/2006/relationships/presProps" Target="presProp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73" Type="http://schemas.openxmlformats.org/officeDocument/2006/relationships/viewProps" Target="viewProps.xml"/><Relationship Id="rId74" Type="http://schemas.openxmlformats.org/officeDocument/2006/relationships/theme" Target="theme/theme1.xml"/><Relationship Id="rId75" Type="http://schemas.openxmlformats.org/officeDocument/2006/relationships/tableStyles" Target="tableStyles.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4626" name="Rectangle 2"/>
          <p:cNvSpPr>
            <a:spLocks noGrp="1" noChangeArrowheads="1"/>
          </p:cNvSpPr>
          <p:nvPr>
            <p:ph type="hdr" sz="quarter"/>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eaLnBrk="0" hangingPunct="0">
              <a:defRPr sz="1200">
                <a:effectLst>
                  <a:outerShdw blurRad="38100" dist="38100" dir="2700000" algn="tl">
                    <a:srgbClr val="DDDDDD"/>
                  </a:outerShdw>
                </a:effectLst>
              </a:defRPr>
            </a:lvl1pPr>
          </a:lstStyle>
          <a:p>
            <a:pPr>
              <a:defRPr/>
            </a:pPr>
            <a:endParaRPr lang="en-US"/>
          </a:p>
        </p:txBody>
      </p:sp>
      <p:sp>
        <p:nvSpPr>
          <p:cNvPr id="154627" name="Rectangle 3"/>
          <p:cNvSpPr>
            <a:spLocks noGrp="1" noChangeArrowheads="1"/>
          </p:cNvSpPr>
          <p:nvPr>
            <p:ph type="dt" sz="quarter" idx="1"/>
          </p:nvPr>
        </p:nvSpPr>
        <p:spPr bwMode="auto">
          <a:xfrm>
            <a:off x="388620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eaLnBrk="0" hangingPunct="0">
              <a:defRPr sz="1200">
                <a:effectLst>
                  <a:outerShdw blurRad="38100" dist="38100" dir="2700000" algn="tl">
                    <a:srgbClr val="DDDDDD"/>
                  </a:outerShdw>
                </a:effectLst>
              </a:defRPr>
            </a:lvl1pPr>
          </a:lstStyle>
          <a:p>
            <a:pPr>
              <a:defRPr/>
            </a:pPr>
            <a:endParaRPr lang="en-US"/>
          </a:p>
        </p:txBody>
      </p:sp>
      <p:sp>
        <p:nvSpPr>
          <p:cNvPr id="154628" name="Rectangle 4"/>
          <p:cNvSpPr>
            <a:spLocks noGrp="1" noChangeArrowheads="1"/>
          </p:cNvSpPr>
          <p:nvPr>
            <p:ph type="ftr" sz="quarter" idx="2"/>
          </p:nvPr>
        </p:nvSpPr>
        <p:spPr bwMode="auto">
          <a:xfrm>
            <a:off x="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eaLnBrk="0" hangingPunct="0">
              <a:defRPr sz="1200">
                <a:effectLst>
                  <a:outerShdw blurRad="38100" dist="38100" dir="2700000" algn="tl">
                    <a:srgbClr val="DDDDDD"/>
                  </a:outerShdw>
                </a:effectLst>
              </a:defRPr>
            </a:lvl1pPr>
          </a:lstStyle>
          <a:p>
            <a:pPr>
              <a:defRPr/>
            </a:pPr>
            <a:endParaRPr lang="en-US"/>
          </a:p>
        </p:txBody>
      </p:sp>
      <p:sp>
        <p:nvSpPr>
          <p:cNvPr id="154629" name="Rectangle 5"/>
          <p:cNvSpPr>
            <a:spLocks noGrp="1" noChangeArrowheads="1"/>
          </p:cNvSpPr>
          <p:nvPr>
            <p:ph type="sldNum" sz="quarter" idx="3"/>
          </p:nvPr>
        </p:nvSpPr>
        <p:spPr bwMode="auto">
          <a:xfrm>
            <a:off x="388620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eaLnBrk="0" hangingPunct="0">
              <a:defRPr sz="1200">
                <a:effectLst>
                  <a:outerShdw blurRad="38100" dist="38100" dir="2700000" algn="tl">
                    <a:srgbClr val="DDDDDD"/>
                  </a:outerShdw>
                </a:effectLst>
              </a:defRPr>
            </a:lvl1pPr>
          </a:lstStyle>
          <a:p>
            <a:pPr>
              <a:defRPr/>
            </a:pPr>
            <a:fld id="{5721E9F5-F346-4544-A173-003E47FC89BC}" type="slidenum">
              <a:rPr lang="en-US"/>
              <a:pPr>
                <a:defRPr/>
              </a:pPr>
              <a:t>‹#›</a:t>
            </a:fld>
            <a:endParaRPr lang="en-US"/>
          </a:p>
        </p:txBody>
      </p:sp>
    </p:spTree>
    <p:extLst>
      <p:ext uri="{BB962C8B-B14F-4D97-AF65-F5344CB8AC3E}">
        <p14:creationId xmlns:p14="http://schemas.microsoft.com/office/powerpoint/2010/main" val="118912744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eaLnBrk="0" hangingPunct="0">
              <a:defRPr sz="1200" baseline="0">
                <a:effectLst/>
                <a:ea typeface="ＭＳ Ｐゴシック" charset="-128"/>
                <a:cs typeface="ＭＳ Ｐゴシック" charset="-128"/>
              </a:defRPr>
            </a:lvl1pPr>
          </a:lstStyle>
          <a:p>
            <a:pPr>
              <a:defRPr/>
            </a:pPr>
            <a:endParaRPr lang="en-US"/>
          </a:p>
        </p:txBody>
      </p:sp>
      <p:sp>
        <p:nvSpPr>
          <p:cNvPr id="4099" name="Rectangle 3"/>
          <p:cNvSpPr>
            <a:spLocks noGrp="1" noChangeArrowheads="1"/>
          </p:cNvSpPr>
          <p:nvPr>
            <p:ph type="dt" idx="1"/>
          </p:nvPr>
        </p:nvSpPr>
        <p:spPr bwMode="auto">
          <a:xfrm>
            <a:off x="388620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eaLnBrk="0" hangingPunct="0">
              <a:defRPr sz="1200" baseline="0">
                <a:effectLst/>
                <a:ea typeface="ＭＳ Ｐゴシック" charset="-128"/>
                <a:cs typeface="ＭＳ Ｐゴシック" charset="-128"/>
              </a:defRPr>
            </a:lvl1pPr>
          </a:lstStyle>
          <a:p>
            <a:pPr>
              <a:defRPr/>
            </a:pPr>
            <a:endParaRPr lang="en-US"/>
          </a:p>
        </p:txBody>
      </p:sp>
      <p:sp>
        <p:nvSpPr>
          <p:cNvPr id="50180" name="Rectangle 4"/>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4101"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102"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eaLnBrk="0" hangingPunct="0">
              <a:defRPr sz="1200" baseline="0">
                <a:effectLst/>
                <a:ea typeface="ＭＳ Ｐゴシック" charset="-128"/>
                <a:cs typeface="ＭＳ Ｐゴシック" charset="-128"/>
              </a:defRPr>
            </a:lvl1pPr>
          </a:lstStyle>
          <a:p>
            <a:pPr>
              <a:defRPr/>
            </a:pPr>
            <a:endParaRPr lang="en-US"/>
          </a:p>
        </p:txBody>
      </p:sp>
      <p:sp>
        <p:nvSpPr>
          <p:cNvPr id="4103"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eaLnBrk="0" hangingPunct="0">
              <a:defRPr sz="1200" baseline="0">
                <a:effectLst/>
              </a:defRPr>
            </a:lvl1pPr>
          </a:lstStyle>
          <a:p>
            <a:pPr>
              <a:defRPr/>
            </a:pPr>
            <a:fld id="{86487906-38C7-2948-8EF2-63BA3985CDFF}" type="slidenum">
              <a:rPr lang="en-US"/>
              <a:pPr>
                <a:defRPr/>
              </a:pPr>
              <a:t>‹#›</a:t>
            </a:fld>
            <a:endParaRPr lang="en-US"/>
          </a:p>
        </p:txBody>
      </p:sp>
    </p:spTree>
    <p:extLst>
      <p:ext uri="{BB962C8B-B14F-4D97-AF65-F5344CB8AC3E}">
        <p14:creationId xmlns:p14="http://schemas.microsoft.com/office/powerpoint/2010/main" val="536127788"/>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Arial" pitchFamily="-105" charset="0"/>
        <a:ea typeface="ＭＳ Ｐゴシック" pitchFamily="-105" charset="-128"/>
        <a:cs typeface="ＭＳ Ｐゴシック" pitchFamily="-105" charset="-128"/>
      </a:defRPr>
    </a:lvl1pPr>
    <a:lvl2pPr marL="457200" algn="l" rtl="0" eaLnBrk="0" fontAlgn="base" hangingPunct="0">
      <a:spcBef>
        <a:spcPct val="30000"/>
      </a:spcBef>
      <a:spcAft>
        <a:spcPct val="0"/>
      </a:spcAft>
      <a:defRPr sz="1200" kern="1200">
        <a:solidFill>
          <a:schemeClr val="tx1"/>
        </a:solidFill>
        <a:latin typeface="Arial" pitchFamily="-105" charset="0"/>
        <a:ea typeface="ＭＳ Ｐゴシック" pitchFamily="-105" charset="-128"/>
        <a:cs typeface="+mn-cs"/>
      </a:defRPr>
    </a:lvl2pPr>
    <a:lvl3pPr marL="914400" algn="l" rtl="0" eaLnBrk="0" fontAlgn="base" hangingPunct="0">
      <a:spcBef>
        <a:spcPct val="30000"/>
      </a:spcBef>
      <a:spcAft>
        <a:spcPct val="0"/>
      </a:spcAft>
      <a:defRPr sz="1200" kern="1200">
        <a:solidFill>
          <a:schemeClr val="tx1"/>
        </a:solidFill>
        <a:latin typeface="Arial" pitchFamily="-105" charset="0"/>
        <a:ea typeface="ＭＳ Ｐゴシック" pitchFamily="-105" charset="-128"/>
        <a:cs typeface="+mn-cs"/>
      </a:defRPr>
    </a:lvl3pPr>
    <a:lvl4pPr marL="1371600" algn="l" rtl="0" eaLnBrk="0" fontAlgn="base" hangingPunct="0">
      <a:spcBef>
        <a:spcPct val="30000"/>
      </a:spcBef>
      <a:spcAft>
        <a:spcPct val="0"/>
      </a:spcAft>
      <a:defRPr sz="1200" kern="1200">
        <a:solidFill>
          <a:schemeClr val="tx1"/>
        </a:solidFill>
        <a:latin typeface="Arial" pitchFamily="-105" charset="0"/>
        <a:ea typeface="ＭＳ Ｐゴシック" pitchFamily="-105" charset="-128"/>
        <a:cs typeface="+mn-cs"/>
      </a:defRPr>
    </a:lvl4pPr>
    <a:lvl5pPr marL="1828800" algn="l" rtl="0" eaLnBrk="0" fontAlgn="base" hangingPunct="0">
      <a:spcBef>
        <a:spcPct val="30000"/>
      </a:spcBef>
      <a:spcAft>
        <a:spcPct val="0"/>
      </a:spcAft>
      <a:defRPr sz="1200" kern="1200">
        <a:solidFill>
          <a:schemeClr val="tx1"/>
        </a:solidFill>
        <a:latin typeface="Arial" pitchFamily="-105" charset="0"/>
        <a:ea typeface="ＭＳ Ｐゴシック" pitchFamily="-105"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baseline="-25000">
                <a:solidFill>
                  <a:schemeClr val="tx1"/>
                </a:solidFill>
                <a:latin typeface="Arial" charset="0"/>
                <a:ea typeface="ＭＳ Ｐゴシック" charset="0"/>
                <a:cs typeface="ＭＳ Ｐゴシック" charset="0"/>
              </a:defRPr>
            </a:lvl1pPr>
            <a:lvl2pPr marL="742950" indent="-285750" eaLnBrk="0" hangingPunct="0">
              <a:defRPr sz="2400" baseline="-25000">
                <a:solidFill>
                  <a:schemeClr val="tx1"/>
                </a:solidFill>
                <a:latin typeface="Arial" charset="0"/>
                <a:ea typeface="ＭＳ Ｐゴシック" charset="0"/>
              </a:defRPr>
            </a:lvl2pPr>
            <a:lvl3pPr marL="1143000" indent="-228600" eaLnBrk="0" hangingPunct="0">
              <a:defRPr sz="2400" baseline="-25000">
                <a:solidFill>
                  <a:schemeClr val="tx1"/>
                </a:solidFill>
                <a:latin typeface="Arial" charset="0"/>
                <a:ea typeface="ＭＳ Ｐゴシック" charset="0"/>
              </a:defRPr>
            </a:lvl3pPr>
            <a:lvl4pPr marL="1600200" indent="-228600" eaLnBrk="0" hangingPunct="0">
              <a:defRPr sz="2400" baseline="-25000">
                <a:solidFill>
                  <a:schemeClr val="tx1"/>
                </a:solidFill>
                <a:latin typeface="Arial" charset="0"/>
                <a:ea typeface="ＭＳ Ｐゴシック" charset="0"/>
              </a:defRPr>
            </a:lvl4pPr>
            <a:lvl5pPr marL="2057400" indent="-228600" eaLnBrk="0" hangingPunct="0">
              <a:defRPr sz="2400" baseline="-25000">
                <a:solidFill>
                  <a:schemeClr val="tx1"/>
                </a:solidFill>
                <a:latin typeface="Arial" charset="0"/>
                <a:ea typeface="ＭＳ Ｐゴシック" charset="0"/>
              </a:defRPr>
            </a:lvl5pPr>
            <a:lvl6pPr marL="2514600" indent="-228600" eaLnBrk="0" fontAlgn="base" hangingPunct="0">
              <a:spcBef>
                <a:spcPct val="0"/>
              </a:spcBef>
              <a:spcAft>
                <a:spcPct val="0"/>
              </a:spcAft>
              <a:defRPr sz="2400" baseline="-25000">
                <a:solidFill>
                  <a:schemeClr val="tx1"/>
                </a:solidFill>
                <a:latin typeface="Arial" charset="0"/>
                <a:ea typeface="ＭＳ Ｐゴシック" charset="0"/>
              </a:defRPr>
            </a:lvl6pPr>
            <a:lvl7pPr marL="2971800" indent="-228600" eaLnBrk="0" fontAlgn="base" hangingPunct="0">
              <a:spcBef>
                <a:spcPct val="0"/>
              </a:spcBef>
              <a:spcAft>
                <a:spcPct val="0"/>
              </a:spcAft>
              <a:defRPr sz="2400" baseline="-25000">
                <a:solidFill>
                  <a:schemeClr val="tx1"/>
                </a:solidFill>
                <a:latin typeface="Arial" charset="0"/>
                <a:ea typeface="ＭＳ Ｐゴシック" charset="0"/>
              </a:defRPr>
            </a:lvl7pPr>
            <a:lvl8pPr marL="3429000" indent="-228600" eaLnBrk="0" fontAlgn="base" hangingPunct="0">
              <a:spcBef>
                <a:spcPct val="0"/>
              </a:spcBef>
              <a:spcAft>
                <a:spcPct val="0"/>
              </a:spcAft>
              <a:defRPr sz="2400" baseline="-25000">
                <a:solidFill>
                  <a:schemeClr val="tx1"/>
                </a:solidFill>
                <a:latin typeface="Arial" charset="0"/>
                <a:ea typeface="ＭＳ Ｐゴシック" charset="0"/>
              </a:defRPr>
            </a:lvl8pPr>
            <a:lvl9pPr marL="3886200" indent="-228600" eaLnBrk="0" fontAlgn="base" hangingPunct="0">
              <a:spcBef>
                <a:spcPct val="0"/>
              </a:spcBef>
              <a:spcAft>
                <a:spcPct val="0"/>
              </a:spcAft>
              <a:defRPr sz="2400" baseline="-25000">
                <a:solidFill>
                  <a:schemeClr val="tx1"/>
                </a:solidFill>
                <a:latin typeface="Arial" charset="0"/>
                <a:ea typeface="ＭＳ Ｐゴシック" charset="0"/>
              </a:defRPr>
            </a:lvl9pPr>
          </a:lstStyle>
          <a:p>
            <a:fld id="{662F50D6-D15D-9D43-8078-CCA5EDDAF389}" type="slidenum">
              <a:rPr lang="en-US" sz="1200" baseline="0"/>
              <a:pPr/>
              <a:t>1</a:t>
            </a:fld>
            <a:endParaRPr lang="en-US" sz="1200" baseline="0"/>
          </a:p>
        </p:txBody>
      </p:sp>
      <p:sp>
        <p:nvSpPr>
          <p:cNvPr id="51202" name="Rectangle 2"/>
          <p:cNvSpPr>
            <a:spLocks noGrp="1" noRot="1" noChangeAspect="1" noChangeArrowheads="1"/>
          </p:cNvSpPr>
          <p:nvPr>
            <p:ph type="sldImg"/>
          </p:nvPr>
        </p:nvSpPr>
        <p:spPr>
          <a:xfrm>
            <a:off x="381000" y="685800"/>
            <a:ext cx="6096000" cy="3429000"/>
          </a:xfrm>
          <a:solidFill>
            <a:srgbClr val="FFFFFF"/>
          </a:solidFill>
          <a:ln/>
        </p:spPr>
      </p:sp>
      <p:sp>
        <p:nvSpPr>
          <p:cNvPr id="51203" name="Rectangle 3"/>
          <p:cNvSpPr>
            <a:spLocks noGrp="1" noChangeArrowheads="1"/>
          </p:cNvSpPr>
          <p:nvPr>
            <p:ph type="body" idx="1"/>
          </p:nvPr>
        </p:nvSpPr>
        <p:spPr>
          <a:solidFill>
            <a:srgbClr val="FFFFFF"/>
          </a:solidFill>
          <a:ln>
            <a:solidFill>
              <a:srgbClr val="000000"/>
            </a:solidFill>
          </a:ln>
          <a:extLst>
            <a:ext uri="{FAA26D3D-D897-4be2-8F04-BA451C77F1D7}">
              <ma14:placeholderFlag xmlns:ma14="http://schemas.microsoft.com/office/mac/drawingml/2011/main" val="1"/>
            </a:ext>
          </a:extLst>
        </p:spPr>
        <p:txBody>
          <a:bodyPr/>
          <a:lstStyle/>
          <a:p>
            <a:pPr eaLnBrk="1" hangingPunct="1"/>
            <a:endParaRPr lang="en-US" dirty="0">
              <a:latin typeface="Arial" charset="0"/>
              <a:ea typeface="ＭＳ Ｐゴシック" charset="0"/>
              <a:cs typeface="ＭＳ Ｐゴシック" charset="0"/>
            </a:endParaRPr>
          </a:p>
        </p:txBody>
      </p:sp>
    </p:spTree>
    <p:extLst>
      <p:ext uri="{BB962C8B-B14F-4D97-AF65-F5344CB8AC3E}">
        <p14:creationId xmlns:p14="http://schemas.microsoft.com/office/powerpoint/2010/main" val="19843021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10</a:t>
            </a:fld>
            <a:endParaRPr lang="en-US"/>
          </a:p>
        </p:txBody>
      </p:sp>
    </p:spTree>
    <p:extLst>
      <p:ext uri="{BB962C8B-B14F-4D97-AF65-F5344CB8AC3E}">
        <p14:creationId xmlns:p14="http://schemas.microsoft.com/office/powerpoint/2010/main" val="17905521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837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 xmlns:a14="http://schemas.microsoft.com/office/drawing/2010/main" val="1"/>
            </a:ext>
          </a:extLst>
        </p:spPr>
        <p:txBody>
          <a:bodyPr/>
          <a:lstStyle/>
          <a:p>
            <a:endParaRPr lang="en-US" sz="2200" dirty="0">
              <a:latin typeface="Lucida Grande" charset="0"/>
              <a:cs typeface="Lucida Grande" charset="0"/>
              <a:sym typeface="Lucida Grande" charset="0"/>
            </a:endParaRPr>
          </a:p>
        </p:txBody>
      </p:sp>
    </p:spTree>
    <p:extLst>
      <p:ext uri="{BB962C8B-B14F-4D97-AF65-F5344CB8AC3E}">
        <p14:creationId xmlns:p14="http://schemas.microsoft.com/office/powerpoint/2010/main" val="18635934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837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 xmlns:a14="http://schemas.microsoft.com/office/drawing/2010/main" val="1"/>
            </a:ext>
          </a:extLst>
        </p:spPr>
        <p:txBody>
          <a:bodyPr/>
          <a:lstStyle/>
          <a:p>
            <a:r>
              <a:rPr lang="en-US" sz="2200" dirty="0" smtClean="0">
                <a:latin typeface="Lucida Grande" charset="0"/>
                <a:cs typeface="Lucida Grande" charset="0"/>
                <a:sym typeface="Lucida Grande" charset="0"/>
              </a:rPr>
              <a:t>Route </a:t>
            </a:r>
            <a:r>
              <a:rPr lang="en-US" sz="2200" dirty="0" err="1" smtClean="0">
                <a:latin typeface="Lucida Grande" charset="0"/>
                <a:cs typeface="Lucida Grande" charset="0"/>
                <a:sym typeface="Lucida Grande" charset="0"/>
              </a:rPr>
              <a:t>onPacket</a:t>
            </a:r>
            <a:r>
              <a:rPr lang="en-US" sz="2200" dirty="0" smtClean="0">
                <a:latin typeface="Lucida Grande" charset="0"/>
                <a:cs typeface="Lucida Grande" charset="0"/>
                <a:sym typeface="Lucida Grande" charset="0"/>
              </a:rPr>
              <a:t>(</a:t>
            </a:r>
            <a:r>
              <a:rPr lang="en-US" sz="2200" baseline="0" dirty="0" smtClean="0">
                <a:latin typeface="Lucida Grande" charset="0"/>
                <a:cs typeface="Lucida Grande" charset="0"/>
                <a:sym typeface="Lucida Grande" charset="0"/>
              </a:rPr>
              <a:t> </a:t>
            </a:r>
            <a:r>
              <a:rPr lang="en-US" sz="2200" baseline="0" dirty="0" err="1" smtClean="0">
                <a:latin typeface="Lucida Grande" charset="0"/>
                <a:cs typeface="Lucida Grande" charset="0"/>
                <a:sym typeface="Lucida Grande" charset="0"/>
              </a:rPr>
              <a:t>pkt</a:t>
            </a:r>
            <a:r>
              <a:rPr lang="en-US" sz="2200" baseline="0" dirty="0" smtClean="0">
                <a:latin typeface="Lucida Grande" charset="0"/>
                <a:cs typeface="Lucida Grande" charset="0"/>
                <a:sym typeface="Lucida Grande" charset="0"/>
              </a:rPr>
              <a:t> )</a:t>
            </a:r>
            <a:endParaRPr lang="en-US" sz="2200" dirty="0">
              <a:latin typeface="Lucida Grande" charset="0"/>
              <a:cs typeface="Lucida Grande" charset="0"/>
              <a:sym typeface="Lucida Grande" charset="0"/>
            </a:endParaRPr>
          </a:p>
        </p:txBody>
      </p:sp>
    </p:spTree>
    <p:extLst>
      <p:ext uri="{BB962C8B-B14F-4D97-AF65-F5344CB8AC3E}">
        <p14:creationId xmlns:p14="http://schemas.microsoft.com/office/powerpoint/2010/main" val="6432706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13</a:t>
            </a:fld>
            <a:endParaRPr lang="en-US"/>
          </a:p>
        </p:txBody>
      </p:sp>
    </p:spTree>
    <p:extLst>
      <p:ext uri="{BB962C8B-B14F-4D97-AF65-F5344CB8AC3E}">
        <p14:creationId xmlns:p14="http://schemas.microsoft.com/office/powerpoint/2010/main" val="21027525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14</a:t>
            </a:fld>
            <a:endParaRPr lang="en-US"/>
          </a:p>
        </p:txBody>
      </p:sp>
    </p:spTree>
    <p:extLst>
      <p:ext uri="{BB962C8B-B14F-4D97-AF65-F5344CB8AC3E}">
        <p14:creationId xmlns:p14="http://schemas.microsoft.com/office/powerpoint/2010/main" val="1540226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15</a:t>
            </a:fld>
            <a:endParaRPr lang="en-US"/>
          </a:p>
        </p:txBody>
      </p:sp>
    </p:spTree>
    <p:extLst>
      <p:ext uri="{BB962C8B-B14F-4D97-AF65-F5344CB8AC3E}">
        <p14:creationId xmlns:p14="http://schemas.microsoft.com/office/powerpoint/2010/main" val="4384453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222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53640926-AAD7-44d8-BBD7-CCE9431645EC}">
              <a14:shadowObscured xmlns:a14="http://schemas.microsoft.com/office/drawing/2010/main" xmlns="" val="1"/>
            </a:ext>
          </a:extLst>
        </p:spPr>
        <p:txBody>
          <a:bodyPr/>
          <a:lstStyle/>
          <a:p>
            <a:r>
              <a:rPr lang="en-US" sz="1800">
                <a:latin typeface="Lucida Grande" charset="0"/>
                <a:cs typeface="Lucida Grande" charset="0"/>
                <a:sym typeface="Lucida Grande" charset="0"/>
              </a:rPr>
              <a:t>Unfortunately, this program has a bug. To see where the program goes wrong, let</a:t>
            </a:r>
            <a:r>
              <a:rPr lang="ja-JP" altLang="en-US" sz="1800">
                <a:latin typeface="Arial"/>
                <a:cs typeface="Lucida Grande" charset="0"/>
                <a:sym typeface="Lucida Grande" charset="0"/>
              </a:rPr>
              <a:t>’</a:t>
            </a:r>
            <a:r>
              <a:rPr lang="en-US" sz="1800">
                <a:latin typeface="Lucida Grande" charset="0"/>
                <a:cs typeface="Lucida Grande" charset="0"/>
                <a:sym typeface="Lucida Grande" charset="0"/>
              </a:rPr>
              <a:t>s watch what happens when we connect this controller to a single switch and let two packets arrive. Both packets have destination mac A. The red packet is to TCP destination 80, while the green packet is to TCP destination 22.  When the red packet arrives, the switch has an empty flow table and sends the packet to the controller. The controller determines that the packet should be forwarded to the next hop, and installs the appropriate rule. The red packet returns to the switch and moves onward.  Now, the port 22 packet arrives at the switch, and instead of being dropped or sent to the controller, it matches the low priority rule for Ethernet destination A and is therefore forwarded onward. This violates the user</a:t>
            </a:r>
            <a:r>
              <a:rPr lang="ja-JP" altLang="en-US" sz="1800">
                <a:latin typeface="Arial"/>
                <a:cs typeface="Lucida Grande" charset="0"/>
                <a:sym typeface="Lucida Grande" charset="0"/>
              </a:rPr>
              <a:t>’</a:t>
            </a:r>
            <a:r>
              <a:rPr lang="en-US" sz="1800">
                <a:latin typeface="Lucida Grande" charset="0"/>
                <a:cs typeface="Lucida Grande" charset="0"/>
                <a:sym typeface="Lucida Grande" charset="0"/>
              </a:rPr>
              <a:t>s intentions and may represent a security violation.</a:t>
            </a:r>
          </a:p>
        </p:txBody>
      </p:sp>
    </p:spTree>
    <p:extLst>
      <p:ext uri="{BB962C8B-B14F-4D97-AF65-F5344CB8AC3E}">
        <p14:creationId xmlns:p14="http://schemas.microsoft.com/office/powerpoint/2010/main" val="9793637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17</a:t>
            </a:fld>
            <a:endParaRPr lang="en-US"/>
          </a:p>
        </p:txBody>
      </p:sp>
    </p:spTree>
    <p:extLst>
      <p:ext uri="{BB962C8B-B14F-4D97-AF65-F5344CB8AC3E}">
        <p14:creationId xmlns:p14="http://schemas.microsoft.com/office/powerpoint/2010/main" val="6019843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19</a:t>
            </a:fld>
            <a:endParaRPr lang="en-US"/>
          </a:p>
        </p:txBody>
      </p:sp>
    </p:spTree>
    <p:extLst>
      <p:ext uri="{BB962C8B-B14F-4D97-AF65-F5344CB8AC3E}">
        <p14:creationId xmlns:p14="http://schemas.microsoft.com/office/powerpoint/2010/main" val="10073033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837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53640926-AAD7-44d8-BBD7-CCE9431645EC}">
              <a14:shadowObscured xmlns:a14="http://schemas.microsoft.com/office/drawing/2010/main" xmlns="" val="1"/>
            </a:ext>
          </a:extLst>
        </p:spPr>
        <p:txBody>
          <a:bodyPr/>
          <a:lstStyle/>
          <a:p>
            <a:r>
              <a:rPr lang="en-US" sz="2200" dirty="0" smtClean="0">
                <a:latin typeface="Lucida Grande" charset="0"/>
                <a:cs typeface="Lucida Grande" charset="0"/>
                <a:sym typeface="Lucida Grande" charset="0"/>
              </a:rPr>
              <a:t>On the other hand implementing algorithmic policies is challenging. </a:t>
            </a:r>
          </a:p>
          <a:p>
            <a:r>
              <a:rPr lang="en-US" sz="2200" dirty="0" smtClean="0">
                <a:latin typeface="Lucida Grande" charset="0"/>
                <a:cs typeface="Lucida Grande" charset="0"/>
                <a:sym typeface="Lucida Grande" charset="0"/>
              </a:rPr>
              <a:t>We know that naive solutions -- process every packet at controller or use only exact match rules -- perform poorly.</a:t>
            </a:r>
          </a:p>
          <a:p>
            <a:r>
              <a:rPr lang="en-US" sz="2200" dirty="0" smtClean="0">
                <a:latin typeface="Lucida Grande" charset="0"/>
                <a:cs typeface="Lucida Grande" charset="0"/>
                <a:sym typeface="Lucida Grande" charset="0"/>
              </a:rPr>
              <a:t>Static analysis to determine layout of flow tables is possible, but has drawbacks; in particular static analysis of general purpose language programs is typically conservative. Furthermore, relying on static analysis will cause the system to become substantially dependent on the source language in which we write algorithmic policies.</a:t>
            </a:r>
          </a:p>
          <a:p>
            <a:endParaRPr lang="en-US" sz="2200" dirty="0">
              <a:latin typeface="Lucida Grande" charset="0"/>
              <a:cs typeface="Lucida Grande" charset="0"/>
              <a:sym typeface="Lucida Grande" charset="0"/>
            </a:endParaRPr>
          </a:p>
        </p:txBody>
      </p:sp>
    </p:spTree>
    <p:extLst>
      <p:ext uri="{BB962C8B-B14F-4D97-AF65-F5344CB8AC3E}">
        <p14:creationId xmlns:p14="http://schemas.microsoft.com/office/powerpoint/2010/main" val="19232029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837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53640926-AAD7-44d8-BBD7-CCE9431645EC}">
              <a14:shadowObscured xmlns:a14="http://schemas.microsoft.com/office/drawing/2010/main" xmlns="" val="1"/>
            </a:ext>
          </a:extLst>
        </p:spPr>
        <p:txBody>
          <a:bodyPr/>
          <a:lstStyle/>
          <a:p>
            <a:endParaRPr lang="en-US" sz="2200" dirty="0">
              <a:latin typeface="Lucida Grande" charset="0"/>
              <a:cs typeface="Lucida Grande" charset="0"/>
              <a:sym typeface="Lucida Grande" charset="0"/>
            </a:endParaRPr>
          </a:p>
        </p:txBody>
      </p:sp>
    </p:spTree>
    <p:extLst>
      <p:ext uri="{BB962C8B-B14F-4D97-AF65-F5344CB8AC3E}">
        <p14:creationId xmlns:p14="http://schemas.microsoft.com/office/powerpoint/2010/main" val="1525483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6246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 xmlns:a14="http://schemas.microsoft.com/office/drawing/2010/main" val="1"/>
            </a:ext>
          </a:extLst>
        </p:spPr>
        <p:txBody>
          <a:bodyPr/>
          <a:lstStyle/>
          <a:p>
            <a:endParaRPr lang="en-US" sz="2200" dirty="0">
              <a:latin typeface="Lucida Grande" charset="0"/>
              <a:cs typeface="Lucida Grande" charset="0"/>
              <a:sym typeface="Lucida Grande" charset="0"/>
            </a:endParaRPr>
          </a:p>
        </p:txBody>
      </p:sp>
    </p:spTree>
    <p:extLst>
      <p:ext uri="{BB962C8B-B14F-4D97-AF65-F5344CB8AC3E}">
        <p14:creationId xmlns:p14="http://schemas.microsoft.com/office/powerpoint/2010/main" val="9678312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837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 xmlns:a14="http://schemas.microsoft.com/office/drawing/2010/main" val="1"/>
            </a:ext>
          </a:extLst>
        </p:spPr>
        <p:txBody>
          <a:bodyPr/>
          <a:lstStyle/>
          <a:p>
            <a:endParaRPr lang="en-US" sz="2200" dirty="0">
              <a:latin typeface="Lucida Grande" charset="0"/>
              <a:cs typeface="Lucida Grande" charset="0"/>
              <a:sym typeface="Lucida Grande" charset="0"/>
            </a:endParaRPr>
          </a:p>
        </p:txBody>
      </p:sp>
    </p:spTree>
    <p:extLst>
      <p:ext uri="{BB962C8B-B14F-4D97-AF65-F5344CB8AC3E}">
        <p14:creationId xmlns:p14="http://schemas.microsoft.com/office/powerpoint/2010/main" val="196490681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837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 xmlns:a14="http://schemas.microsoft.com/office/drawing/2010/main" val="1"/>
            </a:ext>
          </a:extLst>
        </p:spPr>
        <p:txBody>
          <a:bodyPr/>
          <a:lstStyle/>
          <a:p>
            <a:endParaRPr lang="en-US" sz="2200" dirty="0">
              <a:latin typeface="Lucida Grande" charset="0"/>
              <a:cs typeface="Lucida Grande" charset="0"/>
              <a:sym typeface="Lucida Grande" charset="0"/>
            </a:endParaRPr>
          </a:p>
        </p:txBody>
      </p:sp>
    </p:spTree>
    <p:extLst>
      <p:ext uri="{BB962C8B-B14F-4D97-AF65-F5344CB8AC3E}">
        <p14:creationId xmlns:p14="http://schemas.microsoft.com/office/powerpoint/2010/main" val="10058915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64514"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 xmlns:a14="http://schemas.microsoft.com/office/drawing/2010/main" val="1"/>
            </a:ext>
          </a:extLst>
        </p:spPr>
        <p:txBody>
          <a:bodyPr/>
          <a:lstStyle/>
          <a:p>
            <a:r>
              <a:rPr lang="en-US" sz="1800" dirty="0">
                <a:latin typeface="Lucida Grande" charset="0"/>
                <a:cs typeface="Lucida Grande" charset="0"/>
                <a:sym typeface="Lucida Grande" charset="0"/>
              </a:rPr>
              <a:t>Instead, we introduce Maple, a system that implements algorithmic policies using a fully dynamic compilation method and which does not depend on the source language used to express the algorithmic policy.</a:t>
            </a:r>
          </a:p>
          <a:p>
            <a:endParaRPr lang="en-US" sz="1800" dirty="0">
              <a:latin typeface="Lucida Grande" charset="0"/>
              <a:cs typeface="Lucida Grande" charset="0"/>
              <a:sym typeface="Lucida Grande" charset="0"/>
            </a:endParaRPr>
          </a:p>
          <a:p>
            <a:r>
              <a:rPr lang="en-US" sz="1800" dirty="0">
                <a:latin typeface="Lucida Grande" charset="0"/>
                <a:cs typeface="Lucida Grande" charset="0"/>
                <a:sym typeface="Lucida Grande" charset="0"/>
              </a:rPr>
              <a:t>Maple works by repeatedly executing the user</a:t>
            </a:r>
            <a:r>
              <a:rPr lang="ja-JP" altLang="en-US" sz="1800" dirty="0">
                <a:latin typeface="Arial"/>
                <a:cs typeface="Lucida Grande" charset="0"/>
                <a:sym typeface="Lucida Grande" charset="0"/>
              </a:rPr>
              <a:t>’</a:t>
            </a:r>
            <a:r>
              <a:rPr lang="en-US" sz="1800" dirty="0">
                <a:latin typeface="Lucida Grande" charset="0"/>
                <a:cs typeface="Lucida Grande" charset="0"/>
                <a:sym typeface="Lucida Grande" charset="0"/>
              </a:rPr>
              <a:t>s algorithmic policy f on packets entering the network, generalizing the outcome to other packets by observing traces of data accesses made during the execution.</a:t>
            </a:r>
          </a:p>
          <a:p>
            <a:endParaRPr lang="en-US" sz="1800" dirty="0">
              <a:latin typeface="Lucida Grande" charset="0"/>
              <a:cs typeface="Lucida Grande" charset="0"/>
              <a:sym typeface="Lucida Grande" charset="0"/>
            </a:endParaRPr>
          </a:p>
          <a:p>
            <a:r>
              <a:rPr lang="en-US" sz="1800" dirty="0">
                <a:latin typeface="Lucida Grande" charset="0"/>
                <a:cs typeface="Lucida Grande" charset="0"/>
                <a:sym typeface="Lucida Grande" charset="0"/>
              </a:rPr>
              <a:t>Maple then accumulates these traces into a trace tree, which is a partial decision tree of the input algorithmic policy, f.</a:t>
            </a:r>
          </a:p>
          <a:p>
            <a:endParaRPr lang="en-US" sz="1800" dirty="0">
              <a:latin typeface="Lucida Grande" charset="0"/>
              <a:cs typeface="Lucida Grande" charset="0"/>
              <a:sym typeface="Lucida Grande" charset="0"/>
            </a:endParaRPr>
          </a:p>
          <a:p>
            <a:r>
              <a:rPr lang="en-US" sz="1800" dirty="0">
                <a:latin typeface="Lucida Grande" charset="0"/>
                <a:cs typeface="Lucida Grande" charset="0"/>
                <a:sym typeface="Lucida Grande" charset="0"/>
              </a:rPr>
              <a:t>Finally, Maple compiles flow tables (FTs) for all the switches in the network from the trace tree. The compilation is done so that packets for which Maple has not yet successfully inferred a forwarding decision are sent back to the controller to ensure that Maple continues to execute f and refine its trace tree.</a:t>
            </a:r>
          </a:p>
        </p:txBody>
      </p:sp>
    </p:spTree>
    <p:extLst>
      <p:ext uri="{BB962C8B-B14F-4D97-AF65-F5344CB8AC3E}">
        <p14:creationId xmlns:p14="http://schemas.microsoft.com/office/powerpoint/2010/main" val="87219285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6656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 xmlns:a14="http://schemas.microsoft.com/office/drawing/2010/main" val="1"/>
            </a:ext>
          </a:extLst>
        </p:spPr>
        <p:txBody>
          <a:bodyPr/>
          <a:lstStyle/>
          <a:p>
            <a:r>
              <a:rPr lang="en-US" sz="2000">
                <a:latin typeface="Lucida Grande" charset="0"/>
                <a:cs typeface="Lucida Grande" charset="0"/>
                <a:sym typeface="Lucida Grande" charset="0"/>
              </a:rPr>
              <a:t>We use the example Java algorithmic policy to illustrate the tracing method.  Suppose Maple executes the algorithmic policy on a packet with Ethernet source 1, Ethernet dest 2 and tcp destination 80. As the packet moves through the policy, Maple collects a trace of the execution. </a:t>
            </a:r>
          </a:p>
          <a:p>
            <a:r>
              <a:rPr lang="en-US" sz="2000">
                <a:latin typeface="Lucida Grande" charset="0"/>
                <a:cs typeface="Lucida Grande" charset="0"/>
                <a:sym typeface="Lucida Grande" charset="0"/>
              </a:rPr>
              <a:t>When this packet arrives at the check on tcp destination, Maple records the assertion, and its outcome. In this case, the outcome is false. The program proceeds to the else branch, where it reads the source and destination addresses, both of which Maple logs. Finally, the program returns the computed path.</a:t>
            </a:r>
          </a:p>
          <a:p>
            <a:endParaRPr lang="en-US" sz="2000">
              <a:latin typeface="Lucida Grande" charset="0"/>
              <a:cs typeface="Lucida Grande" charset="0"/>
              <a:sym typeface="Lucida Grande" charset="0"/>
            </a:endParaRPr>
          </a:p>
          <a:p>
            <a:endParaRPr lang="en-US" sz="2000">
              <a:latin typeface="Lucida Grande" charset="0"/>
              <a:cs typeface="Lucida Grande" charset="0"/>
              <a:sym typeface="Lucida Grande" charset="0"/>
            </a:endParaRPr>
          </a:p>
        </p:txBody>
      </p:sp>
    </p:spTree>
    <p:extLst>
      <p:ext uri="{BB962C8B-B14F-4D97-AF65-F5344CB8AC3E}">
        <p14:creationId xmlns:p14="http://schemas.microsoft.com/office/powerpoint/2010/main" val="154167365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6861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 xmlns:a14="http://schemas.microsoft.com/office/drawing/2010/main" val="1"/>
            </a:ext>
          </a:extLst>
        </p:spPr>
        <p:txBody>
          <a:bodyPr/>
          <a:lstStyle/>
          <a:p>
            <a:r>
              <a:rPr lang="en-US" sz="2000">
                <a:latin typeface="Lucida Grande" charset="0"/>
                <a:cs typeface="Lucida Grande" charset="0"/>
                <a:sym typeface="Lucida Grande" charset="0"/>
              </a:rPr>
              <a:t>Maple then uses this trace to begin generating the Trace Tree. In this case, Maple still doesn</a:t>
            </a:r>
            <a:r>
              <a:rPr lang="ja-JP" altLang="en-US" sz="2000">
                <a:latin typeface="Arial"/>
                <a:cs typeface="Lucida Grande" charset="0"/>
                <a:sym typeface="Lucida Grande" charset="0"/>
              </a:rPr>
              <a:t>’</a:t>
            </a:r>
            <a:r>
              <a:rPr lang="en-US" sz="2000">
                <a:latin typeface="Lucida Grande" charset="0"/>
                <a:cs typeface="Lucida Grande" charset="0"/>
                <a:sym typeface="Lucida Grande" charset="0"/>
              </a:rPr>
              <a:t>t know what will happen if the assertion is true, and it therefore adds a placeholder under the true branch.</a:t>
            </a:r>
          </a:p>
          <a:p>
            <a:endParaRPr lang="en-US" sz="2000">
              <a:latin typeface="Lucida Grande" charset="0"/>
              <a:cs typeface="Lucida Grande" charset="0"/>
              <a:sym typeface="Lucida Grande" charset="0"/>
            </a:endParaRPr>
          </a:p>
          <a:p>
            <a:r>
              <a:rPr lang="en-US" sz="2000">
                <a:latin typeface="Lucida Grande" charset="0"/>
                <a:cs typeface="Lucida Grande" charset="0"/>
                <a:sym typeface="Lucida Grande" charset="0"/>
              </a:rPr>
              <a:t>Now, if we execute f on a packet to tcp destination 22, the assertion is true, and the packet is dropped. Maple logs this new trace and uses it to refine its Trace Tree, filling in the true branch of the assertion. </a:t>
            </a:r>
          </a:p>
          <a:p>
            <a:endParaRPr lang="en-US" sz="2000">
              <a:latin typeface="Lucida Grande" charset="0"/>
              <a:cs typeface="Lucida Grande" charset="0"/>
              <a:sym typeface="Lucida Grande" charset="0"/>
            </a:endParaRPr>
          </a:p>
        </p:txBody>
      </p:sp>
    </p:spTree>
    <p:extLst>
      <p:ext uri="{BB962C8B-B14F-4D97-AF65-F5344CB8AC3E}">
        <p14:creationId xmlns:p14="http://schemas.microsoft.com/office/powerpoint/2010/main" val="19572082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6861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 xmlns:a14="http://schemas.microsoft.com/office/drawing/2010/main" val="1"/>
            </a:ext>
          </a:extLst>
        </p:spPr>
        <p:txBody>
          <a:bodyPr/>
          <a:lstStyle/>
          <a:p>
            <a:r>
              <a:rPr lang="en-US" sz="2000">
                <a:latin typeface="Lucida Grande" charset="0"/>
                <a:cs typeface="Lucida Grande" charset="0"/>
                <a:sym typeface="Lucida Grande" charset="0"/>
              </a:rPr>
              <a:t>Maple then uses this trace to begin generating the Trace Tree. In this case, Maple still doesn</a:t>
            </a:r>
            <a:r>
              <a:rPr lang="ja-JP" altLang="en-US" sz="2000">
                <a:latin typeface="Arial"/>
                <a:cs typeface="Lucida Grande" charset="0"/>
                <a:sym typeface="Lucida Grande" charset="0"/>
              </a:rPr>
              <a:t>’</a:t>
            </a:r>
            <a:r>
              <a:rPr lang="en-US" sz="2000">
                <a:latin typeface="Lucida Grande" charset="0"/>
                <a:cs typeface="Lucida Grande" charset="0"/>
                <a:sym typeface="Lucida Grande" charset="0"/>
              </a:rPr>
              <a:t>t know what will happen if the assertion is true, and it therefore adds a placeholder under the true branch.</a:t>
            </a:r>
          </a:p>
          <a:p>
            <a:endParaRPr lang="en-US" sz="2000">
              <a:latin typeface="Lucida Grande" charset="0"/>
              <a:cs typeface="Lucida Grande" charset="0"/>
              <a:sym typeface="Lucida Grande" charset="0"/>
            </a:endParaRPr>
          </a:p>
          <a:p>
            <a:r>
              <a:rPr lang="en-US" sz="2000">
                <a:latin typeface="Lucida Grande" charset="0"/>
                <a:cs typeface="Lucida Grande" charset="0"/>
                <a:sym typeface="Lucida Grande" charset="0"/>
              </a:rPr>
              <a:t>Now, if we execute f on a packet to tcp destination 22, the assertion is true, and the packet is dropped. Maple logs this new trace and uses it to refine its Trace Tree, filling in the true branch of the assertion. </a:t>
            </a:r>
          </a:p>
          <a:p>
            <a:endParaRPr lang="en-US" sz="2000">
              <a:latin typeface="Lucida Grande" charset="0"/>
              <a:cs typeface="Lucida Grande" charset="0"/>
              <a:sym typeface="Lucida Grande" charset="0"/>
            </a:endParaRPr>
          </a:p>
        </p:txBody>
      </p:sp>
    </p:spTree>
    <p:extLst>
      <p:ext uri="{BB962C8B-B14F-4D97-AF65-F5344CB8AC3E}">
        <p14:creationId xmlns:p14="http://schemas.microsoft.com/office/powerpoint/2010/main" val="88917787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6246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53640926-AAD7-44d8-BBD7-CCE9431645EC}">
              <a14:shadowObscured xmlns:a14="http://schemas.microsoft.com/office/drawing/2010/main" xmlns="" val="1"/>
            </a:ext>
          </a:extLst>
        </p:spPr>
        <p:txBody>
          <a:bodyPr/>
          <a:lstStyle/>
          <a:p>
            <a:endParaRPr lang="en-US" sz="2200" dirty="0">
              <a:latin typeface="Lucida Grande" charset="0"/>
              <a:cs typeface="Lucida Grande" charset="0"/>
              <a:sym typeface="Lucida Grande" charset="0"/>
            </a:endParaRPr>
          </a:p>
        </p:txBody>
      </p:sp>
    </p:spTree>
    <p:extLst>
      <p:ext uri="{BB962C8B-B14F-4D97-AF65-F5344CB8AC3E}">
        <p14:creationId xmlns:p14="http://schemas.microsoft.com/office/powerpoint/2010/main" val="190675503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70658"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 xmlns:a14="http://schemas.microsoft.com/office/drawing/2010/main" val="1"/>
            </a:ext>
          </a:extLst>
        </p:spPr>
        <p:txBody>
          <a:bodyPr/>
          <a:lstStyle/>
          <a:p>
            <a:r>
              <a:rPr lang="en-US" sz="1400" dirty="0">
                <a:latin typeface="Lucida Grande" charset="0"/>
                <a:cs typeface="Lucida Grande" charset="0"/>
                <a:sym typeface="Lucida Grande" charset="0"/>
              </a:rPr>
              <a:t>The basic compilation algorithm is actually very simple, and we explain it here in the context of an example trace tree. For simplicity the leaves are </a:t>
            </a:r>
            <a:r>
              <a:rPr lang="en-US" sz="1400" dirty="0" smtClean="0">
                <a:latin typeface="Lucida Grande" charset="0"/>
                <a:cs typeface="Lucida Grande" charset="0"/>
                <a:sym typeface="Lucida Grande" charset="0"/>
              </a:rPr>
              <a:t>labeled </a:t>
            </a:r>
            <a:r>
              <a:rPr lang="en-US" sz="1400" dirty="0">
                <a:latin typeface="Lucida Grande" charset="0"/>
                <a:cs typeface="Lucida Grande" charset="0"/>
                <a:sym typeface="Lucida Grande" charset="0"/>
              </a:rPr>
              <a:t>with switch-specific actions, such as forward on some ports or drop. </a:t>
            </a:r>
          </a:p>
          <a:p>
            <a:endParaRPr lang="en-US" sz="1400" dirty="0">
              <a:latin typeface="Lucida Grande" charset="0"/>
              <a:cs typeface="Lucida Grande" charset="0"/>
              <a:sym typeface="Lucida Grande" charset="0"/>
            </a:endParaRPr>
          </a:p>
          <a:p>
            <a:r>
              <a:rPr lang="en-US" sz="1400" dirty="0">
                <a:latin typeface="Lucida Grande" charset="0"/>
                <a:cs typeface="Lucida Grande" charset="0"/>
                <a:sym typeface="Lucida Grande" charset="0"/>
              </a:rPr>
              <a:t>The basic algorithm generates one rule for each execution of f, and each execution of f is stored as a path from the root of the trace tree to a leaf. For example, the right-most path in this tree resulted from an execution that observed that </a:t>
            </a:r>
            <a:r>
              <a:rPr lang="en-US" sz="1400" dirty="0" err="1">
                <a:latin typeface="Lucida Grande" charset="0"/>
                <a:cs typeface="Lucida Grande" charset="0"/>
                <a:sym typeface="Lucida Grande" charset="0"/>
              </a:rPr>
              <a:t>tcpDst</a:t>
            </a:r>
            <a:r>
              <a:rPr lang="en-US" sz="1400" dirty="0">
                <a:latin typeface="Lucida Grande" charset="0"/>
                <a:cs typeface="Lucida Grande" charset="0"/>
                <a:sym typeface="Lucida Grande" charset="0"/>
              </a:rPr>
              <a:t>!=22 and </a:t>
            </a:r>
            <a:r>
              <a:rPr lang="en-US" sz="1400" dirty="0" err="1">
                <a:latin typeface="Lucida Grande" charset="0"/>
                <a:cs typeface="Lucida Grande" charset="0"/>
                <a:sym typeface="Lucida Grande" charset="0"/>
              </a:rPr>
              <a:t>ethDst</a:t>
            </a:r>
            <a:r>
              <a:rPr lang="en-US" sz="1400" dirty="0">
                <a:latin typeface="Lucida Grande" charset="0"/>
                <a:cs typeface="Lucida Grande" charset="0"/>
                <a:sym typeface="Lucida Grande" charset="0"/>
              </a:rPr>
              <a:t>==4 and </a:t>
            </a:r>
            <a:r>
              <a:rPr lang="en-US" sz="1400" dirty="0" err="1">
                <a:latin typeface="Lucida Grande" charset="0"/>
                <a:cs typeface="Lucida Grande" charset="0"/>
                <a:sym typeface="Lucida Grande" charset="0"/>
              </a:rPr>
              <a:t>ethSrc</a:t>
            </a:r>
            <a:r>
              <a:rPr lang="en-US" sz="1400" dirty="0">
                <a:latin typeface="Lucida Grande" charset="0"/>
                <a:cs typeface="Lucida Grande" charset="0"/>
                <a:sym typeface="Lucida Grande" charset="0"/>
              </a:rPr>
              <a:t>==6.</a:t>
            </a:r>
          </a:p>
          <a:p>
            <a:r>
              <a:rPr lang="en-US" sz="1400" dirty="0">
                <a:latin typeface="Lucida Grande" charset="0"/>
                <a:cs typeface="Lucida Grande" charset="0"/>
                <a:sym typeface="Lucida Grande" charset="0"/>
              </a:rPr>
              <a:t>The leaf stores the action and the match condition can be obtained from the path from the root to the leaf. In this case, we would want to match on </a:t>
            </a:r>
            <a:r>
              <a:rPr lang="en-US" sz="1400" dirty="0" err="1">
                <a:latin typeface="Lucida Grande" charset="0"/>
                <a:cs typeface="Lucida Grande" charset="0"/>
                <a:sym typeface="Lucida Grande" charset="0"/>
              </a:rPr>
              <a:t>tcpDst</a:t>
            </a:r>
            <a:r>
              <a:rPr lang="en-US" sz="1400" dirty="0">
                <a:latin typeface="Lucida Grande" charset="0"/>
                <a:cs typeface="Lucida Grande" charset="0"/>
                <a:sym typeface="Lucida Grande" charset="0"/>
              </a:rPr>
              <a:t>!=22, </a:t>
            </a:r>
            <a:r>
              <a:rPr lang="en-US" sz="1400" dirty="0" err="1">
                <a:latin typeface="Lucida Grande" charset="0"/>
                <a:cs typeface="Lucida Grande" charset="0"/>
                <a:sym typeface="Lucida Grande" charset="0"/>
              </a:rPr>
              <a:t>ethDst</a:t>
            </a:r>
            <a:r>
              <a:rPr lang="en-US" sz="1400" dirty="0">
                <a:latin typeface="Lucida Grande" charset="0"/>
                <a:cs typeface="Lucida Grande" charset="0"/>
                <a:sym typeface="Lucida Grande" charset="0"/>
              </a:rPr>
              <a:t>==4 and </a:t>
            </a:r>
            <a:r>
              <a:rPr lang="en-US" sz="1400" dirty="0" err="1">
                <a:latin typeface="Lucida Grande" charset="0"/>
                <a:cs typeface="Lucida Grande" charset="0"/>
                <a:sym typeface="Lucida Grande" charset="0"/>
              </a:rPr>
              <a:t>ethSrc</a:t>
            </a:r>
            <a:r>
              <a:rPr lang="en-US" sz="1400" dirty="0">
                <a:latin typeface="Lucida Grande" charset="0"/>
                <a:cs typeface="Lucida Grande" charset="0"/>
                <a:sym typeface="Lucida Grande" charset="0"/>
              </a:rPr>
              <a:t>==6. Of course, as we described earlier, we cannot match on </a:t>
            </a:r>
            <a:r>
              <a:rPr lang="en-US" sz="1400" dirty="0" err="1">
                <a:latin typeface="Lucida Grande" charset="0"/>
                <a:cs typeface="Lucida Grande" charset="0"/>
                <a:sym typeface="Lucida Grande" charset="0"/>
              </a:rPr>
              <a:t>tcpDst</a:t>
            </a:r>
            <a:r>
              <a:rPr lang="en-US" sz="1400" dirty="0">
                <a:latin typeface="Lucida Grande" charset="0"/>
                <a:cs typeface="Lucida Grande" charset="0"/>
                <a:sym typeface="Lucida Grande" charset="0"/>
              </a:rPr>
              <a:t>!=22, and so instead we will generate a rule at some higher priority that matches on the condition which we wish to negate. This rule, which we call a </a:t>
            </a:r>
            <a:r>
              <a:rPr lang="ja-JP" altLang="en-US" sz="1400" dirty="0">
                <a:latin typeface="Arial"/>
                <a:cs typeface="Lucida Grande" charset="0"/>
                <a:sym typeface="Lucida Grande" charset="0"/>
              </a:rPr>
              <a:t>“</a:t>
            </a:r>
            <a:r>
              <a:rPr lang="en-US" sz="1400" dirty="0">
                <a:latin typeface="Lucida Grande" charset="0"/>
                <a:cs typeface="Lucida Grande" charset="0"/>
                <a:sym typeface="Lucida Grande" charset="0"/>
              </a:rPr>
              <a:t>barrier rule</a:t>
            </a:r>
            <a:r>
              <a:rPr lang="ja-JP" altLang="en-US" sz="1400" dirty="0">
                <a:latin typeface="Arial"/>
                <a:cs typeface="Lucida Grande" charset="0"/>
                <a:sym typeface="Lucida Grande" charset="0"/>
              </a:rPr>
              <a:t>”</a:t>
            </a:r>
            <a:r>
              <a:rPr lang="en-US" sz="1400" dirty="0">
                <a:latin typeface="Lucida Grande" charset="0"/>
                <a:cs typeface="Lucida Grande" charset="0"/>
                <a:sym typeface="Lucida Grande" charset="0"/>
              </a:rPr>
              <a:t> ensures that the rule for the execution which we are considering only fires when the condition is false. </a:t>
            </a:r>
          </a:p>
          <a:p>
            <a:endParaRPr lang="en-US" sz="1400" dirty="0">
              <a:latin typeface="Lucida Grande" charset="0"/>
              <a:cs typeface="Lucida Grande" charset="0"/>
              <a:sym typeface="Lucida Grande" charset="0"/>
            </a:endParaRPr>
          </a:p>
          <a:p>
            <a:r>
              <a:rPr lang="en-US" sz="1400" dirty="0">
                <a:latin typeface="Lucida Grande" charset="0"/>
                <a:cs typeface="Lucida Grande" charset="0"/>
                <a:sym typeface="Lucida Grande" charset="0"/>
              </a:rPr>
              <a:t>We observe that all the rules that require </a:t>
            </a:r>
            <a:r>
              <a:rPr lang="en-US" sz="1400" dirty="0" err="1">
                <a:latin typeface="Lucida Grande" charset="0"/>
                <a:cs typeface="Lucida Grande" charset="0"/>
                <a:sym typeface="Lucida Grande" charset="0"/>
              </a:rPr>
              <a:t>tcpDst</a:t>
            </a:r>
            <a:r>
              <a:rPr lang="en-US" sz="1400" dirty="0">
                <a:latin typeface="Lucida Grande" charset="0"/>
                <a:cs typeface="Lucida Grande" charset="0"/>
                <a:sym typeface="Lucida Grande" charset="0"/>
              </a:rPr>
              <a:t>!=22 are under the False branch of the assertion node and all the rules that require </a:t>
            </a:r>
            <a:r>
              <a:rPr lang="en-US" sz="1400" dirty="0" err="1">
                <a:latin typeface="Lucida Grande" charset="0"/>
                <a:cs typeface="Lucida Grande" charset="0"/>
                <a:sym typeface="Lucida Grande" charset="0"/>
              </a:rPr>
              <a:t>tcpDst</a:t>
            </a:r>
            <a:r>
              <a:rPr lang="en-US" sz="1400" dirty="0">
                <a:latin typeface="Lucida Grande" charset="0"/>
                <a:cs typeface="Lucida Grande" charset="0"/>
                <a:sym typeface="Lucida Grande" charset="0"/>
              </a:rPr>
              <a:t>==22 are under the True branch of the assertion node. Therefore, we can determine the priority level of the barrier rule by first generating rules and assigning priorities to the False branch of the node, and then assigning the priority of the barrier rule to have the next higher priority. Then we can assign priorities to the True branch. Hence, by generating rules in-order from False to True, we can correctly assign priorities to rules. </a:t>
            </a:r>
          </a:p>
          <a:p>
            <a:endParaRPr lang="en-US" sz="1400" dirty="0">
              <a:latin typeface="Lucida Grande" charset="0"/>
              <a:cs typeface="Lucida Grande" charset="0"/>
              <a:sym typeface="Lucida Grande" charset="0"/>
            </a:endParaRPr>
          </a:p>
          <a:p>
            <a:r>
              <a:rPr lang="en-US" sz="1400" dirty="0">
                <a:latin typeface="Lucida Grande" charset="0"/>
                <a:cs typeface="Lucida Grande" charset="0"/>
                <a:sym typeface="Lucida Grande" charset="0"/>
              </a:rPr>
              <a:t>Finally, since the </a:t>
            </a:r>
            <a:r>
              <a:rPr lang="en-US" sz="1400" dirty="0" err="1">
                <a:latin typeface="Lucida Grande" charset="0"/>
                <a:cs typeface="Lucida Grande" charset="0"/>
                <a:sym typeface="Lucida Grande" charset="0"/>
              </a:rPr>
              <a:t>subtree</a:t>
            </a:r>
            <a:r>
              <a:rPr lang="en-US" sz="1400" dirty="0">
                <a:latin typeface="Lucida Grande" charset="0"/>
                <a:cs typeface="Lucida Grande" charset="0"/>
                <a:sym typeface="Lucida Grande" charset="0"/>
              </a:rPr>
              <a:t> under the True branch may not completely describe how to handle all </a:t>
            </a:r>
            <a:r>
              <a:rPr lang="en-US" sz="1400" dirty="0" err="1">
                <a:latin typeface="Lucida Grande" charset="0"/>
                <a:cs typeface="Lucida Grande" charset="0"/>
                <a:sym typeface="Lucida Grande" charset="0"/>
              </a:rPr>
              <a:t>tcpDst</a:t>
            </a:r>
            <a:r>
              <a:rPr lang="en-US" sz="1400" dirty="0">
                <a:latin typeface="Lucida Grande" charset="0"/>
                <a:cs typeface="Lucida Grande" charset="0"/>
                <a:sym typeface="Lucida Grande" charset="0"/>
              </a:rPr>
              <a:t>==22 packets, some packets with </a:t>
            </a:r>
            <a:r>
              <a:rPr lang="en-US" sz="1400" dirty="0" err="1">
                <a:latin typeface="Lucida Grande" charset="0"/>
                <a:cs typeface="Lucida Grande" charset="0"/>
                <a:sym typeface="Lucida Grande" charset="0"/>
              </a:rPr>
              <a:t>tcpDst</a:t>
            </a:r>
            <a:r>
              <a:rPr lang="en-US" sz="1400" dirty="0">
                <a:latin typeface="Lucida Grande" charset="0"/>
                <a:cs typeface="Lucida Grande" charset="0"/>
                <a:sym typeface="Lucida Grande" charset="0"/>
              </a:rPr>
              <a:t>==22 may fall through to the reach the barrier rule. Therefore, the action for the barrier rule must be </a:t>
            </a:r>
            <a:r>
              <a:rPr lang="en-US" sz="1400" dirty="0" err="1">
                <a:latin typeface="Lucida Grande" charset="0"/>
                <a:cs typeface="Lucida Grande" charset="0"/>
                <a:sym typeface="Lucida Grande" charset="0"/>
              </a:rPr>
              <a:t>ToController</a:t>
            </a:r>
            <a:r>
              <a:rPr lang="en-US" sz="1400" dirty="0">
                <a:latin typeface="Lucida Grande" charset="0"/>
                <a:cs typeface="Lucida Grande" charset="0"/>
                <a:sym typeface="Lucida Grande" charset="0"/>
              </a:rPr>
              <a:t>, so that we can continue to trace f correctly. </a:t>
            </a:r>
          </a:p>
          <a:p>
            <a:endParaRPr lang="en-US" sz="1400" dirty="0">
              <a:latin typeface="Lucida Grande" charset="0"/>
              <a:cs typeface="Lucida Grande" charset="0"/>
              <a:sym typeface="Lucida Grande" charset="0"/>
            </a:endParaRPr>
          </a:p>
        </p:txBody>
      </p:sp>
    </p:spTree>
    <p:extLst>
      <p:ext uri="{BB962C8B-B14F-4D97-AF65-F5344CB8AC3E}">
        <p14:creationId xmlns:p14="http://schemas.microsoft.com/office/powerpoint/2010/main" val="44327569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70658"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 xmlns:a14="http://schemas.microsoft.com/office/drawing/2010/main" val="1"/>
            </a:ext>
          </a:extLst>
        </p:spPr>
        <p:txBody>
          <a:bodyPr/>
          <a:lstStyle/>
          <a:p>
            <a:endParaRPr lang="en-US" sz="1400" dirty="0">
              <a:latin typeface="Lucida Grande" charset="0"/>
              <a:cs typeface="Lucida Grande" charset="0"/>
              <a:sym typeface="Lucida Grande" charset="0"/>
            </a:endParaRPr>
          </a:p>
        </p:txBody>
      </p:sp>
    </p:spTree>
    <p:extLst>
      <p:ext uri="{BB962C8B-B14F-4D97-AF65-F5344CB8AC3E}">
        <p14:creationId xmlns:p14="http://schemas.microsoft.com/office/powerpoint/2010/main" val="12658612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837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 xmlns:a14="http://schemas.microsoft.com/office/drawing/2010/main" val="1"/>
            </a:ext>
          </a:extLst>
        </p:spPr>
        <p:txBody>
          <a:bodyPr/>
          <a:lstStyle/>
          <a:p>
            <a:endParaRPr lang="en-US" sz="2200" dirty="0">
              <a:latin typeface="Lucida Grande" charset="0"/>
              <a:cs typeface="Lucida Grande" charset="0"/>
              <a:sym typeface="Lucida Grande" charset="0"/>
            </a:endParaRPr>
          </a:p>
        </p:txBody>
      </p:sp>
    </p:spTree>
    <p:extLst>
      <p:ext uri="{BB962C8B-B14F-4D97-AF65-F5344CB8AC3E}">
        <p14:creationId xmlns:p14="http://schemas.microsoft.com/office/powerpoint/2010/main" val="2725443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70658"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 xmlns:a14="http://schemas.microsoft.com/office/drawing/2010/main" val="1"/>
            </a:ext>
          </a:extLst>
        </p:spPr>
        <p:txBody>
          <a:bodyPr/>
          <a:lstStyle/>
          <a:p>
            <a:endParaRPr lang="en-US" sz="1400" dirty="0">
              <a:latin typeface="Lucida Grande" charset="0"/>
              <a:cs typeface="Lucida Grande" charset="0"/>
              <a:sym typeface="Lucida Grande" charset="0"/>
            </a:endParaRPr>
          </a:p>
        </p:txBody>
      </p:sp>
    </p:spTree>
    <p:extLst>
      <p:ext uri="{BB962C8B-B14F-4D97-AF65-F5344CB8AC3E}">
        <p14:creationId xmlns:p14="http://schemas.microsoft.com/office/powerpoint/2010/main" val="96391693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837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 xmlns:a14="http://schemas.microsoft.com/office/drawing/2010/main" val="1"/>
            </a:ext>
          </a:extLst>
        </p:spPr>
        <p:txBody>
          <a:bodyPr/>
          <a:lstStyle/>
          <a:p>
            <a:endParaRPr lang="en-US" sz="2200" dirty="0">
              <a:latin typeface="Lucida Grande" charset="0"/>
              <a:cs typeface="Lucida Grande" charset="0"/>
              <a:sym typeface="Lucida Grande" charset="0"/>
            </a:endParaRPr>
          </a:p>
        </p:txBody>
      </p:sp>
    </p:spTree>
    <p:extLst>
      <p:ext uri="{BB962C8B-B14F-4D97-AF65-F5344CB8AC3E}">
        <p14:creationId xmlns:p14="http://schemas.microsoft.com/office/powerpoint/2010/main" val="182887732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685800"/>
            <a:ext cx="6089650" cy="3425825"/>
          </a:xfrm>
          <a:solidFill>
            <a:srgbClr val="4F81BD"/>
          </a:solidFill>
          <a:ln w="25402">
            <a:solidFill>
              <a:srgbClr val="385D8A"/>
            </a:solidFill>
            <a:prstDash val="solid"/>
          </a:ln>
        </p:spPr>
      </p:sp>
      <p:sp>
        <p:nvSpPr>
          <p:cNvPr id="3" name="Notes Placeholder 2"/>
          <p:cNvSpPr txBox="1">
            <a:spLocks noGrp="1"/>
          </p:cNvSpPr>
          <p:nvPr>
            <p:ph type="body" sz="quarter" idx="1"/>
          </p:nvPr>
        </p:nvSpPr>
        <p:spPr>
          <a:xfrm>
            <a:off x="685800" y="4343340"/>
            <a:ext cx="5484964" cy="4023132"/>
          </a:xfrm>
        </p:spPr>
        <p:txBody>
          <a:bodyPr/>
          <a:lstStyle/>
          <a:p>
            <a:endParaRPr lang="en-US"/>
          </a:p>
        </p:txBody>
      </p:sp>
    </p:spTree>
    <p:extLst>
      <p:ext uri="{BB962C8B-B14F-4D97-AF65-F5344CB8AC3E}">
        <p14:creationId xmlns:p14="http://schemas.microsoft.com/office/powerpoint/2010/main" val="178843283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685800"/>
            <a:ext cx="6089650" cy="3425825"/>
          </a:xfrm>
          <a:solidFill>
            <a:srgbClr val="4F81BD"/>
          </a:solidFill>
          <a:ln w="25402">
            <a:solidFill>
              <a:srgbClr val="385D8A"/>
            </a:solidFill>
            <a:prstDash val="solid"/>
          </a:ln>
        </p:spPr>
      </p:sp>
      <p:sp>
        <p:nvSpPr>
          <p:cNvPr id="3" name="Notes Placeholder 2"/>
          <p:cNvSpPr txBox="1">
            <a:spLocks noGrp="1"/>
          </p:cNvSpPr>
          <p:nvPr>
            <p:ph type="body" sz="quarter" idx="1"/>
          </p:nvPr>
        </p:nvSpPr>
        <p:spPr>
          <a:xfrm>
            <a:off x="685800" y="4343340"/>
            <a:ext cx="5484964" cy="4023132"/>
          </a:xfrm>
        </p:spPr>
        <p:txBody>
          <a:bodyPr/>
          <a:lstStyle/>
          <a:p>
            <a:endParaRPr lang="en-US"/>
          </a:p>
        </p:txBody>
      </p:sp>
    </p:spTree>
    <p:extLst>
      <p:ext uri="{BB962C8B-B14F-4D97-AF65-F5344CB8AC3E}">
        <p14:creationId xmlns:p14="http://schemas.microsoft.com/office/powerpoint/2010/main" val="161732480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685800"/>
            <a:ext cx="6089650" cy="3425825"/>
          </a:xfrm>
          <a:solidFill>
            <a:srgbClr val="4F81BD"/>
          </a:solidFill>
          <a:ln w="25402">
            <a:solidFill>
              <a:srgbClr val="385D8A"/>
            </a:solidFill>
            <a:prstDash val="solid"/>
          </a:ln>
        </p:spPr>
      </p:sp>
      <p:sp>
        <p:nvSpPr>
          <p:cNvPr id="3" name="Notes Placeholder 2"/>
          <p:cNvSpPr txBox="1">
            <a:spLocks noGrp="1"/>
          </p:cNvSpPr>
          <p:nvPr>
            <p:ph type="body" sz="quarter" idx="1"/>
          </p:nvPr>
        </p:nvSpPr>
        <p:spPr>
          <a:xfrm>
            <a:off x="685800" y="4343340"/>
            <a:ext cx="5484964" cy="4023132"/>
          </a:xfrm>
        </p:spPr>
        <p:txBody>
          <a:bodyPr/>
          <a:lstStyle/>
          <a:p>
            <a:endParaRPr lang="en-US"/>
          </a:p>
        </p:txBody>
      </p:sp>
    </p:spTree>
    <p:extLst>
      <p:ext uri="{BB962C8B-B14F-4D97-AF65-F5344CB8AC3E}">
        <p14:creationId xmlns:p14="http://schemas.microsoft.com/office/powerpoint/2010/main" val="18238322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685800"/>
            <a:ext cx="6089650" cy="3425825"/>
          </a:xfrm>
          <a:solidFill>
            <a:srgbClr val="4F81BD"/>
          </a:solidFill>
          <a:ln w="25402">
            <a:solidFill>
              <a:srgbClr val="385D8A"/>
            </a:solidFill>
            <a:prstDash val="solid"/>
          </a:ln>
        </p:spPr>
      </p:sp>
      <p:sp>
        <p:nvSpPr>
          <p:cNvPr id="3" name="Notes Placeholder 2"/>
          <p:cNvSpPr txBox="1">
            <a:spLocks noGrp="1"/>
          </p:cNvSpPr>
          <p:nvPr>
            <p:ph type="body" sz="quarter" idx="1"/>
          </p:nvPr>
        </p:nvSpPr>
        <p:spPr>
          <a:xfrm>
            <a:off x="685800" y="4343340"/>
            <a:ext cx="5484964" cy="4023132"/>
          </a:xfrm>
        </p:spPr>
        <p:txBody>
          <a:bodyPr/>
          <a:lstStyle/>
          <a:p>
            <a:endParaRPr lang="en-US"/>
          </a:p>
        </p:txBody>
      </p:sp>
    </p:spTree>
    <p:extLst>
      <p:ext uri="{BB962C8B-B14F-4D97-AF65-F5344CB8AC3E}">
        <p14:creationId xmlns:p14="http://schemas.microsoft.com/office/powerpoint/2010/main" val="2344498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37</a:t>
            </a:fld>
            <a:endParaRPr lang="en-US"/>
          </a:p>
        </p:txBody>
      </p:sp>
    </p:spTree>
    <p:extLst>
      <p:ext uri="{BB962C8B-B14F-4D97-AF65-F5344CB8AC3E}">
        <p14:creationId xmlns:p14="http://schemas.microsoft.com/office/powerpoint/2010/main" val="44425882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685800"/>
            <a:ext cx="6089650" cy="3425825"/>
          </a:xfrm>
          <a:solidFill>
            <a:srgbClr val="4F81BD"/>
          </a:solidFill>
          <a:ln w="25402">
            <a:solidFill>
              <a:srgbClr val="385D8A"/>
            </a:solidFill>
            <a:prstDash val="solid"/>
          </a:ln>
        </p:spPr>
      </p:sp>
      <p:sp>
        <p:nvSpPr>
          <p:cNvPr id="3" name="Notes Placeholder 2"/>
          <p:cNvSpPr txBox="1">
            <a:spLocks noGrp="1"/>
          </p:cNvSpPr>
          <p:nvPr>
            <p:ph type="body" sz="quarter" idx="1"/>
          </p:nvPr>
        </p:nvSpPr>
        <p:spPr>
          <a:xfrm>
            <a:off x="685800" y="4343340"/>
            <a:ext cx="5484964" cy="4023132"/>
          </a:xfrm>
        </p:spPr>
        <p:txBody>
          <a:bodyPr/>
          <a:lstStyle/>
          <a:p>
            <a:endParaRPr lang="en-US"/>
          </a:p>
        </p:txBody>
      </p:sp>
    </p:spTree>
    <p:extLst>
      <p:ext uri="{BB962C8B-B14F-4D97-AF65-F5344CB8AC3E}">
        <p14:creationId xmlns:p14="http://schemas.microsoft.com/office/powerpoint/2010/main" val="117229634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685800"/>
            <a:ext cx="6089650" cy="3425825"/>
          </a:xfrm>
          <a:solidFill>
            <a:srgbClr val="4F81BD"/>
          </a:solidFill>
          <a:ln w="25402">
            <a:solidFill>
              <a:srgbClr val="385D8A"/>
            </a:solidFill>
            <a:prstDash val="solid"/>
          </a:ln>
        </p:spPr>
      </p:sp>
      <p:sp>
        <p:nvSpPr>
          <p:cNvPr id="3" name="Notes Placeholder 2"/>
          <p:cNvSpPr txBox="1">
            <a:spLocks noGrp="1"/>
          </p:cNvSpPr>
          <p:nvPr>
            <p:ph type="body" sz="quarter" idx="1"/>
          </p:nvPr>
        </p:nvSpPr>
        <p:spPr>
          <a:xfrm>
            <a:off x="685800" y="4343340"/>
            <a:ext cx="5484964" cy="4023132"/>
          </a:xfrm>
        </p:spPr>
        <p:txBody>
          <a:bodyPr/>
          <a:lstStyle/>
          <a:p>
            <a:endParaRPr lang="en-US"/>
          </a:p>
        </p:txBody>
      </p:sp>
    </p:spTree>
    <p:extLst>
      <p:ext uri="{BB962C8B-B14F-4D97-AF65-F5344CB8AC3E}">
        <p14:creationId xmlns:p14="http://schemas.microsoft.com/office/powerpoint/2010/main" val="86147575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837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 xmlns:a14="http://schemas.microsoft.com/office/drawing/2010/main" val="1"/>
            </a:ext>
          </a:extLst>
        </p:spPr>
        <p:txBody>
          <a:bodyPr/>
          <a:lstStyle/>
          <a:p>
            <a:endParaRPr lang="en-US" sz="2200" dirty="0">
              <a:latin typeface="Lucida Grande" charset="0"/>
              <a:cs typeface="Lucida Grande" charset="0"/>
              <a:sym typeface="Lucida Grande" charset="0"/>
            </a:endParaRPr>
          </a:p>
        </p:txBody>
      </p:sp>
    </p:spTree>
    <p:extLst>
      <p:ext uri="{BB962C8B-B14F-4D97-AF65-F5344CB8AC3E}">
        <p14:creationId xmlns:p14="http://schemas.microsoft.com/office/powerpoint/2010/main" val="1876194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1"/>
            <a:r>
              <a:rPr lang="en-US" sz="1800" baseline="0" dirty="0" smtClean="0"/>
              <a:t>Why abstractions</a:t>
            </a:r>
          </a:p>
          <a:p>
            <a:pPr lvl="2"/>
            <a:r>
              <a:rPr lang="en-US" altLang="ja-JP" sz="1800" baseline="0" dirty="0" smtClean="0"/>
              <a:t>“Modularity based on abstraction is the way things get done.”  </a:t>
            </a:r>
            <a:r>
              <a:rPr lang="en-US" altLang="ja-JP" sz="1800" i="1" baseline="0" dirty="0" smtClean="0"/>
              <a:t>-- Barbara </a:t>
            </a:r>
            <a:r>
              <a:rPr lang="en-US" altLang="ja-JP" sz="1800" i="1" baseline="0" dirty="0" err="1" smtClean="0"/>
              <a:t>Liskov</a:t>
            </a:r>
            <a:endParaRPr lang="en-US" altLang="ja-JP" sz="1800" i="1" baseline="0" dirty="0" smtClean="0"/>
          </a:p>
          <a:p>
            <a:pPr lvl="2"/>
            <a:endParaRPr lang="en-US" sz="1800" baseline="0" dirty="0" smtClean="0"/>
          </a:p>
          <a:p>
            <a:pPr lvl="1"/>
            <a:r>
              <a:rPr lang="en-US" sz="1800" baseline="0" dirty="0" smtClean="0"/>
              <a:t>Why powerful tools</a:t>
            </a:r>
          </a:p>
          <a:p>
            <a:pPr lvl="2"/>
            <a:r>
              <a:rPr lang="en-US" sz="1800" baseline="0" dirty="0" smtClean="0"/>
              <a:t>[</a:t>
            </a:r>
            <a:r>
              <a:rPr lang="en-US" altLang="zh-CN" sz="1800" baseline="0" dirty="0" smtClean="0"/>
              <a:t>control</a:t>
            </a:r>
            <a:r>
              <a:rPr lang="zh-CN" altLang="en-US" sz="1800" baseline="0" dirty="0" smtClean="0"/>
              <a:t> </a:t>
            </a:r>
            <a:r>
              <a:rPr lang="en-US" altLang="zh-CN" sz="1800" baseline="0" dirty="0" smtClean="0"/>
              <a:t>plane give rifle, not food</a:t>
            </a:r>
            <a:endParaRPr lang="en-US" sz="1800" baseline="0" dirty="0" smtClean="0"/>
          </a:p>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4</a:t>
            </a:fld>
            <a:endParaRPr lang="en-US"/>
          </a:p>
        </p:txBody>
      </p:sp>
    </p:spTree>
    <p:extLst>
      <p:ext uri="{BB962C8B-B14F-4D97-AF65-F5344CB8AC3E}">
        <p14:creationId xmlns:p14="http://schemas.microsoft.com/office/powerpoint/2010/main" val="73590105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837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 xmlns:a14="http://schemas.microsoft.com/office/drawing/2010/main" val="1"/>
            </a:ext>
          </a:extLst>
        </p:spPr>
        <p:txBody>
          <a:bodyPr/>
          <a:lstStyle/>
          <a:p>
            <a:endParaRPr lang="en-US" sz="2200" dirty="0">
              <a:latin typeface="Lucida Grande" charset="0"/>
              <a:cs typeface="Lucida Grande" charset="0"/>
              <a:sym typeface="Lucida Grande" charset="0"/>
            </a:endParaRPr>
          </a:p>
        </p:txBody>
      </p:sp>
    </p:spTree>
    <p:extLst>
      <p:ext uri="{BB962C8B-B14F-4D97-AF65-F5344CB8AC3E}">
        <p14:creationId xmlns:p14="http://schemas.microsoft.com/office/powerpoint/2010/main" val="131225239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42</a:t>
            </a:fld>
            <a:endParaRPr lang="en-US"/>
          </a:p>
        </p:txBody>
      </p:sp>
    </p:spTree>
    <p:extLst>
      <p:ext uri="{BB962C8B-B14F-4D97-AF65-F5344CB8AC3E}">
        <p14:creationId xmlns:p14="http://schemas.microsoft.com/office/powerpoint/2010/main" val="7828796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43</a:t>
            </a:fld>
            <a:endParaRPr lang="en-US"/>
          </a:p>
        </p:txBody>
      </p:sp>
    </p:spTree>
    <p:extLst>
      <p:ext uri="{BB962C8B-B14F-4D97-AF65-F5344CB8AC3E}">
        <p14:creationId xmlns:p14="http://schemas.microsoft.com/office/powerpoint/2010/main" val="60232785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837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 xmlns:a14="http://schemas.microsoft.com/office/drawing/2010/main" val="1"/>
            </a:ext>
          </a:extLst>
        </p:spPr>
        <p:txBody>
          <a:bodyPr/>
          <a:lstStyle/>
          <a:p>
            <a:endParaRPr lang="en-US" sz="2200" dirty="0">
              <a:latin typeface="Lucida Grande" charset="0"/>
              <a:cs typeface="Lucida Grande" charset="0"/>
              <a:sym typeface="Lucida Grande" charset="0"/>
            </a:endParaRPr>
          </a:p>
        </p:txBody>
      </p:sp>
    </p:spTree>
    <p:extLst>
      <p:ext uri="{BB962C8B-B14F-4D97-AF65-F5344CB8AC3E}">
        <p14:creationId xmlns:p14="http://schemas.microsoft.com/office/powerpoint/2010/main" val="177987868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837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 xmlns:a14="http://schemas.microsoft.com/office/drawing/2010/main" val="1"/>
            </a:ext>
          </a:extLst>
        </p:spPr>
        <p:txBody>
          <a:bodyPr/>
          <a:lstStyle/>
          <a:p>
            <a:endParaRPr lang="en-US" sz="2200" dirty="0">
              <a:latin typeface="Lucida Grande" charset="0"/>
              <a:cs typeface="Lucida Grande" charset="0"/>
              <a:sym typeface="Lucida Grande" charset="0"/>
            </a:endParaRPr>
          </a:p>
        </p:txBody>
      </p:sp>
    </p:spTree>
    <p:extLst>
      <p:ext uri="{BB962C8B-B14F-4D97-AF65-F5344CB8AC3E}">
        <p14:creationId xmlns:p14="http://schemas.microsoft.com/office/powerpoint/2010/main" val="87839057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837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 xmlns:a14="http://schemas.microsoft.com/office/drawing/2010/main" val="1"/>
            </a:ext>
          </a:extLst>
        </p:spPr>
        <p:txBody>
          <a:bodyPr/>
          <a:lstStyle/>
          <a:p>
            <a:endParaRPr lang="en-US" sz="2200" dirty="0">
              <a:latin typeface="Lucida Grande" charset="0"/>
              <a:cs typeface="Lucida Grande" charset="0"/>
              <a:sym typeface="Lucida Grande" charset="0"/>
            </a:endParaRPr>
          </a:p>
        </p:txBody>
      </p:sp>
    </p:spTree>
    <p:extLst>
      <p:ext uri="{BB962C8B-B14F-4D97-AF65-F5344CB8AC3E}">
        <p14:creationId xmlns:p14="http://schemas.microsoft.com/office/powerpoint/2010/main" val="88853678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Shape 23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6" name="Shape 236"/>
          <p:cNvSpPr txBox="1">
            <a:spLocks noGrp="1"/>
          </p:cNvSpPr>
          <p:nvPr>
            <p:ph type="body" idx="1"/>
          </p:nvPr>
        </p:nvSpPr>
        <p:spPr>
          <a:xfrm>
            <a:off x="914400" y="4343400"/>
            <a:ext cx="5029200" cy="4114800"/>
          </a:xfrm>
          <a:prstGeom prst="rect">
            <a:avLst/>
          </a:prstGeom>
        </p:spPr>
        <p:txBody>
          <a:bodyPr lIns="91425" tIns="91425" rIns="91425" bIns="91425" anchor="t" anchorCtr="0">
            <a:noAutofit/>
          </a:bodyPr>
          <a:lstStyle/>
          <a:p>
            <a:pPr lvl="0" rtl="0">
              <a:spcBef>
                <a:spcPts val="0"/>
              </a:spcBef>
              <a:buNone/>
            </a:pPr>
            <a:endParaRPr/>
          </a:p>
        </p:txBody>
      </p:sp>
      <p:sp>
        <p:nvSpPr>
          <p:cNvPr id="237" name="Shape 237"/>
          <p:cNvSpPr txBox="1">
            <a:spLocks noGrp="1"/>
          </p:cNvSpPr>
          <p:nvPr>
            <p:ph type="sldNum" idx="12"/>
          </p:nvPr>
        </p:nvSpPr>
        <p:spPr>
          <a:xfrm>
            <a:off x="3886200" y="8686800"/>
            <a:ext cx="2971800" cy="457200"/>
          </a:xfrm>
          <a:prstGeom prst="rect">
            <a:avLst/>
          </a:prstGeom>
        </p:spPr>
        <p:txBody>
          <a:bodyPr lIns="91425" tIns="45700" rIns="91425" bIns="45700" anchor="b" anchorCtr="0">
            <a:noAutofit/>
          </a:bodyPr>
          <a:lstStyle/>
          <a:p>
            <a:pPr lvl="0" rtl="0">
              <a:spcBef>
                <a:spcPts val="0"/>
              </a:spcBef>
              <a:buClr>
                <a:srgbClr val="000000"/>
              </a:buClr>
              <a:buSzPct val="25000"/>
              <a:buFont typeface="Arial"/>
              <a:buNone/>
            </a:pPr>
            <a:fld id="{00000000-1234-1234-1234-123412341234}" type="slidenum">
              <a:rPr lang="en-US"/>
              <a:t>47</a:t>
            </a:fld>
            <a:endParaRPr lang="en-US"/>
          </a:p>
        </p:txBody>
      </p:sp>
    </p:spTree>
    <p:extLst>
      <p:ext uri="{BB962C8B-B14F-4D97-AF65-F5344CB8AC3E}">
        <p14:creationId xmlns:p14="http://schemas.microsoft.com/office/powerpoint/2010/main" val="126543266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Shape 24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6" name="Shape 246"/>
          <p:cNvSpPr txBox="1">
            <a:spLocks noGrp="1"/>
          </p:cNvSpPr>
          <p:nvPr>
            <p:ph type="body" idx="1"/>
          </p:nvPr>
        </p:nvSpPr>
        <p:spPr>
          <a:xfrm>
            <a:off x="914400" y="4343400"/>
            <a:ext cx="5029200" cy="4114800"/>
          </a:xfrm>
          <a:prstGeom prst="rect">
            <a:avLst/>
          </a:prstGeom>
        </p:spPr>
        <p:txBody>
          <a:bodyPr lIns="91425" tIns="91425" rIns="91425" bIns="91425" anchor="t" anchorCtr="0">
            <a:noAutofit/>
          </a:bodyPr>
          <a:lstStyle/>
          <a:p>
            <a:pPr lvl="0" rtl="0">
              <a:spcBef>
                <a:spcPts val="0"/>
              </a:spcBef>
              <a:buNone/>
            </a:pPr>
            <a:endParaRPr/>
          </a:p>
        </p:txBody>
      </p:sp>
      <p:sp>
        <p:nvSpPr>
          <p:cNvPr id="247" name="Shape 247"/>
          <p:cNvSpPr txBox="1">
            <a:spLocks noGrp="1"/>
          </p:cNvSpPr>
          <p:nvPr>
            <p:ph type="sldNum" idx="12"/>
          </p:nvPr>
        </p:nvSpPr>
        <p:spPr>
          <a:xfrm>
            <a:off x="3886200" y="8686800"/>
            <a:ext cx="2971800" cy="457200"/>
          </a:xfrm>
          <a:prstGeom prst="rect">
            <a:avLst/>
          </a:prstGeom>
        </p:spPr>
        <p:txBody>
          <a:bodyPr lIns="91425" tIns="45700" rIns="91425" bIns="45700" anchor="b" anchorCtr="0">
            <a:noAutofit/>
          </a:bodyPr>
          <a:lstStyle/>
          <a:p>
            <a:pPr lvl="0" rtl="0">
              <a:spcBef>
                <a:spcPts val="0"/>
              </a:spcBef>
              <a:buClr>
                <a:srgbClr val="000000"/>
              </a:buClr>
              <a:buSzPct val="25000"/>
              <a:buFont typeface="Arial"/>
              <a:buNone/>
            </a:pPr>
            <a:fld id="{00000000-1234-1234-1234-123412341234}" type="slidenum">
              <a:rPr lang="en-US"/>
              <a:t>48</a:t>
            </a:fld>
            <a:endParaRPr lang="en-US"/>
          </a:p>
        </p:txBody>
      </p:sp>
    </p:spTree>
    <p:extLst>
      <p:ext uri="{BB962C8B-B14F-4D97-AF65-F5344CB8AC3E}">
        <p14:creationId xmlns:p14="http://schemas.microsoft.com/office/powerpoint/2010/main" val="13161462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Shape 25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5" name="Shape 255"/>
          <p:cNvSpPr txBox="1">
            <a:spLocks noGrp="1"/>
          </p:cNvSpPr>
          <p:nvPr>
            <p:ph type="body" idx="1"/>
          </p:nvPr>
        </p:nvSpPr>
        <p:spPr>
          <a:xfrm>
            <a:off x="914400" y="4343400"/>
            <a:ext cx="5029200" cy="4114800"/>
          </a:xfrm>
          <a:prstGeom prst="rect">
            <a:avLst/>
          </a:prstGeom>
        </p:spPr>
        <p:txBody>
          <a:bodyPr lIns="91425" tIns="91425" rIns="91425" bIns="91425" anchor="t" anchorCtr="0">
            <a:noAutofit/>
          </a:bodyPr>
          <a:lstStyle/>
          <a:p>
            <a:pPr lvl="0" rtl="0">
              <a:spcBef>
                <a:spcPts val="0"/>
              </a:spcBef>
              <a:buNone/>
            </a:pPr>
            <a:endParaRPr/>
          </a:p>
        </p:txBody>
      </p:sp>
      <p:sp>
        <p:nvSpPr>
          <p:cNvPr id="256" name="Shape 256"/>
          <p:cNvSpPr txBox="1">
            <a:spLocks noGrp="1"/>
          </p:cNvSpPr>
          <p:nvPr>
            <p:ph type="sldNum" idx="12"/>
          </p:nvPr>
        </p:nvSpPr>
        <p:spPr>
          <a:xfrm>
            <a:off x="3886200" y="8686800"/>
            <a:ext cx="2971800" cy="457200"/>
          </a:xfrm>
          <a:prstGeom prst="rect">
            <a:avLst/>
          </a:prstGeom>
        </p:spPr>
        <p:txBody>
          <a:bodyPr lIns="91425" tIns="45700" rIns="91425" bIns="45700" anchor="b" anchorCtr="0">
            <a:noAutofit/>
          </a:bodyPr>
          <a:lstStyle/>
          <a:p>
            <a:pPr lvl="0" rtl="0">
              <a:spcBef>
                <a:spcPts val="0"/>
              </a:spcBef>
              <a:buNone/>
            </a:pPr>
            <a:fld id="{00000000-1234-1234-1234-123412341234}" type="slidenum">
              <a:rPr lang="en-US"/>
              <a:t>49</a:t>
            </a:fld>
            <a:endParaRPr lang="en-US"/>
          </a:p>
        </p:txBody>
      </p:sp>
    </p:spTree>
    <p:extLst>
      <p:ext uri="{BB962C8B-B14F-4D97-AF65-F5344CB8AC3E}">
        <p14:creationId xmlns:p14="http://schemas.microsoft.com/office/powerpoint/2010/main" val="141689311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Shape 26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4" name="Shape 264"/>
          <p:cNvSpPr txBox="1">
            <a:spLocks noGrp="1"/>
          </p:cNvSpPr>
          <p:nvPr>
            <p:ph type="body" idx="1"/>
          </p:nvPr>
        </p:nvSpPr>
        <p:spPr>
          <a:xfrm>
            <a:off x="914400" y="4343400"/>
            <a:ext cx="5029200" cy="4114800"/>
          </a:xfrm>
          <a:prstGeom prst="rect">
            <a:avLst/>
          </a:prstGeom>
        </p:spPr>
        <p:txBody>
          <a:bodyPr lIns="91425" tIns="91425" rIns="91425" bIns="91425" anchor="t" anchorCtr="0">
            <a:noAutofit/>
          </a:bodyPr>
          <a:lstStyle/>
          <a:p>
            <a:pPr lvl="0">
              <a:spcBef>
                <a:spcPts val="0"/>
              </a:spcBef>
              <a:buNone/>
            </a:pPr>
            <a:endParaRPr/>
          </a:p>
        </p:txBody>
      </p:sp>
      <p:sp>
        <p:nvSpPr>
          <p:cNvPr id="265" name="Shape 265"/>
          <p:cNvSpPr txBox="1">
            <a:spLocks noGrp="1"/>
          </p:cNvSpPr>
          <p:nvPr>
            <p:ph type="sldNum" idx="12"/>
          </p:nvPr>
        </p:nvSpPr>
        <p:spPr>
          <a:xfrm>
            <a:off x="3886200" y="8686800"/>
            <a:ext cx="2971800"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50</a:t>
            </a:fld>
            <a:endParaRPr lang="en-US"/>
          </a:p>
        </p:txBody>
      </p:sp>
    </p:spTree>
    <p:extLst>
      <p:ext uri="{BB962C8B-B14F-4D97-AF65-F5344CB8AC3E}">
        <p14:creationId xmlns:p14="http://schemas.microsoft.com/office/powerpoint/2010/main" val="3500576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5</a:t>
            </a:fld>
            <a:endParaRPr lang="en-US"/>
          </a:p>
        </p:txBody>
      </p:sp>
    </p:spTree>
    <p:extLst>
      <p:ext uri="{BB962C8B-B14F-4D97-AF65-F5344CB8AC3E}">
        <p14:creationId xmlns:p14="http://schemas.microsoft.com/office/powerpoint/2010/main" val="161705251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Shape 28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2" name="Shape 282"/>
          <p:cNvSpPr txBox="1">
            <a:spLocks noGrp="1"/>
          </p:cNvSpPr>
          <p:nvPr>
            <p:ph type="body" idx="1"/>
          </p:nvPr>
        </p:nvSpPr>
        <p:spPr>
          <a:xfrm>
            <a:off x="914400" y="4343400"/>
            <a:ext cx="5029200" cy="4114800"/>
          </a:xfrm>
          <a:prstGeom prst="rect">
            <a:avLst/>
          </a:prstGeom>
        </p:spPr>
        <p:txBody>
          <a:bodyPr lIns="91425" tIns="91425" rIns="91425" bIns="91425" anchor="t" anchorCtr="0">
            <a:noAutofit/>
          </a:bodyPr>
          <a:lstStyle/>
          <a:p>
            <a:pPr lvl="0">
              <a:spcBef>
                <a:spcPts val="0"/>
              </a:spcBef>
              <a:buNone/>
            </a:pPr>
            <a:endParaRPr/>
          </a:p>
        </p:txBody>
      </p:sp>
      <p:sp>
        <p:nvSpPr>
          <p:cNvPr id="283" name="Shape 283"/>
          <p:cNvSpPr txBox="1">
            <a:spLocks noGrp="1"/>
          </p:cNvSpPr>
          <p:nvPr>
            <p:ph type="sldNum" idx="12"/>
          </p:nvPr>
        </p:nvSpPr>
        <p:spPr>
          <a:xfrm>
            <a:off x="3886200" y="8686800"/>
            <a:ext cx="2971800"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51</a:t>
            </a:fld>
            <a:endParaRPr lang="en-US"/>
          </a:p>
        </p:txBody>
      </p:sp>
    </p:spTree>
    <p:extLst>
      <p:ext uri="{BB962C8B-B14F-4D97-AF65-F5344CB8AC3E}">
        <p14:creationId xmlns:p14="http://schemas.microsoft.com/office/powerpoint/2010/main" val="135582875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Shape 29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1" name="Shape 291"/>
          <p:cNvSpPr txBox="1">
            <a:spLocks noGrp="1"/>
          </p:cNvSpPr>
          <p:nvPr>
            <p:ph type="body" idx="1"/>
          </p:nvPr>
        </p:nvSpPr>
        <p:spPr>
          <a:xfrm>
            <a:off x="914400" y="4343400"/>
            <a:ext cx="5029200" cy="4114800"/>
          </a:xfrm>
          <a:prstGeom prst="rect">
            <a:avLst/>
          </a:prstGeom>
        </p:spPr>
        <p:txBody>
          <a:bodyPr lIns="91425" tIns="91425" rIns="91425" bIns="91425" anchor="t" anchorCtr="0">
            <a:noAutofit/>
          </a:bodyPr>
          <a:lstStyle/>
          <a:p>
            <a:pPr lvl="0" rtl="0">
              <a:spcBef>
                <a:spcPts val="0"/>
              </a:spcBef>
              <a:buNone/>
            </a:pPr>
            <a:endParaRPr/>
          </a:p>
        </p:txBody>
      </p:sp>
      <p:sp>
        <p:nvSpPr>
          <p:cNvPr id="292" name="Shape 292"/>
          <p:cNvSpPr txBox="1">
            <a:spLocks noGrp="1"/>
          </p:cNvSpPr>
          <p:nvPr>
            <p:ph type="sldNum" idx="12"/>
          </p:nvPr>
        </p:nvSpPr>
        <p:spPr>
          <a:xfrm>
            <a:off x="3886200" y="8686800"/>
            <a:ext cx="2971800" cy="457200"/>
          </a:xfrm>
          <a:prstGeom prst="rect">
            <a:avLst/>
          </a:prstGeom>
        </p:spPr>
        <p:txBody>
          <a:bodyPr lIns="91425" tIns="45700" rIns="91425" bIns="45700" anchor="b" anchorCtr="0">
            <a:noAutofit/>
          </a:bodyPr>
          <a:lstStyle/>
          <a:p>
            <a:pPr lvl="0" rtl="0">
              <a:spcBef>
                <a:spcPts val="0"/>
              </a:spcBef>
              <a:buClr>
                <a:srgbClr val="000000"/>
              </a:buClr>
              <a:buSzPct val="25000"/>
              <a:buFont typeface="Arial"/>
              <a:buNone/>
            </a:pPr>
            <a:fld id="{00000000-1234-1234-1234-123412341234}" type="slidenum">
              <a:rPr lang="en-US"/>
              <a:t>52</a:t>
            </a:fld>
            <a:endParaRPr lang="en-US"/>
          </a:p>
        </p:txBody>
      </p:sp>
    </p:spTree>
    <p:extLst>
      <p:ext uri="{BB962C8B-B14F-4D97-AF65-F5344CB8AC3E}">
        <p14:creationId xmlns:p14="http://schemas.microsoft.com/office/powerpoint/2010/main" val="53190905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Shape 299"/>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300" name="Shape 30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9781661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Shape 306"/>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307" name="Shape 3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0808329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Shape 31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4" name="Shape 314"/>
          <p:cNvSpPr txBox="1">
            <a:spLocks noGrp="1"/>
          </p:cNvSpPr>
          <p:nvPr>
            <p:ph type="body" idx="1"/>
          </p:nvPr>
        </p:nvSpPr>
        <p:spPr>
          <a:xfrm>
            <a:off x="914400" y="4343400"/>
            <a:ext cx="5029200" cy="4114800"/>
          </a:xfrm>
          <a:prstGeom prst="rect">
            <a:avLst/>
          </a:prstGeom>
        </p:spPr>
        <p:txBody>
          <a:bodyPr lIns="91425" tIns="91425" rIns="91425" bIns="91425" anchor="t" anchorCtr="0">
            <a:noAutofit/>
          </a:bodyPr>
          <a:lstStyle/>
          <a:p>
            <a:pPr lvl="0">
              <a:spcBef>
                <a:spcPts val="0"/>
              </a:spcBef>
              <a:buNone/>
            </a:pPr>
            <a:endParaRPr/>
          </a:p>
        </p:txBody>
      </p:sp>
      <p:sp>
        <p:nvSpPr>
          <p:cNvPr id="315" name="Shape 315"/>
          <p:cNvSpPr txBox="1">
            <a:spLocks noGrp="1"/>
          </p:cNvSpPr>
          <p:nvPr>
            <p:ph type="sldNum" idx="12"/>
          </p:nvPr>
        </p:nvSpPr>
        <p:spPr>
          <a:xfrm>
            <a:off x="3886200" y="8686800"/>
            <a:ext cx="2971800"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55</a:t>
            </a:fld>
            <a:endParaRPr lang="en-US"/>
          </a:p>
        </p:txBody>
      </p:sp>
    </p:spTree>
    <p:extLst>
      <p:ext uri="{BB962C8B-B14F-4D97-AF65-F5344CB8AC3E}">
        <p14:creationId xmlns:p14="http://schemas.microsoft.com/office/powerpoint/2010/main" val="95654308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837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 xmlns:a14="http://schemas.microsoft.com/office/drawing/2010/main" val="1"/>
            </a:ext>
          </a:extLst>
        </p:spPr>
        <p:txBody>
          <a:bodyPr/>
          <a:lstStyle/>
          <a:p>
            <a:endParaRPr lang="en-US" sz="2200" dirty="0">
              <a:latin typeface="Lucida Grande" charset="0"/>
              <a:cs typeface="Lucida Grande" charset="0"/>
              <a:sym typeface="Lucida Grande" charset="0"/>
            </a:endParaRPr>
          </a:p>
        </p:txBody>
      </p:sp>
    </p:spTree>
    <p:extLst>
      <p:ext uri="{BB962C8B-B14F-4D97-AF65-F5344CB8AC3E}">
        <p14:creationId xmlns:p14="http://schemas.microsoft.com/office/powerpoint/2010/main" val="20814633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837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 xmlns:a14="http://schemas.microsoft.com/office/drawing/2010/main" val="1"/>
            </a:ext>
          </a:extLst>
        </p:spPr>
        <p:txBody>
          <a:bodyPr/>
          <a:lstStyle/>
          <a:p>
            <a:endParaRPr lang="en-US" sz="2200" dirty="0">
              <a:latin typeface="Lucida Grande" charset="0"/>
              <a:cs typeface="Lucida Grande" charset="0"/>
              <a:sym typeface="Lucida Grande" charset="0"/>
            </a:endParaRPr>
          </a:p>
        </p:txBody>
      </p:sp>
    </p:spTree>
    <p:extLst>
      <p:ext uri="{BB962C8B-B14F-4D97-AF65-F5344CB8AC3E}">
        <p14:creationId xmlns:p14="http://schemas.microsoft.com/office/powerpoint/2010/main" val="92591761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8B64518-663D-4A75-A4E4-BD5C93D9276B}" type="slidenum">
              <a:rPr lang="en-US" smtClean="0"/>
              <a:t>58</a:t>
            </a:fld>
            <a:endParaRPr lang="en-US"/>
          </a:p>
        </p:txBody>
      </p:sp>
    </p:spTree>
    <p:extLst>
      <p:ext uri="{BB962C8B-B14F-4D97-AF65-F5344CB8AC3E}">
        <p14:creationId xmlns:p14="http://schemas.microsoft.com/office/powerpoint/2010/main" val="145505746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59</a:t>
            </a:fld>
            <a:endParaRPr lang="en-US"/>
          </a:p>
        </p:txBody>
      </p:sp>
    </p:spTree>
    <p:extLst>
      <p:ext uri="{BB962C8B-B14F-4D97-AF65-F5344CB8AC3E}">
        <p14:creationId xmlns:p14="http://schemas.microsoft.com/office/powerpoint/2010/main" val="24252546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837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 xmlns:a14="http://schemas.microsoft.com/office/drawing/2010/main" val="1"/>
            </a:ext>
          </a:extLst>
        </p:spPr>
        <p:txBody>
          <a:bodyPr/>
          <a:lstStyle/>
          <a:p>
            <a:endParaRPr lang="en-US" sz="2200" dirty="0">
              <a:latin typeface="Lucida Grande" charset="0"/>
              <a:cs typeface="Lucida Grande" charset="0"/>
              <a:sym typeface="Lucida Grande" charset="0"/>
            </a:endParaRPr>
          </a:p>
        </p:txBody>
      </p:sp>
    </p:spTree>
    <p:extLst>
      <p:ext uri="{BB962C8B-B14F-4D97-AF65-F5344CB8AC3E}">
        <p14:creationId xmlns:p14="http://schemas.microsoft.com/office/powerpoint/2010/main" val="12056267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8B64518-663D-4A75-A4E4-BD5C93D9276B}" type="slidenum">
              <a:rPr lang="en-US" smtClean="0"/>
              <a:t>6</a:t>
            </a:fld>
            <a:endParaRPr lang="en-US"/>
          </a:p>
        </p:txBody>
      </p:sp>
    </p:spTree>
    <p:extLst>
      <p:ext uri="{BB962C8B-B14F-4D97-AF65-F5344CB8AC3E}">
        <p14:creationId xmlns:p14="http://schemas.microsoft.com/office/powerpoint/2010/main" val="624136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62</a:t>
            </a:fld>
            <a:endParaRPr lang="en-US"/>
          </a:p>
        </p:txBody>
      </p:sp>
    </p:spTree>
    <p:extLst>
      <p:ext uri="{BB962C8B-B14F-4D97-AF65-F5344CB8AC3E}">
        <p14:creationId xmlns:p14="http://schemas.microsoft.com/office/powerpoint/2010/main" val="187580580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63</a:t>
            </a:fld>
            <a:endParaRPr lang="en-US"/>
          </a:p>
        </p:txBody>
      </p:sp>
    </p:spTree>
    <p:extLst>
      <p:ext uri="{BB962C8B-B14F-4D97-AF65-F5344CB8AC3E}">
        <p14:creationId xmlns:p14="http://schemas.microsoft.com/office/powerpoint/2010/main" val="123654558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64</a:t>
            </a:fld>
            <a:endParaRPr lang="en-US"/>
          </a:p>
        </p:txBody>
      </p:sp>
    </p:spTree>
    <p:extLst>
      <p:ext uri="{BB962C8B-B14F-4D97-AF65-F5344CB8AC3E}">
        <p14:creationId xmlns:p14="http://schemas.microsoft.com/office/powerpoint/2010/main" val="198861707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65</a:t>
            </a:fld>
            <a:endParaRPr lang="en-US"/>
          </a:p>
        </p:txBody>
      </p:sp>
    </p:spTree>
    <p:extLst>
      <p:ext uri="{BB962C8B-B14F-4D97-AF65-F5344CB8AC3E}">
        <p14:creationId xmlns:p14="http://schemas.microsoft.com/office/powerpoint/2010/main" val="165851989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60418"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53640926-AAD7-44d8-BBD7-CCE9431645EC}">
              <a14:shadowObscured xmlns:a14="http://schemas.microsoft.com/office/drawing/2010/main" xmlns="" val="1"/>
            </a:ext>
          </a:extLst>
        </p:spPr>
        <p:txBody>
          <a:bodyPr/>
          <a:lstStyle/>
          <a:p>
            <a:r>
              <a:rPr lang="en-US" sz="2200" dirty="0">
                <a:latin typeface="Lucida Grande" charset="0"/>
                <a:cs typeface="Lucida Grande" charset="0"/>
                <a:sym typeface="Lucida Grande" charset="0"/>
              </a:rPr>
              <a:t>Here is an example algorithmic program, written in Java.</a:t>
            </a:r>
          </a:p>
          <a:p>
            <a:r>
              <a:rPr lang="en-US" sz="2200" dirty="0">
                <a:latin typeface="Lucida Grande" charset="0"/>
                <a:cs typeface="Lucida Grande" charset="0"/>
                <a:sym typeface="Lucida Grande" charset="0"/>
              </a:rPr>
              <a:t>Explain program.</a:t>
            </a:r>
          </a:p>
          <a:p>
            <a:r>
              <a:rPr lang="en-US" sz="2200" dirty="0">
                <a:latin typeface="Lucida Grande" charset="0"/>
                <a:cs typeface="Lucida Grande" charset="0"/>
                <a:sym typeface="Lucida Grande" charset="0"/>
              </a:rPr>
              <a:t>Note that the program does not specify flow table configuration.</a:t>
            </a:r>
          </a:p>
          <a:p>
            <a:r>
              <a:rPr lang="en-US" sz="2200" dirty="0">
                <a:latin typeface="Lucida Grande" charset="0"/>
                <a:cs typeface="Lucida Grande" charset="0"/>
                <a:sym typeface="Lucida Grande" charset="0"/>
              </a:rPr>
              <a:t>So the programming model makes the programmer</a:t>
            </a:r>
            <a:r>
              <a:rPr lang="ja-JP" altLang="en-US" sz="2200" dirty="0">
                <a:latin typeface="Arial"/>
                <a:cs typeface="Lucida Grande" charset="0"/>
                <a:sym typeface="Lucida Grande" charset="0"/>
              </a:rPr>
              <a:t>’</a:t>
            </a:r>
            <a:r>
              <a:rPr lang="en-US" sz="2200" dirty="0">
                <a:latin typeface="Lucida Grande" charset="0"/>
                <a:cs typeface="Lucida Grande" charset="0"/>
                <a:sym typeface="Lucida Grande" charset="0"/>
              </a:rPr>
              <a:t>s life easy: just take a packet and say what to do with it.</a:t>
            </a:r>
          </a:p>
        </p:txBody>
      </p:sp>
    </p:spTree>
    <p:extLst>
      <p:ext uri="{BB962C8B-B14F-4D97-AF65-F5344CB8AC3E}">
        <p14:creationId xmlns:p14="http://schemas.microsoft.com/office/powerpoint/2010/main" val="90980716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67</a:t>
            </a:fld>
            <a:endParaRPr lang="en-US"/>
          </a:p>
        </p:txBody>
      </p:sp>
    </p:spTree>
    <p:extLst>
      <p:ext uri="{BB962C8B-B14F-4D97-AF65-F5344CB8AC3E}">
        <p14:creationId xmlns:p14="http://schemas.microsoft.com/office/powerpoint/2010/main" val="46926706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60418"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 xmlns:a14="http://schemas.microsoft.com/office/drawing/2010/main" val="1"/>
            </a:ext>
          </a:extLst>
        </p:spPr>
        <p:txBody>
          <a:bodyPr/>
          <a:lstStyle/>
          <a:p>
            <a:r>
              <a:rPr lang="en-US" sz="2200" dirty="0">
                <a:latin typeface="Lucida Grande" charset="0"/>
                <a:cs typeface="Lucida Grande" charset="0"/>
                <a:sym typeface="Lucida Grande" charset="0"/>
              </a:rPr>
              <a:t>Here is an example algorithmic program, written in Java.</a:t>
            </a:r>
          </a:p>
          <a:p>
            <a:r>
              <a:rPr lang="en-US" sz="2200" dirty="0">
                <a:latin typeface="Lucida Grande" charset="0"/>
                <a:cs typeface="Lucida Grande" charset="0"/>
                <a:sym typeface="Lucida Grande" charset="0"/>
              </a:rPr>
              <a:t>Explain program.</a:t>
            </a:r>
          </a:p>
          <a:p>
            <a:r>
              <a:rPr lang="en-US" sz="2200" dirty="0">
                <a:latin typeface="Lucida Grande" charset="0"/>
                <a:cs typeface="Lucida Grande" charset="0"/>
                <a:sym typeface="Lucida Grande" charset="0"/>
              </a:rPr>
              <a:t>Note that the program does not specify flow table configuration.</a:t>
            </a:r>
          </a:p>
          <a:p>
            <a:r>
              <a:rPr lang="en-US" sz="2200" dirty="0">
                <a:latin typeface="Lucida Grande" charset="0"/>
                <a:cs typeface="Lucida Grande" charset="0"/>
                <a:sym typeface="Lucida Grande" charset="0"/>
              </a:rPr>
              <a:t>So the programming model makes the programmer</a:t>
            </a:r>
            <a:r>
              <a:rPr lang="ja-JP" altLang="en-US" sz="2200" dirty="0">
                <a:latin typeface="Arial"/>
                <a:cs typeface="Lucida Grande" charset="0"/>
                <a:sym typeface="Lucida Grande" charset="0"/>
              </a:rPr>
              <a:t>’</a:t>
            </a:r>
            <a:r>
              <a:rPr lang="en-US" sz="2200" dirty="0">
                <a:latin typeface="Lucida Grande" charset="0"/>
                <a:cs typeface="Lucida Grande" charset="0"/>
                <a:sym typeface="Lucida Grande" charset="0"/>
              </a:rPr>
              <a:t>s life easy: just take a packet and say what to do with it.</a:t>
            </a:r>
          </a:p>
        </p:txBody>
      </p:sp>
    </p:spTree>
    <p:extLst>
      <p:ext uri="{BB962C8B-B14F-4D97-AF65-F5344CB8AC3E}">
        <p14:creationId xmlns:p14="http://schemas.microsoft.com/office/powerpoint/2010/main" val="16718920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8B64518-663D-4A75-A4E4-BD5C93D9276B}" type="slidenum">
              <a:rPr lang="en-US" smtClean="0"/>
              <a:t>7</a:t>
            </a:fld>
            <a:endParaRPr lang="en-US"/>
          </a:p>
        </p:txBody>
      </p:sp>
    </p:spTree>
    <p:extLst>
      <p:ext uri="{BB962C8B-B14F-4D97-AF65-F5344CB8AC3E}">
        <p14:creationId xmlns:p14="http://schemas.microsoft.com/office/powerpoint/2010/main" val="15359510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837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 xmlns:a14="http://schemas.microsoft.com/office/drawing/2010/main" val="1"/>
            </a:ext>
          </a:extLst>
        </p:spPr>
        <p:txBody>
          <a:bodyPr/>
          <a:lstStyle/>
          <a:p>
            <a:r>
              <a:rPr lang="en-US" sz="2200" dirty="0" smtClean="0">
                <a:latin typeface="Lucida Grande" charset="0"/>
                <a:cs typeface="Lucida Grande" charset="0"/>
                <a:sym typeface="Lucida Grande" charset="0"/>
              </a:rPr>
              <a:t>Route </a:t>
            </a:r>
            <a:r>
              <a:rPr lang="en-US" sz="2200" dirty="0" err="1" smtClean="0">
                <a:latin typeface="Lucida Grande" charset="0"/>
                <a:cs typeface="Lucida Grande" charset="0"/>
                <a:sym typeface="Lucida Grande" charset="0"/>
              </a:rPr>
              <a:t>onPacket</a:t>
            </a:r>
            <a:r>
              <a:rPr lang="en-US" sz="2200" dirty="0" smtClean="0">
                <a:latin typeface="Lucida Grande" charset="0"/>
                <a:cs typeface="Lucida Grande" charset="0"/>
                <a:sym typeface="Lucida Grande" charset="0"/>
              </a:rPr>
              <a:t>(</a:t>
            </a:r>
            <a:r>
              <a:rPr lang="en-US" sz="2200" baseline="0" dirty="0" smtClean="0">
                <a:latin typeface="Lucida Grande" charset="0"/>
                <a:cs typeface="Lucida Grande" charset="0"/>
                <a:sym typeface="Lucida Grande" charset="0"/>
              </a:rPr>
              <a:t> </a:t>
            </a:r>
            <a:r>
              <a:rPr lang="en-US" sz="2200" baseline="0" dirty="0" err="1" smtClean="0">
                <a:latin typeface="Lucida Grande" charset="0"/>
                <a:cs typeface="Lucida Grande" charset="0"/>
                <a:sym typeface="Lucida Grande" charset="0"/>
              </a:rPr>
              <a:t>pkt</a:t>
            </a:r>
            <a:r>
              <a:rPr lang="en-US" sz="2200" baseline="0" dirty="0" smtClean="0">
                <a:latin typeface="Lucida Grande" charset="0"/>
                <a:cs typeface="Lucida Grande" charset="0"/>
                <a:sym typeface="Lucida Grande" charset="0"/>
              </a:rPr>
              <a:t> )</a:t>
            </a:r>
            <a:endParaRPr lang="en-US" sz="2200" dirty="0">
              <a:latin typeface="Lucida Grande" charset="0"/>
              <a:cs typeface="Lucida Grande" charset="0"/>
              <a:sym typeface="Lucida Grande" charset="0"/>
            </a:endParaRPr>
          </a:p>
        </p:txBody>
      </p:sp>
    </p:spTree>
    <p:extLst>
      <p:ext uri="{BB962C8B-B14F-4D97-AF65-F5344CB8AC3E}">
        <p14:creationId xmlns:p14="http://schemas.microsoft.com/office/powerpoint/2010/main" val="10164707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1"/>
            <a:r>
              <a:rPr lang="en-US" dirty="0" smtClean="0"/>
              <a:t>5Tb/s, 1000bits/</a:t>
            </a:r>
            <a:r>
              <a:rPr lang="en-US" dirty="0" err="1" smtClean="0"/>
              <a:t>pkt</a:t>
            </a:r>
            <a:r>
              <a:rPr lang="en-US" dirty="0" smtClean="0"/>
              <a:t> =&gt; 5B </a:t>
            </a:r>
            <a:r>
              <a:rPr lang="en-US" dirty="0" err="1" smtClean="0"/>
              <a:t>pkts</a:t>
            </a:r>
            <a:r>
              <a:rPr lang="en-US" dirty="0" smtClean="0"/>
              <a:t>/s</a:t>
            </a:r>
          </a:p>
          <a:p>
            <a:pPr lvl="1"/>
            <a:r>
              <a:rPr lang="en-US" dirty="0" smtClean="0"/>
              <a:t>Efficient </a:t>
            </a:r>
            <a:r>
              <a:rPr lang="en-US" dirty="0" err="1" smtClean="0"/>
              <a:t>datapath</a:t>
            </a:r>
            <a:r>
              <a:rPr lang="en-US" dirty="0" smtClean="0"/>
              <a:t> to scale but semantic gap</a:t>
            </a:r>
          </a:p>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9</a:t>
            </a:fld>
            <a:endParaRPr lang="en-US"/>
          </a:p>
        </p:txBody>
      </p:sp>
    </p:spTree>
    <p:extLst>
      <p:ext uri="{BB962C8B-B14F-4D97-AF65-F5344CB8AC3E}">
        <p14:creationId xmlns:p14="http://schemas.microsoft.com/office/powerpoint/2010/main" val="14733673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6"/>
          <p:cNvSpPr>
            <a:spLocks noGrp="1" noChangeArrowheads="1"/>
          </p:cNvSpPr>
          <p:nvPr>
            <p:ph type="sldNum" sz="quarter" idx="10"/>
          </p:nvPr>
        </p:nvSpPr>
        <p:spPr>
          <a:xfrm>
            <a:off x="9652000" y="6553200"/>
            <a:ext cx="2540000" cy="304800"/>
          </a:xfrm>
        </p:spPr>
        <p:txBody>
          <a:bodyPr/>
          <a:lstStyle>
            <a:lvl1pPr>
              <a:defRPr/>
            </a:lvl1pPr>
          </a:lstStyle>
          <a:p>
            <a:pPr>
              <a:defRPr/>
            </a:pPr>
            <a:fld id="{C7131E5B-00C3-0745-B9A8-94A27EBE9C2C}" type="slidenum">
              <a:rPr lang="en-US"/>
              <a:pPr>
                <a:defRPr/>
              </a:pPr>
              <a:t>‹#›</a:t>
            </a:fld>
            <a:endParaRPr lang="en-US">
              <a:solidFill>
                <a:schemeClr val="bg2"/>
              </a:solidFill>
            </a:endParaRPr>
          </a:p>
        </p:txBody>
      </p:sp>
    </p:spTree>
    <p:extLst>
      <p:ext uri="{BB962C8B-B14F-4D97-AF65-F5344CB8AC3E}">
        <p14:creationId xmlns:p14="http://schemas.microsoft.com/office/powerpoint/2010/main" val="1669723565"/>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sldNum" sz="quarter" idx="10"/>
          </p:nvPr>
        </p:nvSpPr>
        <p:spPr>
          <a:xfrm>
            <a:off x="171451" y="6400800"/>
            <a:ext cx="2540000" cy="304800"/>
          </a:xfrm>
        </p:spPr>
        <p:txBody>
          <a:bodyPr/>
          <a:lstStyle>
            <a:lvl1pPr>
              <a:defRPr/>
            </a:lvl1pPr>
          </a:lstStyle>
          <a:p>
            <a:pPr>
              <a:defRPr/>
            </a:pPr>
            <a:fld id="{72D7EECA-1C83-6C45-83D6-4D079D0FAF5C}" type="slidenum">
              <a:rPr lang="en-US"/>
              <a:pPr>
                <a:defRPr/>
              </a:pPr>
              <a:t>‹#›</a:t>
            </a:fld>
            <a:endParaRPr lang="en-US">
              <a:solidFill>
                <a:schemeClr val="bg2"/>
              </a:solidFill>
            </a:endParaRPr>
          </a:p>
        </p:txBody>
      </p:sp>
    </p:spTree>
    <p:extLst>
      <p:ext uri="{BB962C8B-B14F-4D97-AF65-F5344CB8AC3E}">
        <p14:creationId xmlns:p14="http://schemas.microsoft.com/office/powerpoint/2010/main" val="25000560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25468" y="76200"/>
            <a:ext cx="2950633" cy="62484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67218" y="76200"/>
            <a:ext cx="8655049" cy="6248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sldNum" sz="quarter" idx="10"/>
          </p:nvPr>
        </p:nvSpPr>
        <p:spPr>
          <a:xfrm>
            <a:off x="171451" y="6400800"/>
            <a:ext cx="2540000" cy="304800"/>
          </a:xfrm>
        </p:spPr>
        <p:txBody>
          <a:bodyPr/>
          <a:lstStyle>
            <a:lvl1pPr>
              <a:defRPr/>
            </a:lvl1pPr>
          </a:lstStyle>
          <a:p>
            <a:pPr>
              <a:defRPr/>
            </a:pPr>
            <a:fld id="{9AC140D7-3C71-1742-AEFB-F5B5412C9B00}" type="slidenum">
              <a:rPr lang="en-US"/>
              <a:pPr>
                <a:defRPr/>
              </a:pPr>
              <a:t>‹#›</a:t>
            </a:fld>
            <a:endParaRPr lang="en-US">
              <a:solidFill>
                <a:schemeClr val="bg2"/>
              </a:solidFill>
            </a:endParaRPr>
          </a:p>
        </p:txBody>
      </p:sp>
    </p:spTree>
    <p:extLst>
      <p:ext uri="{BB962C8B-B14F-4D97-AF65-F5344CB8AC3E}">
        <p14:creationId xmlns:p14="http://schemas.microsoft.com/office/powerpoint/2010/main" val="23996771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a:xfrm>
            <a:off x="171451" y="6400800"/>
            <a:ext cx="2540000" cy="304800"/>
          </a:xfrm>
        </p:spPr>
        <p:txBody>
          <a:bodyPr/>
          <a:lstStyle>
            <a:lvl1pPr>
              <a:defRPr/>
            </a:lvl1pPr>
          </a:lstStyle>
          <a:p>
            <a:pPr>
              <a:defRPr/>
            </a:pPr>
            <a:fld id="{65C94A1E-3510-F44F-BED8-FBEFB14C5091}" type="slidenum">
              <a:rPr lang="en-US"/>
              <a:pPr>
                <a:defRPr/>
              </a:pPr>
              <a:t>‹#›</a:t>
            </a:fld>
            <a:endParaRPr lang="en-US">
              <a:solidFill>
                <a:schemeClr val="bg2"/>
              </a:solidFill>
            </a:endParaRPr>
          </a:p>
        </p:txBody>
      </p:sp>
    </p:spTree>
    <p:extLst>
      <p:ext uri="{BB962C8B-B14F-4D97-AF65-F5344CB8AC3E}">
        <p14:creationId xmlns:p14="http://schemas.microsoft.com/office/powerpoint/2010/main" val="20911978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sldNum" sz="quarter" idx="10"/>
          </p:nvPr>
        </p:nvSpPr>
        <p:spPr>
          <a:xfrm>
            <a:off x="171451" y="6400800"/>
            <a:ext cx="2540000" cy="304800"/>
          </a:xfrm>
        </p:spPr>
        <p:txBody>
          <a:bodyPr/>
          <a:lstStyle>
            <a:lvl1pPr>
              <a:defRPr/>
            </a:lvl1pPr>
          </a:lstStyle>
          <a:p>
            <a:pPr>
              <a:defRPr/>
            </a:pPr>
            <a:fld id="{164B0F64-89EF-7A42-892D-484BAB952423}" type="slidenum">
              <a:rPr lang="en-US"/>
              <a:pPr>
                <a:defRPr/>
              </a:pPr>
              <a:t>‹#›</a:t>
            </a:fld>
            <a:endParaRPr lang="en-US">
              <a:solidFill>
                <a:schemeClr val="bg2"/>
              </a:solidFill>
            </a:endParaRPr>
          </a:p>
        </p:txBody>
      </p:sp>
    </p:spTree>
    <p:extLst>
      <p:ext uri="{BB962C8B-B14F-4D97-AF65-F5344CB8AC3E}">
        <p14:creationId xmlns:p14="http://schemas.microsoft.com/office/powerpoint/2010/main" val="2508059098"/>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6"/>
          <p:cNvSpPr>
            <a:spLocks noGrp="1" noChangeArrowheads="1"/>
          </p:cNvSpPr>
          <p:nvPr>
            <p:ph type="sldNum" sz="quarter" idx="10"/>
          </p:nvPr>
        </p:nvSpPr>
        <p:spPr>
          <a:xfrm>
            <a:off x="171451" y="6400800"/>
            <a:ext cx="2540000" cy="304800"/>
          </a:xfrm>
        </p:spPr>
        <p:txBody>
          <a:bodyPr/>
          <a:lstStyle>
            <a:lvl1pPr>
              <a:defRPr/>
            </a:lvl1pPr>
          </a:lstStyle>
          <a:p>
            <a:pPr>
              <a:defRPr/>
            </a:pPr>
            <a:fld id="{1A3492EE-3409-4449-A1A9-21803391433C}" type="slidenum">
              <a:rPr lang="en-US"/>
              <a:pPr>
                <a:defRPr/>
              </a:pPr>
              <a:t>‹#›</a:t>
            </a:fld>
            <a:endParaRPr lang="en-US">
              <a:solidFill>
                <a:schemeClr val="bg2"/>
              </a:solidFill>
            </a:endParaRPr>
          </a:p>
        </p:txBody>
      </p:sp>
    </p:spTree>
    <p:extLst>
      <p:ext uri="{BB962C8B-B14F-4D97-AF65-F5344CB8AC3E}">
        <p14:creationId xmlns:p14="http://schemas.microsoft.com/office/powerpoint/2010/main" val="37687006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67218" y="990600"/>
            <a:ext cx="5801783" cy="5334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1" y="990600"/>
            <a:ext cx="5803900" cy="5334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6"/>
          <p:cNvSpPr>
            <a:spLocks noGrp="1" noChangeArrowheads="1"/>
          </p:cNvSpPr>
          <p:nvPr>
            <p:ph type="sldNum" sz="quarter" idx="10"/>
          </p:nvPr>
        </p:nvSpPr>
        <p:spPr>
          <a:xfrm>
            <a:off x="171451" y="6400800"/>
            <a:ext cx="2540000" cy="304800"/>
          </a:xfrm>
        </p:spPr>
        <p:txBody>
          <a:bodyPr/>
          <a:lstStyle>
            <a:lvl1pPr>
              <a:defRPr/>
            </a:lvl1pPr>
          </a:lstStyle>
          <a:p>
            <a:pPr>
              <a:defRPr/>
            </a:pPr>
            <a:fld id="{643B7268-F349-8842-B2C6-E5D994E4AE31}" type="slidenum">
              <a:rPr lang="en-US"/>
              <a:pPr>
                <a:defRPr/>
              </a:pPr>
              <a:t>‹#›</a:t>
            </a:fld>
            <a:endParaRPr lang="en-US">
              <a:solidFill>
                <a:schemeClr val="bg2"/>
              </a:solidFill>
            </a:endParaRPr>
          </a:p>
        </p:txBody>
      </p:sp>
    </p:spTree>
    <p:extLst>
      <p:ext uri="{BB962C8B-B14F-4D97-AF65-F5344CB8AC3E}">
        <p14:creationId xmlns:p14="http://schemas.microsoft.com/office/powerpoint/2010/main" val="20115587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6"/>
          <p:cNvSpPr>
            <a:spLocks noGrp="1" noChangeArrowheads="1"/>
          </p:cNvSpPr>
          <p:nvPr>
            <p:ph type="sldNum" sz="quarter" idx="10"/>
          </p:nvPr>
        </p:nvSpPr>
        <p:spPr>
          <a:xfrm>
            <a:off x="171451" y="6400800"/>
            <a:ext cx="2540000" cy="304800"/>
          </a:xfrm>
        </p:spPr>
        <p:txBody>
          <a:bodyPr/>
          <a:lstStyle>
            <a:lvl1pPr>
              <a:defRPr/>
            </a:lvl1pPr>
          </a:lstStyle>
          <a:p>
            <a:pPr>
              <a:defRPr/>
            </a:pPr>
            <a:fld id="{94E0BDCD-C9B5-0945-AF7F-3E94AA7ADACD}" type="slidenum">
              <a:rPr lang="en-US"/>
              <a:pPr>
                <a:defRPr/>
              </a:pPr>
              <a:t>‹#›</a:t>
            </a:fld>
            <a:endParaRPr lang="en-US">
              <a:solidFill>
                <a:schemeClr val="bg2"/>
              </a:solidFill>
            </a:endParaRPr>
          </a:p>
        </p:txBody>
      </p:sp>
    </p:spTree>
    <p:extLst>
      <p:ext uri="{BB962C8B-B14F-4D97-AF65-F5344CB8AC3E}">
        <p14:creationId xmlns:p14="http://schemas.microsoft.com/office/powerpoint/2010/main" val="39973189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sldNum" sz="quarter" idx="10"/>
          </p:nvPr>
        </p:nvSpPr>
        <p:spPr>
          <a:xfrm>
            <a:off x="171451" y="6400800"/>
            <a:ext cx="2540000" cy="304800"/>
          </a:xfrm>
        </p:spPr>
        <p:txBody>
          <a:bodyPr/>
          <a:lstStyle>
            <a:lvl1pPr>
              <a:defRPr/>
            </a:lvl1pPr>
          </a:lstStyle>
          <a:p>
            <a:pPr>
              <a:defRPr/>
            </a:pPr>
            <a:fld id="{09F64BDA-7C03-0348-A74F-EE75429B1384}" type="slidenum">
              <a:rPr lang="en-US"/>
              <a:pPr>
                <a:defRPr/>
              </a:pPr>
              <a:t>‹#›</a:t>
            </a:fld>
            <a:endParaRPr lang="en-US">
              <a:solidFill>
                <a:schemeClr val="bg2"/>
              </a:solidFill>
            </a:endParaRPr>
          </a:p>
        </p:txBody>
      </p:sp>
    </p:spTree>
    <p:extLst>
      <p:ext uri="{BB962C8B-B14F-4D97-AF65-F5344CB8AC3E}">
        <p14:creationId xmlns:p14="http://schemas.microsoft.com/office/powerpoint/2010/main" val="9966884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sldNum" sz="quarter" idx="10"/>
          </p:nvPr>
        </p:nvSpPr>
        <p:spPr>
          <a:xfrm>
            <a:off x="171451" y="6400800"/>
            <a:ext cx="2540000" cy="304800"/>
          </a:xfrm>
        </p:spPr>
        <p:txBody>
          <a:bodyPr/>
          <a:lstStyle>
            <a:lvl1pPr>
              <a:defRPr/>
            </a:lvl1pPr>
          </a:lstStyle>
          <a:p>
            <a:pPr>
              <a:defRPr/>
            </a:pPr>
            <a:fld id="{10B5A099-68A2-044B-9162-510493F6B079}" type="slidenum">
              <a:rPr lang="en-US"/>
              <a:pPr>
                <a:defRPr/>
              </a:pPr>
              <a:t>‹#›</a:t>
            </a:fld>
            <a:endParaRPr lang="en-US">
              <a:solidFill>
                <a:schemeClr val="bg2"/>
              </a:solidFill>
            </a:endParaRPr>
          </a:p>
        </p:txBody>
      </p:sp>
    </p:spTree>
    <p:extLst>
      <p:ext uri="{BB962C8B-B14F-4D97-AF65-F5344CB8AC3E}">
        <p14:creationId xmlns:p14="http://schemas.microsoft.com/office/powerpoint/2010/main" val="27235970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sldNum" sz="quarter" idx="10"/>
          </p:nvPr>
        </p:nvSpPr>
        <p:spPr>
          <a:xfrm>
            <a:off x="171451" y="6400800"/>
            <a:ext cx="2540000" cy="304800"/>
          </a:xfrm>
        </p:spPr>
        <p:txBody>
          <a:bodyPr/>
          <a:lstStyle>
            <a:lvl1pPr>
              <a:defRPr/>
            </a:lvl1pPr>
          </a:lstStyle>
          <a:p>
            <a:pPr>
              <a:defRPr/>
            </a:pPr>
            <a:fld id="{D3A41906-1694-444C-9BC0-9D3A13E9E150}" type="slidenum">
              <a:rPr lang="en-US"/>
              <a:pPr>
                <a:defRPr/>
              </a:pPr>
              <a:t>‹#›</a:t>
            </a:fld>
            <a:endParaRPr lang="en-US">
              <a:solidFill>
                <a:schemeClr val="bg2"/>
              </a:solidFill>
            </a:endParaRPr>
          </a:p>
        </p:txBody>
      </p:sp>
    </p:spTree>
    <p:extLst>
      <p:ext uri="{BB962C8B-B14F-4D97-AF65-F5344CB8AC3E}">
        <p14:creationId xmlns:p14="http://schemas.microsoft.com/office/powerpoint/2010/main" val="3734216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sldNum" sz="quarter" idx="10"/>
          </p:nvPr>
        </p:nvSpPr>
        <p:spPr>
          <a:xfrm>
            <a:off x="171451" y="6400800"/>
            <a:ext cx="2540000" cy="304800"/>
          </a:xfrm>
        </p:spPr>
        <p:txBody>
          <a:bodyPr/>
          <a:lstStyle>
            <a:lvl1pPr>
              <a:defRPr/>
            </a:lvl1pPr>
          </a:lstStyle>
          <a:p>
            <a:pPr>
              <a:defRPr/>
            </a:pPr>
            <a:fld id="{F9CB2A15-B8E4-7E4F-8BA5-A4DAD477726A}" type="slidenum">
              <a:rPr lang="en-US"/>
              <a:pPr>
                <a:defRPr/>
              </a:pPr>
              <a:t>‹#›</a:t>
            </a:fld>
            <a:endParaRPr lang="en-US">
              <a:solidFill>
                <a:schemeClr val="bg2"/>
              </a:solidFill>
            </a:endParaRPr>
          </a:p>
        </p:txBody>
      </p:sp>
    </p:spTree>
    <p:extLst>
      <p:ext uri="{BB962C8B-B14F-4D97-AF65-F5344CB8AC3E}">
        <p14:creationId xmlns:p14="http://schemas.microsoft.com/office/powerpoint/2010/main" val="3752482885"/>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4" Type="http://schemas.openxmlformats.org/officeDocument/2006/relationships/image" Target="../media/image1.jpe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 name="Rectangle 2"/>
          <p:cNvSpPr/>
          <p:nvPr userDrawn="1"/>
        </p:nvSpPr>
        <p:spPr bwMode="auto">
          <a:xfrm>
            <a:off x="0" y="1"/>
            <a:ext cx="12192000" cy="804863"/>
          </a:xfrm>
          <a:prstGeom prst="rect">
            <a:avLst/>
          </a:prstGeom>
          <a:solidFill>
            <a:srgbClr val="0F4D92"/>
          </a:solidFill>
          <a:ln w="9525" cap="flat" cmpd="sng" algn="ctr">
            <a:solidFill>
              <a:schemeClr val="tx1">
                <a:lumMod val="50000"/>
                <a:lumOff val="50000"/>
              </a:schemeClr>
            </a:solidFill>
            <a:prstDash val="solid"/>
            <a:round/>
            <a:headEnd type="none" w="med" len="med"/>
            <a:tailEnd type="none" w="med" len="med"/>
          </a:ln>
          <a:effectLst/>
        </p:spPr>
        <p:txBody>
          <a:bodyPr/>
          <a:lstStyle/>
          <a:p>
            <a:pPr eaLnBrk="0" hangingPunct="0">
              <a:defRPr/>
            </a:pPr>
            <a:endParaRPr lang="en-US" sz="2400">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1026" name="Rectangle 2"/>
          <p:cNvSpPr>
            <a:spLocks noGrp="1" noChangeArrowheads="1"/>
          </p:cNvSpPr>
          <p:nvPr>
            <p:ph type="title"/>
          </p:nvPr>
        </p:nvSpPr>
        <p:spPr bwMode="auto">
          <a:xfrm>
            <a:off x="342499" y="85614"/>
            <a:ext cx="11416621" cy="685800"/>
          </a:xfrm>
          <a:prstGeom prst="rect">
            <a:avLst/>
          </a:prstGeom>
          <a:noFill/>
          <a:ln w="9525">
            <a:noFill/>
            <a:miter lim="800000"/>
            <a:headEnd/>
            <a:tailEnd/>
          </a:ln>
          <a:effectLst>
            <a:outerShdw blurRad="25400" dist="12700" dir="2700000" algn="ctr" rotWithShape="0">
              <a:srgbClr val="000000">
                <a:alpha val="25000"/>
              </a:srgbClr>
            </a:outerShdw>
          </a:effectLst>
        </p:spPr>
        <p:txBody>
          <a:bodyPr vert="horz" wrap="square" lIns="91440" tIns="45720" rIns="91440" bIns="45720" numCol="1" anchor="ctr" anchorCtr="0" compatLnSpc="1">
            <a:prstTxWarp prst="textNoShape">
              <a:avLst/>
            </a:prstTxWarp>
          </a:bodyPr>
          <a:lstStyle/>
          <a:p>
            <a:pPr lvl="0"/>
            <a:r>
              <a:rPr lang="en-US" dirty="0" smtClean="0"/>
              <a:t>Title</a:t>
            </a:r>
            <a:endParaRPr lang="en-US" dirty="0"/>
          </a:p>
        </p:txBody>
      </p:sp>
      <p:sp>
        <p:nvSpPr>
          <p:cNvPr id="6148" name="Rectangle 3"/>
          <p:cNvSpPr>
            <a:spLocks noGrp="1" noChangeArrowheads="1"/>
          </p:cNvSpPr>
          <p:nvPr>
            <p:ph type="body" idx="1"/>
          </p:nvPr>
        </p:nvSpPr>
        <p:spPr bwMode="auto">
          <a:xfrm>
            <a:off x="167217" y="990600"/>
            <a:ext cx="11808883" cy="5334000"/>
          </a:xfrm>
          <a:prstGeom prst="rect">
            <a:avLst/>
          </a:prstGeom>
          <a:noFill/>
          <a:ln>
            <a:noFill/>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6149" name="Straight Connector 6"/>
          <p:cNvCxnSpPr>
            <a:cxnSpLocks noChangeShapeType="1"/>
          </p:cNvCxnSpPr>
          <p:nvPr/>
        </p:nvCxnSpPr>
        <p:spPr bwMode="auto">
          <a:xfrm flipV="1">
            <a:off x="0" y="6583363"/>
            <a:ext cx="12192000" cy="17462"/>
          </a:xfrm>
          <a:prstGeom prst="line">
            <a:avLst/>
          </a:prstGeom>
          <a:noFill/>
          <a:ln w="50800" cmpd="dbl">
            <a:solidFill>
              <a:schemeClr val="tx1"/>
            </a:solidFill>
            <a:round/>
            <a:headEnd/>
            <a:tailEnd/>
          </a:ln>
          <a:extLst>
            <a:ext uri="{909E8E84-426E-40dd-AFC4-6F175D3DCCD1}">
              <a14:hiddenFill xmlns:a14="http://schemas.microsoft.com/office/drawing/2010/main" xmlns="">
                <a:noFill/>
              </a14:hiddenFill>
            </a:ext>
          </a:extLst>
        </p:spPr>
      </p:cxnSp>
      <p:sp>
        <p:nvSpPr>
          <p:cNvPr id="9" name="Slide Number Placeholder 11"/>
          <p:cNvSpPr>
            <a:spLocks noGrp="1"/>
          </p:cNvSpPr>
          <p:nvPr>
            <p:ph type="sldNum" sz="quarter" idx="4"/>
          </p:nvPr>
        </p:nvSpPr>
        <p:spPr>
          <a:xfrm>
            <a:off x="9635067" y="6549672"/>
            <a:ext cx="2540000" cy="304800"/>
          </a:xfrm>
          <a:prstGeom prst="rect">
            <a:avLst/>
          </a:prstGeom>
        </p:spPr>
        <p:txBody>
          <a:bodyPr/>
          <a:lstStyle>
            <a:lvl1pPr algn="r" eaLnBrk="0" hangingPunct="0">
              <a:defRPr sz="1600">
                <a:effectLst>
                  <a:outerShdw blurRad="38100" dist="38100" dir="2700000" algn="tl">
                    <a:srgbClr val="000000">
                      <a:alpha val="43137"/>
                    </a:srgbClr>
                  </a:outerShdw>
                </a:effectLst>
              </a:defRPr>
            </a:lvl1pPr>
          </a:lstStyle>
          <a:p>
            <a:pPr>
              <a:defRPr/>
            </a:pPr>
            <a:fld id="{28174B04-4DAE-EB42-9616-9AE45265018B}" type="slidenum">
              <a:rPr lang="en-US"/>
              <a:pPr>
                <a:defRPr/>
              </a:pPr>
              <a:t>‹#›</a:t>
            </a:fld>
            <a:endParaRPr lang="en-US">
              <a:solidFill>
                <a:schemeClr val="bg2"/>
              </a:solidFill>
            </a:endParaRPr>
          </a:p>
        </p:txBody>
      </p:sp>
      <p:sp>
        <p:nvSpPr>
          <p:cNvPr id="10" name="Rectangle 9"/>
          <p:cNvSpPr/>
          <p:nvPr userDrawn="1"/>
        </p:nvSpPr>
        <p:spPr>
          <a:xfrm>
            <a:off x="3937894" y="6558845"/>
            <a:ext cx="4086375" cy="276999"/>
          </a:xfrm>
          <a:prstGeom prst="rect">
            <a:avLst/>
          </a:prstGeom>
        </p:spPr>
        <p:txBody>
          <a:bodyPr wrap="none">
            <a:spAutoFit/>
          </a:bodyPr>
          <a:lstStyle/>
          <a:p>
            <a:pPr eaLnBrk="0" hangingPunct="0">
              <a:defRPr/>
            </a:pPr>
            <a:r>
              <a:rPr lang="en-US" sz="1200" kern="0" baseline="0" dirty="0" err="1" smtClean="0">
                <a:solidFill>
                  <a:schemeClr val="tx1">
                    <a:lumMod val="50000"/>
                    <a:lumOff val="50000"/>
                  </a:schemeClr>
                </a:solidFill>
                <a:effectLst/>
                <a:latin typeface="Verdana" charset="0"/>
              </a:rPr>
              <a:t>OpenDaylight</a:t>
            </a:r>
            <a:r>
              <a:rPr lang="en-US" sz="1200" kern="0" baseline="0" dirty="0" smtClean="0">
                <a:solidFill>
                  <a:schemeClr val="tx1">
                    <a:lumMod val="50000"/>
                    <a:lumOff val="50000"/>
                  </a:schemeClr>
                </a:solidFill>
                <a:effectLst/>
                <a:latin typeface="Verdana" charset="0"/>
              </a:rPr>
              <a:t> Summit, Seattle, Sept. 26-29, 2016</a:t>
            </a:r>
            <a:endParaRPr lang="en-US" sz="1400" dirty="0">
              <a:solidFill>
                <a:schemeClr val="tx1">
                  <a:lumMod val="50000"/>
                  <a:lumOff val="50000"/>
                </a:schemeClr>
              </a:solidFill>
              <a:effectLst>
                <a:outerShdw blurRad="38100" dist="38100" dir="2700000" algn="tl">
                  <a:srgbClr val="000000">
                    <a:alpha val="43137"/>
                  </a:srgbClr>
                </a:outerShdw>
              </a:effectLst>
            </a:endParaRPr>
          </a:p>
        </p:txBody>
      </p:sp>
    </p:spTree>
  </p:cSld>
  <p:clrMap bg1="lt1" tx1="dk1" bg2="lt2" tx2="dk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Lst>
  <p:timing>
    <p:tnLst>
      <p:par>
        <p:cTn id="1" dur="indefinite" restart="never" nodeType="tmRoot"/>
      </p:par>
    </p:tnLst>
  </p:timing>
  <p:hf hdr="0" ftr="0" dt="0"/>
  <p:txStyles>
    <p:titleStyle>
      <a:lvl1pPr algn="ctr" rtl="0" eaLnBrk="0" fontAlgn="base" hangingPunct="0">
        <a:spcBef>
          <a:spcPct val="0"/>
        </a:spcBef>
        <a:spcAft>
          <a:spcPct val="0"/>
        </a:spcAft>
        <a:defRPr sz="4400">
          <a:solidFill>
            <a:srgbClr val="F3F3F3"/>
          </a:solidFill>
          <a:latin typeface="+mj-lt"/>
          <a:ea typeface="+mj-ea"/>
          <a:cs typeface="+mj-cs"/>
        </a:defRPr>
      </a:lvl1pPr>
      <a:lvl2pPr algn="l" rtl="0" eaLnBrk="0" fontAlgn="base" hangingPunct="0">
        <a:spcBef>
          <a:spcPct val="0"/>
        </a:spcBef>
        <a:spcAft>
          <a:spcPct val="0"/>
        </a:spcAft>
        <a:defRPr sz="3000">
          <a:solidFill>
            <a:srgbClr val="F3F3F3"/>
          </a:solidFill>
          <a:latin typeface="Georgia" pitchFamily="-105" charset="0"/>
          <a:ea typeface="ＭＳ Ｐゴシック" pitchFamily="-105" charset="-128"/>
          <a:cs typeface="ＭＳ Ｐゴシック" pitchFamily="-105" charset="-128"/>
        </a:defRPr>
      </a:lvl2pPr>
      <a:lvl3pPr algn="l" rtl="0" eaLnBrk="0" fontAlgn="base" hangingPunct="0">
        <a:spcBef>
          <a:spcPct val="0"/>
        </a:spcBef>
        <a:spcAft>
          <a:spcPct val="0"/>
        </a:spcAft>
        <a:defRPr sz="3000">
          <a:solidFill>
            <a:srgbClr val="F3F3F3"/>
          </a:solidFill>
          <a:latin typeface="Georgia" pitchFamily="-105" charset="0"/>
          <a:ea typeface="ＭＳ Ｐゴシック" pitchFamily="-105" charset="-128"/>
          <a:cs typeface="ＭＳ Ｐゴシック" pitchFamily="-105" charset="-128"/>
        </a:defRPr>
      </a:lvl3pPr>
      <a:lvl4pPr algn="l" rtl="0" eaLnBrk="0" fontAlgn="base" hangingPunct="0">
        <a:spcBef>
          <a:spcPct val="0"/>
        </a:spcBef>
        <a:spcAft>
          <a:spcPct val="0"/>
        </a:spcAft>
        <a:defRPr sz="3000">
          <a:solidFill>
            <a:srgbClr val="F3F3F3"/>
          </a:solidFill>
          <a:latin typeface="Georgia" pitchFamily="-105" charset="0"/>
          <a:ea typeface="ＭＳ Ｐゴシック" pitchFamily="-105" charset="-128"/>
          <a:cs typeface="ＭＳ Ｐゴシック" pitchFamily="-105" charset="-128"/>
        </a:defRPr>
      </a:lvl4pPr>
      <a:lvl5pPr algn="l" rtl="0" eaLnBrk="0" fontAlgn="base" hangingPunct="0">
        <a:spcBef>
          <a:spcPct val="0"/>
        </a:spcBef>
        <a:spcAft>
          <a:spcPct val="0"/>
        </a:spcAft>
        <a:defRPr sz="3000">
          <a:solidFill>
            <a:srgbClr val="F3F3F3"/>
          </a:solidFill>
          <a:latin typeface="Georgia" pitchFamily="-105" charset="0"/>
          <a:ea typeface="ＭＳ Ｐゴシック" pitchFamily="-105" charset="-128"/>
          <a:cs typeface="ＭＳ Ｐゴシック" pitchFamily="-105" charset="-128"/>
        </a:defRPr>
      </a:lvl5pPr>
      <a:lvl6pPr marL="457200" algn="l" rtl="0" fontAlgn="base">
        <a:spcBef>
          <a:spcPct val="0"/>
        </a:spcBef>
        <a:spcAft>
          <a:spcPct val="0"/>
        </a:spcAft>
        <a:defRPr sz="3000">
          <a:solidFill>
            <a:srgbClr val="F3F3F3"/>
          </a:solidFill>
          <a:latin typeface="Georgia" pitchFamily="-105" charset="0"/>
          <a:ea typeface="ＭＳ Ｐゴシック" pitchFamily="-105" charset="-128"/>
          <a:cs typeface="ＭＳ Ｐゴシック" pitchFamily="-105" charset="-128"/>
        </a:defRPr>
      </a:lvl6pPr>
      <a:lvl7pPr marL="914400" algn="l" rtl="0" fontAlgn="base">
        <a:spcBef>
          <a:spcPct val="0"/>
        </a:spcBef>
        <a:spcAft>
          <a:spcPct val="0"/>
        </a:spcAft>
        <a:defRPr sz="3000">
          <a:solidFill>
            <a:srgbClr val="F3F3F3"/>
          </a:solidFill>
          <a:latin typeface="Georgia" pitchFamily="-105" charset="0"/>
          <a:ea typeface="ＭＳ Ｐゴシック" pitchFamily="-105" charset="-128"/>
          <a:cs typeface="ＭＳ Ｐゴシック" pitchFamily="-105" charset="-128"/>
        </a:defRPr>
      </a:lvl7pPr>
      <a:lvl8pPr marL="1371600" algn="l" rtl="0" fontAlgn="base">
        <a:spcBef>
          <a:spcPct val="0"/>
        </a:spcBef>
        <a:spcAft>
          <a:spcPct val="0"/>
        </a:spcAft>
        <a:defRPr sz="3000">
          <a:solidFill>
            <a:srgbClr val="F3F3F3"/>
          </a:solidFill>
          <a:latin typeface="Georgia" pitchFamily="-105" charset="0"/>
          <a:ea typeface="ＭＳ Ｐゴシック" pitchFamily="-105" charset="-128"/>
          <a:cs typeface="ＭＳ Ｐゴシック" pitchFamily="-105" charset="-128"/>
        </a:defRPr>
      </a:lvl8pPr>
      <a:lvl9pPr marL="1828800" algn="l" rtl="0" fontAlgn="base">
        <a:spcBef>
          <a:spcPct val="0"/>
        </a:spcBef>
        <a:spcAft>
          <a:spcPct val="0"/>
        </a:spcAft>
        <a:defRPr sz="3000">
          <a:solidFill>
            <a:srgbClr val="F3F3F3"/>
          </a:solidFill>
          <a:latin typeface="Georgia" pitchFamily="-105" charset="0"/>
          <a:ea typeface="ＭＳ Ｐゴシック" pitchFamily="-105" charset="-128"/>
          <a:cs typeface="ＭＳ Ｐゴシック" pitchFamily="-105" charset="-128"/>
        </a:defRPr>
      </a:lvl9pPr>
    </p:titleStyle>
    <p:bodyStyle>
      <a:lvl1pPr marL="342900" indent="-342900" algn="l" rtl="0" eaLnBrk="0" fontAlgn="base" hangingPunct="0">
        <a:spcBef>
          <a:spcPct val="20000"/>
        </a:spcBef>
        <a:spcAft>
          <a:spcPct val="0"/>
        </a:spcAft>
        <a:buClr>
          <a:srgbClr val="6E7BBD"/>
        </a:buClr>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800">
          <a:solidFill>
            <a:schemeClr val="tx1"/>
          </a:solidFill>
          <a:latin typeface="+mj-lt"/>
          <a:ea typeface="+mn-ea"/>
        </a:defRPr>
      </a:lvl3pPr>
      <a:lvl4pPr marL="1600200" indent="-228600" algn="l" rtl="0" eaLnBrk="0" fontAlgn="base" hangingPunct="0">
        <a:spcBef>
          <a:spcPct val="20000"/>
        </a:spcBef>
        <a:spcAft>
          <a:spcPct val="0"/>
        </a:spcAft>
        <a:buChar char="–"/>
        <a:defRPr sz="2800">
          <a:solidFill>
            <a:schemeClr val="tx1"/>
          </a:solidFill>
          <a:latin typeface="+mj-lt"/>
          <a:ea typeface="+mn-ea"/>
        </a:defRPr>
      </a:lvl4pPr>
      <a:lvl5pPr marL="2057400" indent="-228600" algn="l" rtl="0" eaLnBrk="0" fontAlgn="base" hangingPunct="0">
        <a:spcBef>
          <a:spcPct val="20000"/>
        </a:spcBef>
        <a:spcAft>
          <a:spcPct val="0"/>
        </a:spcAft>
        <a:buChar char="»"/>
        <a:defRPr sz="2800">
          <a:solidFill>
            <a:schemeClr val="tx1"/>
          </a:solidFill>
          <a:latin typeface="+mj-lt"/>
          <a:ea typeface="+mn-ea"/>
        </a:defRPr>
      </a:lvl5pPr>
      <a:lvl6pPr marL="2514600" indent="-228600" algn="l" rtl="0" fontAlgn="base">
        <a:spcBef>
          <a:spcPct val="20000"/>
        </a:spcBef>
        <a:spcAft>
          <a:spcPct val="0"/>
        </a:spcAft>
        <a:buChar char="»"/>
        <a:defRPr>
          <a:solidFill>
            <a:srgbClr val="686868"/>
          </a:solidFill>
          <a:latin typeface="+mj-lt"/>
          <a:ea typeface="+mn-ea"/>
        </a:defRPr>
      </a:lvl6pPr>
      <a:lvl7pPr marL="2971800" indent="-228600" algn="l" rtl="0" fontAlgn="base">
        <a:spcBef>
          <a:spcPct val="20000"/>
        </a:spcBef>
        <a:spcAft>
          <a:spcPct val="0"/>
        </a:spcAft>
        <a:buChar char="»"/>
        <a:defRPr>
          <a:solidFill>
            <a:srgbClr val="686868"/>
          </a:solidFill>
          <a:latin typeface="+mj-lt"/>
          <a:ea typeface="+mn-ea"/>
        </a:defRPr>
      </a:lvl7pPr>
      <a:lvl8pPr marL="3429000" indent="-228600" algn="l" rtl="0" fontAlgn="base">
        <a:spcBef>
          <a:spcPct val="20000"/>
        </a:spcBef>
        <a:spcAft>
          <a:spcPct val="0"/>
        </a:spcAft>
        <a:buChar char="»"/>
        <a:defRPr>
          <a:solidFill>
            <a:srgbClr val="686868"/>
          </a:solidFill>
          <a:latin typeface="+mj-lt"/>
          <a:ea typeface="+mn-ea"/>
        </a:defRPr>
      </a:lvl8pPr>
      <a:lvl9pPr marL="3886200" indent="-228600" algn="l" rtl="0" fontAlgn="base">
        <a:spcBef>
          <a:spcPct val="20000"/>
        </a:spcBef>
        <a:spcAft>
          <a:spcPct val="0"/>
        </a:spcAft>
        <a:buChar char="»"/>
        <a:defRPr>
          <a:solidFill>
            <a:srgbClr val="686868"/>
          </a:solidFill>
          <a:latin typeface="+mj-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4" Type="http://schemas.microsoft.com/office/2007/relationships/hdphoto" Target="../media/hdphoto1.wdp"/><Relationship Id="rId5" Type="http://schemas.openxmlformats.org/officeDocument/2006/relationships/image" Target="../media/image10.png"/><Relationship Id="rId6" Type="http://schemas.openxmlformats.org/officeDocument/2006/relationships/image" Target="../media/image11.png"/><Relationship Id="rId7" Type="http://schemas.openxmlformats.org/officeDocument/2006/relationships/image" Target="../media/image12.png"/><Relationship Id="rId8" Type="http://schemas.openxmlformats.org/officeDocument/2006/relationships/image" Target="../media/image6.pn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5" Type="http://schemas.microsoft.com/office/2007/relationships/hdphoto" Target="../media/hdphoto2.wdp"/><Relationship Id="rId6" Type="http://schemas.openxmlformats.org/officeDocument/2006/relationships/image" Target="../media/image13.png"/><Relationship Id="rId7" Type="http://schemas.microsoft.com/office/2007/relationships/hdphoto" Target="../media/hdphoto3.wdp"/><Relationship Id="rId8" Type="http://schemas.microsoft.com/office/2007/relationships/hdphoto" Target="../media/hdphoto4.wdp"/><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18.png"/><Relationship Id="rId6" Type="http://schemas.openxmlformats.org/officeDocument/2006/relationships/image" Target="../media/image19.png"/><Relationship Id="rId7" Type="http://schemas.openxmlformats.org/officeDocument/2006/relationships/image" Target="../media/image20.png"/><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2.xml"/><Relationship Id="rId3" Type="http://schemas.openxmlformats.org/officeDocument/2006/relationships/image" Target="../media/image2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3.xml"/><Relationship Id="rId3" Type="http://schemas.openxmlformats.org/officeDocument/2006/relationships/image" Target="../media/image2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4.xml"/><Relationship Id="rId3" Type="http://schemas.openxmlformats.org/officeDocument/2006/relationships/image" Target="../media/image2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5.xml"/><Relationship Id="rId3" Type="http://schemas.openxmlformats.org/officeDocument/2006/relationships/image" Target="../media/image2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2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7.xml"/><Relationship Id="rId3" Type="http://schemas.openxmlformats.org/officeDocument/2006/relationships/image" Target="../media/image2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8.xml"/><Relationship Id="rId3" Type="http://schemas.openxmlformats.org/officeDocument/2006/relationships/image" Target="../media/image26.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8.xml"/><Relationship Id="rId3" Type="http://schemas.openxmlformats.org/officeDocument/2006/relationships/image" Target="../media/image2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28.jp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29.jp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5.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6.xml"/></Relationships>
</file>

<file path=ppt/slides/_rels/slide58.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9.png"/><Relationship Id="rId5" Type="http://schemas.microsoft.com/office/2007/relationships/hdphoto" Target="../media/hdphoto1.wdp"/><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0.jpe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9.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31.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image" Target="../media/image32.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image" Target="../media/image33.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image" Target="../media/image33.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s>
</file>

<file path=ppt/slides/_rels/slide67.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5" Type="http://schemas.microsoft.com/office/2007/relationships/hdphoto" Target="../media/hdphoto1.wdp"/><Relationship Id="rId6" Type="http://schemas.openxmlformats.org/officeDocument/2006/relationships/image" Target="../media/image13.png"/><Relationship Id="rId7" Type="http://schemas.microsoft.com/office/2007/relationships/hdphoto" Target="../media/hdphoto5.wdp"/><Relationship Id="rId8" Type="http://schemas.microsoft.com/office/2007/relationships/hdphoto" Target="../media/hdphoto6.wdp"/><Relationship Id="rId1" Type="http://schemas.openxmlformats.org/officeDocument/2006/relationships/slideLayout" Target="../slideLayouts/slideLayout2.xml"/><Relationship Id="rId2" Type="http://schemas.openxmlformats.org/officeDocument/2006/relationships/notesSlide" Target="../notesSlides/notesSlide65.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4" Type="http://schemas.microsoft.com/office/2007/relationships/hdphoto" Target="../media/hdphoto1.wdp"/><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2"/>
          <p:cNvPicPr>
            <a:picLocks noChangeAspect="1"/>
          </p:cNvPicPr>
          <p:nvPr/>
        </p:nvPicPr>
        <p:blipFill>
          <a:blip r:embed="rId3">
            <a:lum bright="70000" contrast="-70000"/>
            <a:extLst>
              <a:ext uri="{28A0092B-C50C-407E-A947-70E740481C1C}">
                <a14:useLocalDpi xmlns:a14="http://schemas.microsoft.com/office/drawing/2010/main"/>
              </a:ext>
            </a:extLst>
          </a:blip>
          <a:stretch>
            <a:fillRect/>
          </a:stretch>
        </p:blipFill>
        <p:spPr>
          <a:xfrm>
            <a:off x="-76200" y="833439"/>
            <a:ext cx="12306300" cy="5789083"/>
          </a:xfrm>
          <a:prstGeom prst="rect">
            <a:avLst/>
          </a:prstGeom>
          <a:ln>
            <a:noFill/>
          </a:ln>
          <a:effectLst>
            <a:softEdge rad="112500"/>
          </a:effectLst>
        </p:spPr>
      </p:pic>
      <p:sp>
        <p:nvSpPr>
          <p:cNvPr id="13" name="Rectangle 2"/>
          <p:cNvSpPr>
            <a:spLocks noGrp="1" noChangeArrowheads="1"/>
          </p:cNvSpPr>
          <p:nvPr>
            <p:ph type="ctrTitle"/>
          </p:nvPr>
        </p:nvSpPr>
        <p:spPr>
          <a:xfrm>
            <a:off x="1924050" y="1304734"/>
            <a:ext cx="8489950" cy="1631950"/>
          </a:xfrm>
        </p:spPr>
        <p:txBody>
          <a:bodyPr/>
          <a:lstStyle/>
          <a:p>
            <a:pPr algn="ctr" eaLnBrk="1" hangingPunct="1">
              <a:defRPr/>
            </a:pPr>
            <a:r>
              <a:rPr lang="en-US" altLang="zh-CN" sz="4000" dirty="0">
                <a:solidFill>
                  <a:srgbClr val="800000"/>
                </a:solidFill>
                <a:latin typeface="Georgia" charset="0"/>
                <a:ea typeface="ＭＳ Ｐゴシック" charset="0"/>
                <a:cs typeface="ＭＳ Ｐゴシック" charset="0"/>
              </a:rPr>
              <a:t>Tutorial: SDN Programming </a:t>
            </a:r>
            <a:br>
              <a:rPr lang="en-US" altLang="zh-CN" sz="4000" dirty="0">
                <a:solidFill>
                  <a:srgbClr val="800000"/>
                </a:solidFill>
                <a:latin typeface="Georgia" charset="0"/>
                <a:ea typeface="ＭＳ Ｐゴシック" charset="0"/>
                <a:cs typeface="ＭＳ Ｐゴシック" charset="0"/>
              </a:rPr>
            </a:br>
            <a:r>
              <a:rPr lang="en-US" altLang="zh-CN" sz="4000" dirty="0">
                <a:solidFill>
                  <a:srgbClr val="800000"/>
                </a:solidFill>
                <a:latin typeface="Georgia" charset="0"/>
                <a:ea typeface="ＭＳ Ｐゴシック" charset="0"/>
                <a:cs typeface="ＭＳ Ｐゴシック" charset="0"/>
              </a:rPr>
              <a:t>Using High-Level Abstractions</a:t>
            </a:r>
            <a:endParaRPr lang="en-US" sz="4000" dirty="0">
              <a:solidFill>
                <a:srgbClr val="800000"/>
              </a:solidFill>
              <a:latin typeface="Georgia" charset="0"/>
              <a:ea typeface="ＭＳ Ｐゴシック" charset="0"/>
              <a:cs typeface="ＭＳ Ｐゴシック" charset="0"/>
            </a:endParaRPr>
          </a:p>
        </p:txBody>
      </p:sp>
      <p:sp>
        <p:nvSpPr>
          <p:cNvPr id="6" name="Rectangle 3"/>
          <p:cNvSpPr>
            <a:spLocks noGrp="1" noChangeArrowheads="1"/>
          </p:cNvSpPr>
          <p:nvPr>
            <p:ph type="subTitle" idx="1"/>
          </p:nvPr>
        </p:nvSpPr>
        <p:spPr>
          <a:xfrm>
            <a:off x="1762389" y="3975100"/>
            <a:ext cx="8813272" cy="2239580"/>
          </a:xfrm>
          <a:effectLst>
            <a:outerShdw blurRad="25400" dist="12700" dir="2700000" algn="ctr" rotWithShape="0">
              <a:srgbClr val="000000">
                <a:alpha val="25000"/>
              </a:srgbClr>
            </a:outerShdw>
          </a:effectLst>
        </p:spPr>
        <p:txBody>
          <a:bodyPr/>
          <a:lstStyle/>
          <a:p>
            <a:r>
              <a:rPr lang="en-US" altLang="zh-CN" sz="2400" dirty="0" err="1" smtClean="0"/>
              <a:t>Mingming</a:t>
            </a:r>
            <a:r>
              <a:rPr lang="en-US" altLang="zh-CN" sz="2400" dirty="0" smtClean="0"/>
              <a:t> Chen, Kai Gao, Shawn Lin, Charlie Proctor, </a:t>
            </a:r>
            <a:r>
              <a:rPr lang="en-US" altLang="zh-CN" sz="2400" dirty="0">
                <a:solidFill>
                  <a:srgbClr val="C00000"/>
                </a:solidFill>
              </a:rPr>
              <a:t>May </a:t>
            </a:r>
            <a:r>
              <a:rPr lang="en-US" altLang="zh-CN" sz="2400" dirty="0" smtClean="0">
                <a:solidFill>
                  <a:srgbClr val="C00000"/>
                </a:solidFill>
              </a:rPr>
              <a:t>Wang</a:t>
            </a:r>
            <a:r>
              <a:rPr lang="en-US" altLang="zh-CN" sz="2400" dirty="0" smtClean="0">
                <a:solidFill>
                  <a:prstClr val="black"/>
                </a:solidFill>
              </a:rPr>
              <a:t>,  </a:t>
            </a:r>
            <a:r>
              <a:rPr lang="en-US" altLang="zh-CN" sz="2400" dirty="0" smtClean="0"/>
              <a:t>Tony Wang, </a:t>
            </a:r>
            <a:r>
              <a:rPr lang="en-US" altLang="zh-CN" sz="2400" dirty="0" err="1" smtClean="0"/>
              <a:t>Qiao</a:t>
            </a:r>
            <a:r>
              <a:rPr lang="en-US" altLang="zh-CN" sz="2400" dirty="0" smtClean="0"/>
              <a:t> Xiang, Jensen Zhang, </a:t>
            </a:r>
            <a:r>
              <a:rPr lang="en-US" altLang="zh-CN" sz="2400" dirty="0" smtClean="0">
                <a:solidFill>
                  <a:srgbClr val="C00000"/>
                </a:solidFill>
              </a:rPr>
              <a:t>Y. Richard Yang</a:t>
            </a:r>
          </a:p>
          <a:p>
            <a:endParaRPr lang="en-US" altLang="zh-CN" sz="2800" dirty="0"/>
          </a:p>
          <a:p>
            <a:r>
              <a:rPr lang="en-US" altLang="zh-CN" sz="2800" dirty="0"/>
              <a:t>Systems Networking Lab (</a:t>
            </a:r>
            <a:r>
              <a:rPr lang="en-US" altLang="zh-CN" sz="2800" dirty="0" err="1"/>
              <a:t>SNLab</a:t>
            </a:r>
            <a:r>
              <a:rPr lang="en-US" altLang="zh-CN" sz="2800" dirty="0"/>
              <a:t>)</a:t>
            </a:r>
          </a:p>
        </p:txBody>
      </p:sp>
      <p:sp>
        <p:nvSpPr>
          <p:cNvPr id="2" name="Slide Number Placeholder 1"/>
          <p:cNvSpPr>
            <a:spLocks noGrp="1"/>
          </p:cNvSpPr>
          <p:nvPr>
            <p:ph type="sldNum" sz="quarter" idx="10"/>
          </p:nvPr>
        </p:nvSpPr>
        <p:spPr/>
        <p:txBody>
          <a:bodyPr/>
          <a:lstStyle/>
          <a:p>
            <a:pPr>
              <a:defRPr/>
            </a:pPr>
            <a:fld id="{C7131E5B-00C3-0745-B9A8-94A27EBE9C2C}" type="slidenum">
              <a:rPr lang="en-US" smtClean="0"/>
              <a:pPr>
                <a:defRPr/>
              </a:pPr>
              <a:t>1</a:t>
            </a:fld>
            <a:endParaRPr lang="en-US">
              <a:solidFill>
                <a:schemeClr val="bg2"/>
              </a:solidFill>
            </a:endParaRPr>
          </a:p>
        </p:txBody>
      </p:sp>
    </p:spTree>
    <p:extLst>
      <p:ext uri="{BB962C8B-B14F-4D97-AF65-F5344CB8AC3E}">
        <p14:creationId xmlns:p14="http://schemas.microsoft.com/office/powerpoint/2010/main" val="64256658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Roadmap</a:t>
            </a:r>
            <a:endParaRPr lang="en-US" sz="3200" dirty="0"/>
          </a:p>
        </p:txBody>
      </p:sp>
      <p:sp>
        <p:nvSpPr>
          <p:cNvPr id="30" name="Content Placeholder 1"/>
          <p:cNvSpPr>
            <a:spLocks noGrp="1"/>
          </p:cNvSpPr>
          <p:nvPr>
            <p:ph idx="1"/>
          </p:nvPr>
        </p:nvSpPr>
        <p:spPr/>
        <p:txBody>
          <a:bodyPr/>
          <a:lstStyle/>
          <a:p>
            <a:r>
              <a:rPr lang="en-US" b="1" dirty="0" smtClean="0"/>
              <a:t>The </a:t>
            </a:r>
            <a:r>
              <a:rPr lang="en-US" b="1" dirty="0"/>
              <a:t>Maple </a:t>
            </a:r>
            <a:r>
              <a:rPr lang="en-US" b="1" dirty="0" smtClean="0"/>
              <a:t>system,</a:t>
            </a:r>
            <a:r>
              <a:rPr lang="en-US" dirty="0" smtClean="0"/>
              <a:t> to provide a </a:t>
            </a:r>
            <a:r>
              <a:rPr lang="en-US" dirty="0"/>
              <a:t>high-level algorithmic policy programming model, to </a:t>
            </a:r>
            <a:r>
              <a:rPr lang="en-US" dirty="0" smtClean="0"/>
              <a:t>enable </a:t>
            </a:r>
            <a:r>
              <a:rPr lang="en-US" dirty="0" err="1" smtClean="0"/>
              <a:t>datapath</a:t>
            </a:r>
            <a:r>
              <a:rPr lang="en-US" dirty="0" smtClean="0"/>
              <a:t>-oblivious </a:t>
            </a:r>
            <a:r>
              <a:rPr lang="en-US" dirty="0"/>
              <a:t>programming, to address the low-level </a:t>
            </a:r>
            <a:r>
              <a:rPr lang="en-US" dirty="0" err="1"/>
              <a:t>datapath</a:t>
            </a:r>
            <a:r>
              <a:rPr lang="en-US" dirty="0"/>
              <a:t> </a:t>
            </a:r>
            <a:r>
              <a:rPr lang="en-US" dirty="0" smtClean="0"/>
              <a:t>issue</a:t>
            </a:r>
            <a:endParaRPr lang="en-US" dirty="0"/>
          </a:p>
          <a:p>
            <a:r>
              <a:rPr lang="en-US" b="1" dirty="0"/>
              <a:t>The FAST </a:t>
            </a:r>
            <a:r>
              <a:rPr lang="en-US" b="1" dirty="0" smtClean="0"/>
              <a:t>system,</a:t>
            </a:r>
            <a:r>
              <a:rPr lang="en-US" dirty="0" smtClean="0"/>
              <a:t> to provide </a:t>
            </a:r>
            <a:r>
              <a:rPr lang="en-US" dirty="0"/>
              <a:t>a function store abstraction, to address the issue of complex system consisting of a large number of </a:t>
            </a:r>
            <a:r>
              <a:rPr lang="en-US" dirty="0" smtClean="0"/>
              <a:t>service functions </a:t>
            </a:r>
            <a:r>
              <a:rPr lang="en-US" dirty="0"/>
              <a:t>driven by dynamic </a:t>
            </a:r>
            <a:r>
              <a:rPr lang="en-US" dirty="0" smtClean="0"/>
              <a:t>data</a:t>
            </a:r>
            <a:endParaRPr lang="en-US" dirty="0"/>
          </a:p>
          <a:p>
            <a:r>
              <a:rPr lang="en-US" b="1" dirty="0"/>
              <a:t>A Web-based (c9 based) based SDN IDE [</a:t>
            </a:r>
            <a:r>
              <a:rPr lang="en-US" b="1" dirty="0" err="1"/>
              <a:t>devopen</a:t>
            </a:r>
            <a:r>
              <a:rPr lang="en-US" b="1" dirty="0"/>
              <a:t>]</a:t>
            </a:r>
            <a:r>
              <a:rPr lang="en-US" dirty="0"/>
              <a:t>, to provide a </a:t>
            </a:r>
            <a:r>
              <a:rPr lang="en-US" dirty="0" err="1"/>
              <a:t>DevOp</a:t>
            </a:r>
            <a:r>
              <a:rPr lang="en-US" dirty="0"/>
              <a:t> UI to simplify the programming environment for the preceding two new programming abstractions.</a:t>
            </a:r>
          </a:p>
          <a:p>
            <a:endParaRPr lang="en-US" dirty="0" smtClean="0"/>
          </a:p>
        </p:txBody>
      </p:sp>
      <p:sp>
        <p:nvSpPr>
          <p:cNvPr id="7" name="Slide Number Placeholder 6"/>
          <p:cNvSpPr>
            <a:spLocks noGrp="1"/>
          </p:cNvSpPr>
          <p:nvPr>
            <p:ph type="sldNum" sz="quarter" idx="10"/>
          </p:nvPr>
        </p:nvSpPr>
        <p:spPr>
          <a:xfrm>
            <a:off x="10274300" y="6553200"/>
            <a:ext cx="1905000" cy="304800"/>
          </a:xfrm>
        </p:spPr>
        <p:txBody>
          <a:bodyPr/>
          <a:lstStyle/>
          <a:p>
            <a:pPr>
              <a:defRPr/>
            </a:pPr>
            <a:fld id="{164B0F64-89EF-7A42-892D-484BAB952423}" type="slidenum">
              <a:rPr lang="en-US" smtClean="0"/>
              <a:pPr>
                <a:defRPr/>
              </a:pPr>
              <a:t>10</a:t>
            </a:fld>
            <a:endParaRPr lang="en-US" dirty="0">
              <a:solidFill>
                <a:schemeClr val="bg2"/>
              </a:solidFill>
            </a:endParaRPr>
          </a:p>
        </p:txBody>
      </p:sp>
    </p:spTree>
    <p:extLst>
      <p:ext uri="{BB962C8B-B14F-4D97-AF65-F5344CB8AC3E}">
        <p14:creationId xmlns:p14="http://schemas.microsoft.com/office/powerpoint/2010/main" val="212101336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345" name="Rectangle 1"/>
          <p:cNvSpPr>
            <a:spLocks noGrp="1" noChangeArrowheads="1"/>
          </p:cNvSpPr>
          <p:nvPr>
            <p:ph type="ctrTitle"/>
          </p:nvPr>
        </p:nvSpPr>
        <p:spPr>
          <a:xfrm>
            <a:off x="914400" y="2130426"/>
            <a:ext cx="10363200" cy="2238374"/>
          </a:xfrm>
          <a:ln/>
        </p:spPr>
        <p:txBody>
          <a:bodyPr/>
          <a:lstStyle/>
          <a:p>
            <a:r>
              <a:rPr lang="en-US" sz="4800" dirty="0" smtClean="0">
                <a:solidFill>
                  <a:srgbClr val="C00000"/>
                </a:solidFill>
              </a:rPr>
              <a:t>Conceptual Intro</a:t>
            </a:r>
            <a:r>
              <a:rPr lang="en-US" sz="4800" smtClean="0">
                <a:solidFill>
                  <a:srgbClr val="C00000"/>
                </a:solidFill>
              </a:rPr>
              <a:t>: </a:t>
            </a:r>
            <a:br>
              <a:rPr lang="en-US" sz="4800" smtClean="0">
                <a:solidFill>
                  <a:srgbClr val="C00000"/>
                </a:solidFill>
              </a:rPr>
            </a:br>
            <a:r>
              <a:rPr lang="en-US" sz="4800" smtClean="0">
                <a:solidFill>
                  <a:srgbClr val="C00000"/>
                </a:solidFill>
              </a:rPr>
              <a:t>The Programming-Level Gap </a:t>
            </a:r>
            <a:r>
              <a:rPr lang="en-US" sz="4800" dirty="0" smtClean="0">
                <a:solidFill>
                  <a:srgbClr val="C00000"/>
                </a:solidFill>
              </a:rPr>
              <a:t>Problem, The Maple Approach</a:t>
            </a:r>
            <a:endParaRPr lang="en-US" sz="4800" dirty="0">
              <a:solidFill>
                <a:srgbClr val="C00000"/>
              </a:solidFill>
            </a:endParaRPr>
          </a:p>
        </p:txBody>
      </p:sp>
      <p:sp>
        <p:nvSpPr>
          <p:cNvPr id="10" name="Slide Number Placeholder 6"/>
          <p:cNvSpPr>
            <a:spLocks noGrp="1"/>
          </p:cNvSpPr>
          <p:nvPr>
            <p:ph type="sldNum" sz="quarter" idx="10"/>
          </p:nvPr>
        </p:nvSpPr>
        <p:spPr>
          <a:xfrm>
            <a:off x="10287000" y="6553200"/>
            <a:ext cx="1905000" cy="304800"/>
          </a:xfrm>
        </p:spPr>
        <p:txBody>
          <a:bodyPr/>
          <a:lstStyle/>
          <a:p>
            <a:pPr>
              <a:defRPr/>
            </a:pPr>
            <a:fld id="{164B0F64-89EF-7A42-892D-484BAB952423}" type="slidenum">
              <a:rPr lang="en-US" smtClean="0"/>
              <a:pPr>
                <a:defRPr/>
              </a:pPr>
              <a:t>11</a:t>
            </a:fld>
            <a:endParaRPr lang="en-US" dirty="0">
              <a:solidFill>
                <a:schemeClr val="bg2"/>
              </a:solidFill>
            </a:endParaRPr>
          </a:p>
        </p:txBody>
      </p:sp>
    </p:spTree>
    <p:extLst>
      <p:ext uri="{BB962C8B-B14F-4D97-AF65-F5344CB8AC3E}">
        <p14:creationId xmlns:p14="http://schemas.microsoft.com/office/powerpoint/2010/main" val="109052710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345" name="Rectangle 1"/>
          <p:cNvSpPr>
            <a:spLocks noGrp="1" noChangeArrowheads="1"/>
          </p:cNvSpPr>
          <p:nvPr>
            <p:ph type="title"/>
          </p:nvPr>
        </p:nvSpPr>
        <p:spPr>
          <a:xfrm>
            <a:off x="508000" y="89996"/>
            <a:ext cx="11353799" cy="685800"/>
          </a:xfrm>
          <a:ln/>
        </p:spPr>
        <p:txBody>
          <a:bodyPr/>
          <a:lstStyle/>
          <a:p>
            <a:r>
              <a:rPr lang="en-US" sz="3200" dirty="0" smtClean="0"/>
              <a:t>The Programming-Level Gap Problem</a:t>
            </a:r>
            <a:endParaRPr lang="en-US" sz="3200" dirty="0"/>
          </a:p>
        </p:txBody>
      </p:sp>
      <p:sp>
        <p:nvSpPr>
          <p:cNvPr id="10" name="Slide Number Placeholder 6"/>
          <p:cNvSpPr>
            <a:spLocks noGrp="1"/>
          </p:cNvSpPr>
          <p:nvPr>
            <p:ph type="sldNum" sz="quarter" idx="10"/>
          </p:nvPr>
        </p:nvSpPr>
        <p:spPr>
          <a:xfrm>
            <a:off x="10299704" y="6556139"/>
            <a:ext cx="1905000" cy="304800"/>
          </a:xfrm>
        </p:spPr>
        <p:txBody>
          <a:bodyPr/>
          <a:lstStyle/>
          <a:p>
            <a:pPr>
              <a:defRPr/>
            </a:pPr>
            <a:fld id="{164B0F64-89EF-7A42-892D-484BAB952423}" type="slidenum">
              <a:rPr lang="en-US" smtClean="0"/>
              <a:pPr>
                <a:defRPr/>
              </a:pPr>
              <a:t>12</a:t>
            </a:fld>
            <a:endParaRPr lang="en-US" dirty="0">
              <a:solidFill>
                <a:schemeClr val="bg2"/>
              </a:solidFill>
            </a:endParaRPr>
          </a:p>
        </p:txBody>
      </p:sp>
      <p:grpSp>
        <p:nvGrpSpPr>
          <p:cNvPr id="11" name="Group 10"/>
          <p:cNvGrpSpPr/>
          <p:nvPr/>
        </p:nvGrpSpPr>
        <p:grpSpPr>
          <a:xfrm>
            <a:off x="2962230" y="906226"/>
            <a:ext cx="2623866" cy="1715857"/>
            <a:chOff x="214694" y="926647"/>
            <a:chExt cx="2623866" cy="1715857"/>
          </a:xfrm>
        </p:grpSpPr>
        <p:pic>
          <p:nvPicPr>
            <p:cNvPr id="9" name="Picture 8"/>
            <p:cNvPicPr>
              <a:picLocks noChangeAspect="1"/>
            </p:cNvPicPr>
            <p:nvPr/>
          </p:nvPicPr>
          <p:blipFill>
            <a:blip r:embed="rId3">
              <a:alphaModFix amt="55000"/>
              <a:extLst>
                <a:ext uri="{BEBA8EAE-BF5A-486C-A8C5-ECC9F3942E4B}">
                  <a14:imgProps xmlns:a14="http://schemas.microsoft.com/office/drawing/2010/main">
                    <a14:imgLayer r:embed="rId4">
                      <a14:imgEffect>
                        <a14:backgroundRemoval t="0" b="100000" l="328" r="100000"/>
                      </a14:imgEffect>
                    </a14:imgLayer>
                  </a14:imgProps>
                </a:ext>
              </a:extLst>
            </a:blip>
            <a:stretch>
              <a:fillRect/>
            </a:stretch>
          </p:blipFill>
          <p:spPr>
            <a:xfrm>
              <a:off x="214694" y="926647"/>
              <a:ext cx="2623866" cy="1715857"/>
            </a:xfrm>
            <a:prstGeom prst="rect">
              <a:avLst/>
            </a:prstGeom>
          </p:spPr>
        </p:pic>
        <p:sp>
          <p:nvSpPr>
            <p:cNvPr id="8" name="Freeform 7"/>
            <p:cNvSpPr/>
            <p:nvPr/>
          </p:nvSpPr>
          <p:spPr>
            <a:xfrm>
              <a:off x="626865" y="1154669"/>
              <a:ext cx="1621035" cy="1258332"/>
            </a:xfrm>
            <a:custGeom>
              <a:avLst/>
              <a:gdLst>
                <a:gd name="connsiteX0" fmla="*/ 0 w 1707444"/>
                <a:gd name="connsiteY0" fmla="*/ 0 h 959556"/>
                <a:gd name="connsiteX1" fmla="*/ 324555 w 1707444"/>
                <a:gd name="connsiteY1" fmla="*/ 395111 h 959556"/>
                <a:gd name="connsiteX2" fmla="*/ 1270000 w 1707444"/>
                <a:gd name="connsiteY2" fmla="*/ 522111 h 959556"/>
                <a:gd name="connsiteX3" fmla="*/ 1707444 w 1707444"/>
                <a:gd name="connsiteY3" fmla="*/ 959556 h 959556"/>
              </a:gdLst>
              <a:ahLst/>
              <a:cxnLst>
                <a:cxn ang="0">
                  <a:pos x="connsiteX0" y="connsiteY0"/>
                </a:cxn>
                <a:cxn ang="0">
                  <a:pos x="connsiteX1" y="connsiteY1"/>
                </a:cxn>
                <a:cxn ang="0">
                  <a:pos x="connsiteX2" y="connsiteY2"/>
                </a:cxn>
                <a:cxn ang="0">
                  <a:pos x="connsiteX3" y="connsiteY3"/>
                </a:cxn>
              </a:cxnLst>
              <a:rect l="l" t="t" r="r" b="b"/>
              <a:pathLst>
                <a:path w="1707444" h="959556">
                  <a:moveTo>
                    <a:pt x="0" y="0"/>
                  </a:moveTo>
                  <a:cubicBezTo>
                    <a:pt x="56444" y="154046"/>
                    <a:pt x="112888" y="308093"/>
                    <a:pt x="324555" y="395111"/>
                  </a:cubicBezTo>
                  <a:cubicBezTo>
                    <a:pt x="536222" y="482130"/>
                    <a:pt x="1039519" y="428037"/>
                    <a:pt x="1270000" y="522111"/>
                  </a:cubicBezTo>
                  <a:cubicBezTo>
                    <a:pt x="1500481" y="616185"/>
                    <a:pt x="1707444" y="959556"/>
                    <a:pt x="1707444" y="959556"/>
                  </a:cubicBezTo>
                </a:path>
              </a:pathLst>
            </a:custGeom>
            <a:ln w="28575" cmpd="sng">
              <a:solidFill>
                <a:srgbClr val="4F81BD"/>
              </a:solidFill>
              <a:tailEnd type="triangle" w="lg" len="lg"/>
            </a:ln>
          </p:spPr>
          <p:txBody>
            <a:bodyPr vert="horz" wrap="square" lIns="91440" tIns="45720" rIns="91440" bIns="45720" numCol="1" rtlCol="0" anchor="t" anchorCtr="0" compatLnSpc="1">
              <a:prstTxWarp prst="textNoShape">
                <a:avLst/>
              </a:prstTxWarp>
            </a:bodyPr>
            <a:lstStyle/>
            <a:p>
              <a:pPr eaLnBrk="0" hangingPunct="0"/>
              <a:endParaRPr lang="en-US">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cxnSp>
          <p:nvCxnSpPr>
            <p:cNvPr id="7" name="Straight Arrow Connector 6"/>
            <p:cNvCxnSpPr/>
            <p:nvPr/>
          </p:nvCxnSpPr>
          <p:spPr bwMode="auto">
            <a:xfrm>
              <a:off x="232912" y="996136"/>
              <a:ext cx="393953" cy="158533"/>
            </a:xfrm>
            <a:prstGeom prst="straightConnector1">
              <a:avLst/>
            </a:prstGeom>
            <a:solidFill>
              <a:schemeClr val="accent1"/>
            </a:solidFill>
            <a:ln w="9525" cap="flat" cmpd="sng" algn="ctr">
              <a:solidFill>
                <a:schemeClr val="tx1"/>
              </a:solidFill>
              <a:prstDash val="solid"/>
              <a:round/>
              <a:headEnd type="none" w="med" len="med"/>
              <a:tailEnd type="triangle" w="lg" len="lg"/>
            </a:ln>
            <a:effectLst/>
          </p:spPr>
        </p:cxnSp>
      </p:grpSp>
      <p:pic>
        <p:nvPicPr>
          <p:cNvPr id="16" name="Picture 15"/>
          <p:cNvPicPr>
            <a:picLocks noChangeAspect="1"/>
          </p:cNvPicPr>
          <p:nvPr/>
        </p:nvPicPr>
        <p:blipFill rotWithShape="1">
          <a:blip r:embed="rId5"/>
          <a:srcRect t="9925" r="49555"/>
          <a:stretch/>
        </p:blipFill>
        <p:spPr>
          <a:xfrm>
            <a:off x="899930" y="2793355"/>
            <a:ext cx="3087440" cy="3509948"/>
          </a:xfrm>
          <a:prstGeom prst="rect">
            <a:avLst/>
          </a:prstGeom>
        </p:spPr>
      </p:pic>
      <p:pic>
        <p:nvPicPr>
          <p:cNvPr id="17" name="Picture 16"/>
          <p:cNvPicPr>
            <a:picLocks noChangeAspect="1"/>
          </p:cNvPicPr>
          <p:nvPr/>
        </p:nvPicPr>
        <p:blipFill>
          <a:blip r:embed="rId6"/>
          <a:stretch>
            <a:fillRect/>
          </a:stretch>
        </p:blipFill>
        <p:spPr>
          <a:xfrm>
            <a:off x="6112899" y="2057400"/>
            <a:ext cx="5877380" cy="2654300"/>
          </a:xfrm>
          <a:prstGeom prst="rect">
            <a:avLst/>
          </a:prstGeom>
        </p:spPr>
      </p:pic>
      <p:pic>
        <p:nvPicPr>
          <p:cNvPr id="18" name="Picture 17"/>
          <p:cNvPicPr>
            <a:picLocks noChangeAspect="1"/>
          </p:cNvPicPr>
          <p:nvPr/>
        </p:nvPicPr>
        <p:blipFill rotWithShape="1">
          <a:blip r:embed="rId7"/>
          <a:srcRect l="20078" t="54542" r="11609" b="13020"/>
          <a:stretch/>
        </p:blipFill>
        <p:spPr>
          <a:xfrm>
            <a:off x="6436346" y="4862852"/>
            <a:ext cx="4523754" cy="1377672"/>
          </a:xfrm>
          <a:prstGeom prst="rect">
            <a:avLst/>
          </a:prstGeom>
        </p:spPr>
      </p:pic>
      <p:sp>
        <p:nvSpPr>
          <p:cNvPr id="19" name="Rounded Rectangular Callout 18"/>
          <p:cNvSpPr/>
          <p:nvPr/>
        </p:nvSpPr>
        <p:spPr bwMode="auto">
          <a:xfrm>
            <a:off x="4595745" y="4470208"/>
            <a:ext cx="1596212" cy="1740092"/>
          </a:xfrm>
          <a:prstGeom prst="wedgeRoundRectCallout">
            <a:avLst>
              <a:gd name="adj1" fmla="val -139412"/>
              <a:gd name="adj2" fmla="val 37206"/>
              <a:gd name="adj3" fmla="val 16667"/>
            </a:avLst>
          </a:prstGeom>
          <a:solidFill>
            <a:schemeClr val="tx2">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r>
              <a:rPr lang="en-US" sz="1600" baseline="0" dirty="0">
                <a:latin typeface="Menlo Regular" charset="0"/>
                <a:cs typeface="Menlo Regular" charset="0"/>
                <a:sym typeface="Menlo Regular" charset="0"/>
              </a:rPr>
              <a:t>Low-level TCAM based computing model with limited resources</a:t>
            </a:r>
          </a:p>
        </p:txBody>
      </p:sp>
      <p:sp>
        <p:nvSpPr>
          <p:cNvPr id="20" name="Rounded Rectangular Callout 19"/>
          <p:cNvSpPr/>
          <p:nvPr/>
        </p:nvSpPr>
        <p:spPr bwMode="auto">
          <a:xfrm>
            <a:off x="639191" y="906226"/>
            <a:ext cx="1596212" cy="1756698"/>
          </a:xfrm>
          <a:prstGeom prst="wedgeRoundRectCallout">
            <a:avLst>
              <a:gd name="adj1" fmla="val 96095"/>
              <a:gd name="adj2" fmla="val 51872"/>
              <a:gd name="adj3" fmla="val 16667"/>
            </a:avLst>
          </a:prstGeom>
          <a:solidFill>
            <a:schemeClr val="accent3">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en-US" sz="1600" baseline="0" dirty="0" smtClean="0"/>
              <a:t>- Consider</a:t>
            </a:r>
            <a:r>
              <a:rPr lang="en-US" sz="1600" baseline="0" dirty="0"/>
              <a:t/>
            </a:r>
            <a:br>
              <a:rPr lang="en-US" sz="1600" baseline="0" dirty="0"/>
            </a:br>
            <a:r>
              <a:rPr lang="en-US" sz="1600" baseline="0" dirty="0"/>
              <a:t>each </a:t>
            </a:r>
            <a:r>
              <a:rPr lang="en-US" sz="1600" baseline="0" dirty="0" err="1"/>
              <a:t>pkt</a:t>
            </a:r>
            <a:r>
              <a:rPr lang="en-US" sz="1600" baseline="0" dirty="0"/>
              <a:t/>
            </a:r>
            <a:br>
              <a:rPr lang="en-US" sz="1600" baseline="0" dirty="0"/>
            </a:br>
            <a:r>
              <a:rPr lang="en-US" sz="1600" baseline="0" dirty="0"/>
              <a:t>as a </a:t>
            </a:r>
            <a:r>
              <a:rPr lang="en-US" sz="1600" baseline="0" dirty="0" smtClean="0"/>
              <a:t>request</a:t>
            </a:r>
          </a:p>
          <a:p>
            <a:r>
              <a:rPr lang="en-US" sz="1600" baseline="0" dirty="0" smtClean="0"/>
              <a:t>- Program </a:t>
            </a:r>
            <a:r>
              <a:rPr lang="en-US" sz="1600" baseline="0" dirty="0"/>
              <a:t>invoked on each packet</a:t>
            </a:r>
          </a:p>
        </p:txBody>
      </p:sp>
      <p:pic>
        <p:nvPicPr>
          <p:cNvPr id="22" name="Picture 21"/>
          <p:cNvPicPr>
            <a:picLocks noChangeAspect="1"/>
          </p:cNvPicPr>
          <p:nvPr/>
        </p:nvPicPr>
        <p:blipFill>
          <a:blip r:embed="rId8"/>
          <a:stretch>
            <a:fillRect/>
          </a:stretch>
        </p:blipFill>
        <p:spPr>
          <a:xfrm>
            <a:off x="2962230" y="2585514"/>
            <a:ext cx="626063" cy="493172"/>
          </a:xfrm>
          <a:prstGeom prst="rect">
            <a:avLst/>
          </a:prstGeom>
        </p:spPr>
      </p:pic>
      <p:sp>
        <p:nvSpPr>
          <p:cNvPr id="25" name="Freeform 24"/>
          <p:cNvSpPr/>
          <p:nvPr/>
        </p:nvSpPr>
        <p:spPr bwMode="auto">
          <a:xfrm>
            <a:off x="355600" y="1108702"/>
            <a:ext cx="6273800" cy="3285930"/>
          </a:xfrm>
          <a:custGeom>
            <a:avLst/>
            <a:gdLst>
              <a:gd name="connsiteX0" fmla="*/ 0 w 6604000"/>
              <a:gd name="connsiteY0" fmla="*/ 3860800 h 3860800"/>
              <a:gd name="connsiteX1" fmla="*/ 2768600 w 6604000"/>
              <a:gd name="connsiteY1" fmla="*/ 3467100 h 3860800"/>
              <a:gd name="connsiteX2" fmla="*/ 5143500 w 6604000"/>
              <a:gd name="connsiteY2" fmla="*/ 2171700 h 3860800"/>
              <a:gd name="connsiteX3" fmla="*/ 6604000 w 6604000"/>
              <a:gd name="connsiteY3" fmla="*/ 0 h 3860800"/>
            </a:gdLst>
            <a:ahLst/>
            <a:cxnLst>
              <a:cxn ang="0">
                <a:pos x="connsiteX0" y="connsiteY0"/>
              </a:cxn>
              <a:cxn ang="0">
                <a:pos x="connsiteX1" y="connsiteY1"/>
              </a:cxn>
              <a:cxn ang="0">
                <a:pos x="connsiteX2" y="connsiteY2"/>
              </a:cxn>
              <a:cxn ang="0">
                <a:pos x="connsiteX3" y="connsiteY3"/>
              </a:cxn>
            </a:cxnLst>
            <a:rect l="l" t="t" r="r" b="b"/>
            <a:pathLst>
              <a:path w="6604000" h="3860800">
                <a:moveTo>
                  <a:pt x="0" y="3860800"/>
                </a:moveTo>
                <a:cubicBezTo>
                  <a:pt x="955675" y="3804708"/>
                  <a:pt x="1911350" y="3748617"/>
                  <a:pt x="2768600" y="3467100"/>
                </a:cubicBezTo>
                <a:cubicBezTo>
                  <a:pt x="3625850" y="3185583"/>
                  <a:pt x="4504267" y="2749550"/>
                  <a:pt x="5143500" y="2171700"/>
                </a:cubicBezTo>
                <a:cubicBezTo>
                  <a:pt x="5782733" y="1593850"/>
                  <a:pt x="6604000" y="0"/>
                  <a:pt x="6604000" y="0"/>
                </a:cubicBezTo>
              </a:path>
            </a:pathLst>
          </a:custGeom>
          <a:noFill/>
          <a:ln w="603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Tree>
    <p:extLst>
      <p:ext uri="{BB962C8B-B14F-4D97-AF65-F5344CB8AC3E}">
        <p14:creationId xmlns:p14="http://schemas.microsoft.com/office/powerpoint/2010/main" val="43318931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An </a:t>
            </a:r>
            <a:r>
              <a:rPr lang="en-US" sz="3600" dirty="0" smtClean="0"/>
              <a:t>Example FAST Maple Program</a:t>
            </a:r>
            <a:endParaRPr lang="en-US" sz="3600" dirty="0"/>
          </a:p>
        </p:txBody>
      </p:sp>
      <p:sp>
        <p:nvSpPr>
          <p:cNvPr id="5" name="Rectangle 2"/>
          <p:cNvSpPr>
            <a:spLocks/>
          </p:cNvSpPr>
          <p:nvPr/>
        </p:nvSpPr>
        <p:spPr bwMode="auto">
          <a:xfrm>
            <a:off x="1773513" y="1622778"/>
            <a:ext cx="5126820" cy="2793997"/>
          </a:xfrm>
          <a:prstGeom prst="rect">
            <a:avLst/>
          </a:prstGeom>
          <a:noFill/>
          <a:ln w="12700" cap="flat">
            <a:solidFill>
              <a:srgbClr val="660066"/>
            </a:solidFill>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nchor="b"/>
          <a:lstStyle/>
          <a:p>
            <a:endParaRPr lang="nl-NL" sz="2000" baseline="0" dirty="0">
              <a:latin typeface="Menlo Regular"/>
              <a:cs typeface="Menlo Regular"/>
            </a:endParaRPr>
          </a:p>
          <a:p>
            <a:endParaRPr lang="nl-NL" sz="2000" baseline="0" dirty="0">
              <a:latin typeface="Menlo Regular"/>
              <a:cs typeface="Menlo Regular"/>
            </a:endParaRPr>
          </a:p>
          <a:p>
            <a:r>
              <a:rPr lang="nl-NL" sz="2000" baseline="0" dirty="0" err="1">
                <a:latin typeface="Menlo Regular"/>
                <a:cs typeface="Menlo Regular"/>
              </a:rPr>
              <a:t>badPort</a:t>
            </a:r>
            <a:r>
              <a:rPr lang="nl-NL" sz="2000" baseline="0" dirty="0">
                <a:latin typeface="Menlo Regular"/>
                <a:cs typeface="Menlo Regular"/>
              </a:rPr>
              <a:t> = 22        </a:t>
            </a:r>
            <a:r>
              <a:rPr lang="nl-NL" sz="2000" baseline="0" dirty="0">
                <a:solidFill>
                  <a:srgbClr val="FF0000"/>
                </a:solidFill>
                <a:latin typeface="Menlo Regular"/>
                <a:cs typeface="Menlo Regular"/>
              </a:rPr>
              <a:t>// policy</a:t>
            </a:r>
            <a:br>
              <a:rPr lang="nl-NL" sz="2000" baseline="0" dirty="0">
                <a:solidFill>
                  <a:srgbClr val="FF0000"/>
                </a:solidFill>
                <a:latin typeface="Menlo Regular"/>
                <a:cs typeface="Menlo Regular"/>
              </a:rPr>
            </a:br>
            <a:r>
              <a:rPr lang="nl-NL" sz="2000" baseline="0" dirty="0" err="1">
                <a:latin typeface="Menlo Regular"/>
                <a:cs typeface="Menlo Regular"/>
              </a:rPr>
              <a:t>hostTbl</a:t>
            </a:r>
            <a:r>
              <a:rPr lang="nl-NL" sz="2000" baseline="0" dirty="0">
                <a:latin typeface="Menlo Regular"/>
                <a:cs typeface="Menlo Regular"/>
              </a:rPr>
              <a:t> = {A:1,B:2,</a:t>
            </a:r>
            <a:br>
              <a:rPr lang="nl-NL" sz="2000" baseline="0" dirty="0">
                <a:latin typeface="Menlo Regular"/>
                <a:cs typeface="Menlo Regular"/>
              </a:rPr>
            </a:br>
            <a:r>
              <a:rPr lang="nl-NL" sz="2000" baseline="0" dirty="0">
                <a:latin typeface="Menlo Regular"/>
                <a:cs typeface="Menlo Regular"/>
              </a:rPr>
              <a:t>           C:3,D:4} </a:t>
            </a:r>
            <a:r>
              <a:rPr lang="nl-NL" sz="2000" baseline="0" dirty="0">
                <a:solidFill>
                  <a:srgbClr val="FF0000"/>
                </a:solidFill>
                <a:latin typeface="Menlo Regular"/>
                <a:cs typeface="Menlo Regular"/>
              </a:rPr>
              <a:t>// net view</a:t>
            </a:r>
            <a:endParaRPr lang="nl-NL" sz="2000" baseline="0" dirty="0">
              <a:latin typeface="Menlo Regular"/>
              <a:cs typeface="Menlo Regular"/>
            </a:endParaRPr>
          </a:p>
          <a:p>
            <a:endParaRPr lang="nl-NL" sz="2000" baseline="0" dirty="0">
              <a:latin typeface="Menlo Regular"/>
              <a:cs typeface="Menlo Regular"/>
            </a:endParaRPr>
          </a:p>
          <a:p>
            <a:r>
              <a:rPr lang="nl-NL" sz="2000" baseline="0" dirty="0" err="1">
                <a:latin typeface="Menlo Regular"/>
                <a:cs typeface="Menlo Regular"/>
              </a:rPr>
              <a:t>def</a:t>
            </a:r>
            <a:r>
              <a:rPr lang="nl-NL" sz="2000" baseline="0" dirty="0">
                <a:latin typeface="Menlo Regular"/>
                <a:cs typeface="Menlo Regular"/>
              </a:rPr>
              <a:t> </a:t>
            </a:r>
            <a:r>
              <a:rPr lang="nl-NL" sz="2000" baseline="0" dirty="0" err="1" smtClean="0">
                <a:latin typeface="Menlo Regular"/>
                <a:cs typeface="Menlo Regular"/>
              </a:rPr>
              <a:t>onPacket</a:t>
            </a:r>
            <a:r>
              <a:rPr lang="nl-NL" sz="2000" baseline="0" dirty="0" smtClean="0">
                <a:latin typeface="Menlo Regular"/>
                <a:cs typeface="Menlo Regular"/>
              </a:rPr>
              <a:t>(p</a:t>
            </a:r>
            <a:r>
              <a:rPr lang="nl-NL" sz="2000" baseline="0" dirty="0">
                <a:latin typeface="Menlo Regular"/>
                <a:cs typeface="Menlo Regular"/>
              </a:rPr>
              <a:t>):</a:t>
            </a:r>
          </a:p>
          <a:p>
            <a:r>
              <a:rPr lang="nl-NL" sz="2000" baseline="0" dirty="0">
                <a:solidFill>
                  <a:srgbClr val="B21889"/>
                </a:solidFill>
                <a:latin typeface="Menlo Regular"/>
                <a:cs typeface="Menlo Regular"/>
                <a:sym typeface="Menlo Regular" charset="0"/>
              </a:rPr>
              <a:t>  i</a:t>
            </a:r>
            <a:r>
              <a:rPr lang="en-US" sz="2000" baseline="0" dirty="0">
                <a:solidFill>
                  <a:srgbClr val="B21889"/>
                </a:solidFill>
                <a:latin typeface="Menlo Regular"/>
                <a:cs typeface="Menlo Regular"/>
                <a:sym typeface="Menlo Regular" charset="0"/>
              </a:rPr>
              <a:t>f </a:t>
            </a:r>
            <a:r>
              <a:rPr lang="nl-NL" sz="2000" baseline="0" dirty="0" err="1">
                <a:latin typeface="Menlo Regular"/>
                <a:cs typeface="Menlo Regular"/>
                <a:sym typeface="Menlo Regular" charset="0"/>
              </a:rPr>
              <a:t>badPort</a:t>
            </a:r>
            <a:r>
              <a:rPr lang="nl-NL" sz="2000" baseline="0" dirty="0">
                <a:latin typeface="Menlo Regular"/>
                <a:cs typeface="Menlo Regular"/>
              </a:rPr>
              <a:t> == </a:t>
            </a:r>
            <a:r>
              <a:rPr lang="nl-NL" sz="2000" baseline="0" dirty="0" err="1">
                <a:latin typeface="Menlo Regular"/>
                <a:cs typeface="Menlo Regular"/>
              </a:rPr>
              <a:t>p.tcp_dst</a:t>
            </a:r>
            <a:r>
              <a:rPr lang="nl-NL" sz="2000" baseline="0" dirty="0">
                <a:latin typeface="Menlo Regular"/>
                <a:cs typeface="Menlo Regular"/>
              </a:rPr>
              <a:t>:</a:t>
            </a:r>
            <a:br>
              <a:rPr lang="nl-NL" sz="2000" baseline="0" dirty="0">
                <a:latin typeface="Menlo Regular"/>
                <a:cs typeface="Menlo Regular"/>
              </a:rPr>
            </a:br>
            <a:r>
              <a:rPr lang="nl-NL" sz="2000" baseline="0" dirty="0">
                <a:latin typeface="Menlo Regular"/>
                <a:cs typeface="Menlo Regular"/>
              </a:rPr>
              <a:t>    drop</a:t>
            </a:r>
          </a:p>
          <a:p>
            <a:r>
              <a:rPr lang="nl-NL" sz="2000" baseline="0" dirty="0">
                <a:latin typeface="Menlo Regular"/>
                <a:cs typeface="Menlo Regular"/>
              </a:rPr>
              <a:t>  </a:t>
            </a:r>
            <a:r>
              <a:rPr lang="en-US" sz="2000" baseline="0" dirty="0">
                <a:solidFill>
                  <a:srgbClr val="B21889"/>
                </a:solidFill>
                <a:latin typeface="Menlo Regular"/>
                <a:cs typeface="Menlo Regular"/>
                <a:sym typeface="Menlo Regular" charset="0"/>
              </a:rPr>
              <a:t>else</a:t>
            </a:r>
            <a:r>
              <a:rPr lang="en-US" sz="2000" baseline="0" dirty="0">
                <a:latin typeface="Menlo Regular"/>
                <a:cs typeface="Menlo Regular"/>
                <a:sym typeface="Menlo Regular" charset="0"/>
              </a:rPr>
              <a:t>:</a:t>
            </a:r>
            <a:r>
              <a:rPr lang="en-US" sz="2000" baseline="0" dirty="0">
                <a:solidFill>
                  <a:srgbClr val="B21889"/>
                </a:solidFill>
                <a:latin typeface="Menlo Regular"/>
                <a:cs typeface="Menlo Regular"/>
                <a:sym typeface="Menlo Regular" charset="0"/>
              </a:rPr>
              <a:t/>
            </a:r>
            <a:br>
              <a:rPr lang="en-US" sz="2000" baseline="0" dirty="0">
                <a:solidFill>
                  <a:srgbClr val="B21889"/>
                </a:solidFill>
                <a:latin typeface="Menlo Regular"/>
                <a:cs typeface="Menlo Regular"/>
                <a:sym typeface="Menlo Regular" charset="0"/>
              </a:rPr>
            </a:br>
            <a:r>
              <a:rPr lang="en-US" sz="2000" baseline="0" dirty="0">
                <a:solidFill>
                  <a:srgbClr val="B21889"/>
                </a:solidFill>
                <a:latin typeface="Menlo Regular"/>
                <a:cs typeface="Menlo Regular"/>
                <a:sym typeface="Menlo Regular" charset="0"/>
              </a:rPr>
              <a:t>    </a:t>
            </a:r>
            <a:r>
              <a:rPr lang="nl-NL" sz="2000" baseline="0" dirty="0">
                <a:latin typeface="Menlo Regular"/>
                <a:cs typeface="Menlo Regular"/>
              </a:rPr>
              <a:t>forward([</a:t>
            </a:r>
            <a:r>
              <a:rPr lang="nl-NL" sz="2000" baseline="0" dirty="0" err="1">
                <a:latin typeface="Menlo Regular"/>
                <a:cs typeface="Menlo Regular"/>
              </a:rPr>
              <a:t>hostTbl</a:t>
            </a:r>
            <a:r>
              <a:rPr lang="nl-NL" sz="2000" baseline="0" dirty="0">
                <a:latin typeface="Menlo Regular"/>
                <a:cs typeface="Menlo Regular"/>
              </a:rPr>
              <a:t>(</a:t>
            </a:r>
            <a:r>
              <a:rPr lang="nl-NL" sz="2000" baseline="0" dirty="0" err="1">
                <a:latin typeface="Menlo Regular"/>
                <a:cs typeface="Menlo Regular"/>
              </a:rPr>
              <a:t>p.eth_dst</a:t>
            </a:r>
            <a:r>
              <a:rPr lang="nl-NL" sz="2000" baseline="0" dirty="0">
                <a:latin typeface="Menlo Regular"/>
                <a:cs typeface="Menlo Regular"/>
              </a:rPr>
              <a:t>)])</a:t>
            </a:r>
            <a:endParaRPr lang="en-US" sz="2300" baseline="0" dirty="0">
              <a:latin typeface="Menlo Regular"/>
              <a:cs typeface="Menlo Regular"/>
              <a:sym typeface="Menlo Regular" charset="0"/>
            </a:endParaRPr>
          </a:p>
        </p:txBody>
      </p:sp>
      <p:sp>
        <p:nvSpPr>
          <p:cNvPr id="6" name="Slide Number Placeholder 6"/>
          <p:cNvSpPr>
            <a:spLocks noGrp="1"/>
          </p:cNvSpPr>
          <p:nvPr>
            <p:ph type="sldNum" sz="quarter" idx="10"/>
          </p:nvPr>
        </p:nvSpPr>
        <p:spPr>
          <a:xfrm>
            <a:off x="10272889" y="6553200"/>
            <a:ext cx="1905000" cy="304800"/>
          </a:xfrm>
        </p:spPr>
        <p:txBody>
          <a:bodyPr/>
          <a:lstStyle/>
          <a:p>
            <a:pPr>
              <a:defRPr/>
            </a:pPr>
            <a:fld id="{164B0F64-89EF-7A42-892D-484BAB952423}" type="slidenum">
              <a:rPr lang="en-US" smtClean="0"/>
              <a:pPr>
                <a:defRPr/>
              </a:pPr>
              <a:t>13</a:t>
            </a:fld>
            <a:endParaRPr lang="en-US" dirty="0">
              <a:solidFill>
                <a:schemeClr val="bg2"/>
              </a:solidFill>
            </a:endParaRPr>
          </a:p>
        </p:txBody>
      </p:sp>
      <p:pic>
        <p:nvPicPr>
          <p:cNvPr id="7" name="Picture 6"/>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382000" y="2895600"/>
            <a:ext cx="1445692" cy="609600"/>
          </a:xfrm>
          <a:prstGeom prst="rect">
            <a:avLst/>
          </a:prstGeom>
        </p:spPr>
      </p:pic>
      <p:cxnSp>
        <p:nvCxnSpPr>
          <p:cNvPr id="8" name="Straight Connector 7"/>
          <p:cNvCxnSpPr>
            <a:endCxn id="7" idx="0"/>
          </p:cNvCxnSpPr>
          <p:nvPr/>
        </p:nvCxnSpPr>
        <p:spPr>
          <a:xfrm flipH="1">
            <a:off x="9104846" y="2362200"/>
            <a:ext cx="39154" cy="533400"/>
          </a:xfrm>
          <a:prstGeom prst="line">
            <a:avLst/>
          </a:prstGeom>
        </p:spPr>
        <p:style>
          <a:lnRef idx="2">
            <a:schemeClr val="accent1"/>
          </a:lnRef>
          <a:fillRef idx="0">
            <a:schemeClr val="accent1"/>
          </a:fillRef>
          <a:effectRef idx="1">
            <a:schemeClr val="accent1"/>
          </a:effectRef>
          <a:fontRef idx="minor">
            <a:schemeClr val="tx1"/>
          </a:fontRef>
        </p:style>
      </p:cxnSp>
      <p:pic>
        <p:nvPicPr>
          <p:cNvPr id="9" name="Picture 8"/>
          <p:cNvPicPr>
            <a:picLocks noChangeAspect="1"/>
          </p:cNvPicPr>
          <p:nvPr/>
        </p:nvPicPr>
        <p:blipFill>
          <a:blip r:embed="rId4">
            <a:alphaModFix amt="55000"/>
            <a:extLst>
              <a:ext uri="{BEBA8EAE-BF5A-486C-A8C5-ECC9F3942E4B}">
                <a14:imgProps xmlns:a14="http://schemas.microsoft.com/office/drawing/2010/main">
                  <a14:imgLayer r:embed="rId5">
                    <a14:imgEffect>
                      <a14:backgroundRemoval t="0" b="100000" l="328" r="100000"/>
                    </a14:imgEffect>
                  </a14:imgLayer>
                </a14:imgProps>
              </a:ext>
            </a:extLst>
          </a:blip>
          <a:stretch>
            <a:fillRect/>
          </a:stretch>
        </p:blipFill>
        <p:spPr>
          <a:xfrm>
            <a:off x="8229600" y="1371600"/>
            <a:ext cx="1905000" cy="1030574"/>
          </a:xfrm>
          <a:prstGeom prst="rect">
            <a:avLst/>
          </a:prstGeom>
        </p:spPr>
      </p:pic>
      <p:sp>
        <p:nvSpPr>
          <p:cNvPr id="10" name="Rectangle 9"/>
          <p:cNvSpPr/>
          <p:nvPr/>
        </p:nvSpPr>
        <p:spPr>
          <a:xfrm>
            <a:off x="8229600" y="2590800"/>
            <a:ext cx="1981200" cy="1143000"/>
          </a:xfrm>
          <a:prstGeom prst="rect">
            <a:avLst/>
          </a:prstGeom>
          <a:noFill/>
          <a:ln>
            <a:solidFill>
              <a:schemeClr val="tx1"/>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 name="Straight Arrow Connector 10"/>
          <p:cNvCxnSpPr/>
          <p:nvPr/>
        </p:nvCxnSpPr>
        <p:spPr>
          <a:xfrm>
            <a:off x="9372600" y="2438400"/>
            <a:ext cx="0" cy="381000"/>
          </a:xfrm>
          <a:prstGeom prst="straightConnector1">
            <a:avLst/>
          </a:prstGeom>
          <a:ln w="9525" cmpd="sng">
            <a:solidFill>
              <a:schemeClr val="tx1"/>
            </a:solidFill>
            <a:prstDash val="sysDot"/>
            <a:tailEnd type="arrow"/>
          </a:ln>
        </p:spPr>
        <p:style>
          <a:lnRef idx="2">
            <a:schemeClr val="accent1"/>
          </a:lnRef>
          <a:fillRef idx="0">
            <a:schemeClr val="accent1"/>
          </a:fillRef>
          <a:effectRef idx="1">
            <a:schemeClr val="accent1"/>
          </a:effectRef>
          <a:fontRef idx="minor">
            <a:schemeClr val="tx1"/>
          </a:fontRef>
        </p:style>
      </p:cxnSp>
      <p:sp>
        <p:nvSpPr>
          <p:cNvPr id="12" name="Vertical Scroll 11"/>
          <p:cNvSpPr/>
          <p:nvPr/>
        </p:nvSpPr>
        <p:spPr>
          <a:xfrm>
            <a:off x="8305800" y="2590800"/>
            <a:ext cx="457200" cy="533400"/>
          </a:xfrm>
          <a:prstGeom prst="verticalScroll">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 name="Straight Connector 12"/>
          <p:cNvCxnSpPr/>
          <p:nvPr/>
        </p:nvCxnSpPr>
        <p:spPr>
          <a:xfrm flipH="1">
            <a:off x="6773333" y="3124200"/>
            <a:ext cx="1608668" cy="1320800"/>
          </a:xfrm>
          <a:prstGeom prst="line">
            <a:avLst/>
          </a:prstGeom>
          <a:ln w="6350" cmpd="sng">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flipH="1" flipV="1">
            <a:off x="6759222" y="1622778"/>
            <a:ext cx="1622778" cy="968024"/>
          </a:xfrm>
          <a:prstGeom prst="line">
            <a:avLst/>
          </a:prstGeom>
          <a:ln w="6350" cmpd="sng">
            <a:solidFill>
              <a:schemeClr val="tx1"/>
            </a:solidFill>
            <a:prstDash val="sysDot"/>
          </a:ln>
        </p:spPr>
        <p:style>
          <a:lnRef idx="2">
            <a:schemeClr val="accent1"/>
          </a:lnRef>
          <a:fillRef idx="0">
            <a:schemeClr val="accent1"/>
          </a:fillRef>
          <a:effectRef idx="1">
            <a:schemeClr val="accent1"/>
          </a:effectRef>
          <a:fontRef idx="minor">
            <a:schemeClr val="tx1"/>
          </a:fontRef>
        </p:style>
      </p:cxnSp>
      <p:pic>
        <p:nvPicPr>
          <p:cNvPr id="15" name="Picture 14"/>
          <p:cNvPicPr>
            <a:picLocks noChangeAspect="1"/>
          </p:cNvPicPr>
          <p:nvPr/>
        </p:nvPicPr>
        <p:blipFill>
          <a:blip r:embed="rId6" cstate="print">
            <a:duotone>
              <a:prstClr val="black"/>
              <a:srgbClr val="B3B3B3">
                <a:tint val="45000"/>
                <a:satMod val="400000"/>
              </a:srgbClr>
            </a:duotone>
            <a:extLst>
              <a:ext uri="{BEBA8EAE-BF5A-486C-A8C5-ECC9F3942E4B}">
                <a14:imgProps xmlns:a14="http://schemas.microsoft.com/office/drawing/2010/main">
                  <a14:imgLayer r:embed="rId7">
                    <a14:imgEffect>
                      <a14:backgroundRemoval t="0" b="100000" l="3315" r="100000"/>
                    </a14:imgEffect>
                    <a14:imgEffect>
                      <a14:colorTemperature colorTemp="11200"/>
                    </a14:imgEffect>
                    <a14:imgEffect>
                      <a14:saturation sat="0"/>
                    </a14:imgEffect>
                  </a14:imgLayer>
                </a14:imgProps>
              </a:ext>
              <a:ext uri="{28A0092B-C50C-407E-A947-70E740481C1C}">
                <a14:useLocalDpi xmlns:a14="http://schemas.microsoft.com/office/drawing/2010/main"/>
              </a:ext>
            </a:extLst>
          </a:blip>
          <a:stretch>
            <a:fillRect/>
          </a:stretch>
        </p:blipFill>
        <p:spPr>
          <a:xfrm>
            <a:off x="9282289" y="4236156"/>
            <a:ext cx="457200" cy="702219"/>
          </a:xfrm>
          <a:prstGeom prst="rect">
            <a:avLst/>
          </a:prstGeom>
        </p:spPr>
      </p:pic>
      <p:pic>
        <p:nvPicPr>
          <p:cNvPr id="16" name="Picture 15"/>
          <p:cNvPicPr>
            <a:picLocks noChangeAspect="1"/>
          </p:cNvPicPr>
          <p:nvPr/>
        </p:nvPicPr>
        <p:blipFill>
          <a:blip r:embed="rId6" cstate="print">
            <a:duotone>
              <a:prstClr val="black"/>
              <a:srgbClr val="B3B3B3">
                <a:tint val="45000"/>
                <a:satMod val="400000"/>
              </a:srgbClr>
            </a:duotone>
            <a:extLst>
              <a:ext uri="{BEBA8EAE-BF5A-486C-A8C5-ECC9F3942E4B}">
                <a14:imgProps xmlns:a14="http://schemas.microsoft.com/office/drawing/2010/main">
                  <a14:imgLayer r:embed="rId8">
                    <a14:imgEffect>
                      <a14:backgroundRemoval t="0" b="100000" l="3315" r="100000"/>
                    </a14:imgEffect>
                    <a14:imgEffect>
                      <a14:colorTemperature colorTemp="11200"/>
                    </a14:imgEffect>
                    <a14:imgEffect>
                      <a14:saturation sat="0"/>
                    </a14:imgEffect>
                  </a14:imgLayer>
                </a14:imgProps>
              </a:ext>
              <a:ext uri="{28A0092B-C50C-407E-A947-70E740481C1C}">
                <a14:useLocalDpi xmlns:a14="http://schemas.microsoft.com/office/drawing/2010/main"/>
              </a:ext>
            </a:extLst>
          </a:blip>
          <a:stretch>
            <a:fillRect/>
          </a:stretch>
        </p:blipFill>
        <p:spPr>
          <a:xfrm>
            <a:off x="9968089" y="4103512"/>
            <a:ext cx="457200" cy="702219"/>
          </a:xfrm>
          <a:prstGeom prst="rect">
            <a:avLst/>
          </a:prstGeom>
        </p:spPr>
      </p:pic>
      <p:sp>
        <p:nvSpPr>
          <p:cNvPr id="17" name="Rectangle 16"/>
          <p:cNvSpPr/>
          <p:nvPr/>
        </p:nvSpPr>
        <p:spPr>
          <a:xfrm>
            <a:off x="9358489" y="5046133"/>
            <a:ext cx="339080" cy="400110"/>
          </a:xfrm>
          <a:prstGeom prst="rect">
            <a:avLst/>
          </a:prstGeom>
        </p:spPr>
        <p:txBody>
          <a:bodyPr wrap="none">
            <a:spAutoFit/>
          </a:bodyPr>
          <a:lstStyle/>
          <a:p>
            <a:r>
              <a:rPr lang="nl-NL" sz="2000" baseline="0" dirty="0">
                <a:latin typeface="Menlo Regular"/>
                <a:cs typeface="Menlo Regular"/>
              </a:rPr>
              <a:t>C</a:t>
            </a:r>
            <a:endParaRPr lang="en-US" sz="2000" baseline="0" dirty="0"/>
          </a:p>
        </p:txBody>
      </p:sp>
      <p:sp>
        <p:nvSpPr>
          <p:cNvPr id="18" name="Rectangle 17"/>
          <p:cNvSpPr/>
          <p:nvPr/>
        </p:nvSpPr>
        <p:spPr>
          <a:xfrm>
            <a:off x="10044289" y="4969933"/>
            <a:ext cx="339080" cy="400110"/>
          </a:xfrm>
          <a:prstGeom prst="rect">
            <a:avLst/>
          </a:prstGeom>
        </p:spPr>
        <p:txBody>
          <a:bodyPr wrap="none">
            <a:spAutoFit/>
          </a:bodyPr>
          <a:lstStyle/>
          <a:p>
            <a:r>
              <a:rPr lang="nl-NL" sz="2000" baseline="0" dirty="0">
                <a:latin typeface="Menlo Regular"/>
                <a:cs typeface="Menlo Regular"/>
              </a:rPr>
              <a:t>D</a:t>
            </a:r>
            <a:endParaRPr lang="en-US" sz="2000" baseline="0" dirty="0"/>
          </a:p>
        </p:txBody>
      </p:sp>
      <p:pic>
        <p:nvPicPr>
          <p:cNvPr id="19" name="Picture 18"/>
          <p:cNvPicPr>
            <a:picLocks noChangeAspect="1"/>
          </p:cNvPicPr>
          <p:nvPr/>
        </p:nvPicPr>
        <p:blipFill>
          <a:blip r:embed="rId6" cstate="print">
            <a:duotone>
              <a:prstClr val="black"/>
              <a:srgbClr val="B3B3B3">
                <a:tint val="45000"/>
                <a:satMod val="400000"/>
              </a:srgbClr>
            </a:duotone>
            <a:extLst>
              <a:ext uri="{BEBA8EAE-BF5A-486C-A8C5-ECC9F3942E4B}">
                <a14:imgProps xmlns:a14="http://schemas.microsoft.com/office/drawing/2010/main">
                  <a14:imgLayer r:embed="rId7">
                    <a14:imgEffect>
                      <a14:backgroundRemoval t="0" b="100000" l="3315" r="100000"/>
                    </a14:imgEffect>
                    <a14:imgEffect>
                      <a14:colorTemperature colorTemp="11200"/>
                    </a14:imgEffect>
                    <a14:imgEffect>
                      <a14:saturation sat="0"/>
                    </a14:imgEffect>
                  </a14:imgLayer>
                </a14:imgProps>
              </a:ext>
              <a:ext uri="{28A0092B-C50C-407E-A947-70E740481C1C}">
                <a14:useLocalDpi xmlns:a14="http://schemas.microsoft.com/office/drawing/2010/main"/>
              </a:ext>
            </a:extLst>
          </a:blip>
          <a:stretch>
            <a:fillRect/>
          </a:stretch>
        </p:blipFill>
        <p:spPr>
          <a:xfrm>
            <a:off x="7896578" y="4191002"/>
            <a:ext cx="457200" cy="702219"/>
          </a:xfrm>
          <a:prstGeom prst="rect">
            <a:avLst/>
          </a:prstGeom>
        </p:spPr>
      </p:pic>
      <p:pic>
        <p:nvPicPr>
          <p:cNvPr id="20" name="Picture 19"/>
          <p:cNvPicPr>
            <a:picLocks noChangeAspect="1"/>
          </p:cNvPicPr>
          <p:nvPr/>
        </p:nvPicPr>
        <p:blipFill>
          <a:blip r:embed="rId6" cstate="print">
            <a:duotone>
              <a:prstClr val="black"/>
              <a:srgbClr val="B3B3B3">
                <a:tint val="45000"/>
                <a:satMod val="400000"/>
              </a:srgbClr>
            </a:duotone>
            <a:extLst>
              <a:ext uri="{BEBA8EAE-BF5A-486C-A8C5-ECC9F3942E4B}">
                <a14:imgProps xmlns:a14="http://schemas.microsoft.com/office/drawing/2010/main">
                  <a14:imgLayer r:embed="rId8">
                    <a14:imgEffect>
                      <a14:backgroundRemoval t="0" b="100000" l="3315" r="100000"/>
                    </a14:imgEffect>
                    <a14:imgEffect>
                      <a14:colorTemperature colorTemp="11200"/>
                    </a14:imgEffect>
                    <a14:imgEffect>
                      <a14:saturation sat="0"/>
                    </a14:imgEffect>
                  </a14:imgLayer>
                </a14:imgProps>
              </a:ext>
              <a:ext uri="{28A0092B-C50C-407E-A947-70E740481C1C}">
                <a14:useLocalDpi xmlns:a14="http://schemas.microsoft.com/office/drawing/2010/main"/>
              </a:ext>
            </a:extLst>
          </a:blip>
          <a:stretch>
            <a:fillRect/>
          </a:stretch>
        </p:blipFill>
        <p:spPr>
          <a:xfrm>
            <a:off x="8582378" y="4255912"/>
            <a:ext cx="457200" cy="702219"/>
          </a:xfrm>
          <a:prstGeom prst="rect">
            <a:avLst/>
          </a:prstGeom>
        </p:spPr>
      </p:pic>
      <p:sp>
        <p:nvSpPr>
          <p:cNvPr id="21" name="Rectangle 20"/>
          <p:cNvSpPr/>
          <p:nvPr/>
        </p:nvSpPr>
        <p:spPr>
          <a:xfrm>
            <a:off x="7972778" y="4944535"/>
            <a:ext cx="339080" cy="400110"/>
          </a:xfrm>
          <a:prstGeom prst="rect">
            <a:avLst/>
          </a:prstGeom>
        </p:spPr>
        <p:txBody>
          <a:bodyPr wrap="none">
            <a:spAutoFit/>
          </a:bodyPr>
          <a:lstStyle/>
          <a:p>
            <a:r>
              <a:rPr lang="nl-NL" sz="2000" baseline="0" dirty="0">
                <a:latin typeface="Menlo Regular"/>
                <a:cs typeface="Menlo Regular"/>
              </a:rPr>
              <a:t>A</a:t>
            </a:r>
            <a:endParaRPr lang="en-US" sz="2000" baseline="0" dirty="0"/>
          </a:p>
        </p:txBody>
      </p:sp>
      <p:sp>
        <p:nvSpPr>
          <p:cNvPr id="22" name="Rectangle 21"/>
          <p:cNvSpPr/>
          <p:nvPr/>
        </p:nvSpPr>
        <p:spPr>
          <a:xfrm>
            <a:off x="8658578" y="4981223"/>
            <a:ext cx="351378" cy="400110"/>
          </a:xfrm>
          <a:prstGeom prst="rect">
            <a:avLst/>
          </a:prstGeom>
        </p:spPr>
        <p:txBody>
          <a:bodyPr wrap="none">
            <a:spAutoFit/>
          </a:bodyPr>
          <a:lstStyle/>
          <a:p>
            <a:r>
              <a:rPr lang="nl-NL" sz="2000" baseline="0" dirty="0">
                <a:latin typeface="Menlo Regular"/>
                <a:cs typeface="Menlo Regular"/>
              </a:rPr>
              <a:t>B</a:t>
            </a:r>
            <a:endParaRPr lang="en-US" sz="2000" baseline="0" dirty="0"/>
          </a:p>
        </p:txBody>
      </p:sp>
      <p:cxnSp>
        <p:nvCxnSpPr>
          <p:cNvPr id="27" name="Straight Connector 26"/>
          <p:cNvCxnSpPr>
            <a:endCxn id="19" idx="0"/>
          </p:cNvCxnSpPr>
          <p:nvPr/>
        </p:nvCxnSpPr>
        <p:spPr>
          <a:xfrm flipH="1">
            <a:off x="8125178" y="3302001"/>
            <a:ext cx="666044" cy="889001"/>
          </a:xfrm>
          <a:prstGeom prst="line">
            <a:avLst/>
          </a:prstGeom>
        </p:spPr>
        <p:style>
          <a:lnRef idx="2">
            <a:schemeClr val="accent1"/>
          </a:lnRef>
          <a:fillRef idx="0">
            <a:schemeClr val="accent1"/>
          </a:fillRef>
          <a:effectRef idx="1">
            <a:schemeClr val="accent1"/>
          </a:effectRef>
          <a:fontRef idx="minor">
            <a:schemeClr val="tx1"/>
          </a:fontRef>
        </p:style>
      </p:cxnSp>
      <p:cxnSp>
        <p:nvCxnSpPr>
          <p:cNvPr id="30" name="Straight Connector 29"/>
          <p:cNvCxnSpPr>
            <a:endCxn id="20" idx="0"/>
          </p:cNvCxnSpPr>
          <p:nvPr/>
        </p:nvCxnSpPr>
        <p:spPr>
          <a:xfrm flipH="1">
            <a:off x="8810978" y="3454401"/>
            <a:ext cx="132644" cy="801511"/>
          </a:xfrm>
          <a:prstGeom prst="line">
            <a:avLst/>
          </a:prstGeom>
        </p:spPr>
        <p:style>
          <a:lnRef idx="2">
            <a:schemeClr val="accent1"/>
          </a:lnRef>
          <a:fillRef idx="0">
            <a:schemeClr val="accent1"/>
          </a:fillRef>
          <a:effectRef idx="1">
            <a:schemeClr val="accent1"/>
          </a:effectRef>
          <a:fontRef idx="minor">
            <a:schemeClr val="tx1"/>
          </a:fontRef>
        </p:style>
      </p:cxnSp>
      <p:cxnSp>
        <p:nvCxnSpPr>
          <p:cNvPr id="32" name="Straight Connector 31"/>
          <p:cNvCxnSpPr>
            <a:endCxn id="15" idx="0"/>
          </p:cNvCxnSpPr>
          <p:nvPr/>
        </p:nvCxnSpPr>
        <p:spPr>
          <a:xfrm>
            <a:off x="9228667" y="3429001"/>
            <a:ext cx="282222" cy="807155"/>
          </a:xfrm>
          <a:prstGeom prst="line">
            <a:avLst/>
          </a:prstGeom>
        </p:spPr>
        <p:style>
          <a:lnRef idx="2">
            <a:schemeClr val="accent1"/>
          </a:lnRef>
          <a:fillRef idx="0">
            <a:schemeClr val="accent1"/>
          </a:fillRef>
          <a:effectRef idx="1">
            <a:schemeClr val="accent1"/>
          </a:effectRef>
          <a:fontRef idx="minor">
            <a:schemeClr val="tx1"/>
          </a:fontRef>
        </p:style>
      </p:cxnSp>
      <p:cxnSp>
        <p:nvCxnSpPr>
          <p:cNvPr id="35" name="Straight Connector 34"/>
          <p:cNvCxnSpPr>
            <a:endCxn id="16" idx="0"/>
          </p:cNvCxnSpPr>
          <p:nvPr/>
        </p:nvCxnSpPr>
        <p:spPr>
          <a:xfrm>
            <a:off x="9609667" y="3302001"/>
            <a:ext cx="587022" cy="801511"/>
          </a:xfrm>
          <a:prstGeom prst="line">
            <a:avLst/>
          </a:prstGeom>
        </p:spPr>
        <p:style>
          <a:lnRef idx="2">
            <a:schemeClr val="accent1"/>
          </a:lnRef>
          <a:fillRef idx="0">
            <a:schemeClr val="accent1"/>
          </a:fillRef>
          <a:effectRef idx="1">
            <a:schemeClr val="accent1"/>
          </a:effectRef>
          <a:fontRef idx="minor">
            <a:schemeClr val="tx1"/>
          </a:fontRef>
        </p:style>
      </p:cxnSp>
      <p:sp>
        <p:nvSpPr>
          <p:cNvPr id="38" name="Rectangle 37"/>
          <p:cNvSpPr/>
          <p:nvPr/>
        </p:nvSpPr>
        <p:spPr>
          <a:xfrm>
            <a:off x="8338130" y="3311056"/>
            <a:ext cx="323639" cy="369332"/>
          </a:xfrm>
          <a:prstGeom prst="rect">
            <a:avLst/>
          </a:prstGeom>
        </p:spPr>
        <p:txBody>
          <a:bodyPr wrap="none">
            <a:spAutoFit/>
          </a:bodyPr>
          <a:lstStyle/>
          <a:p>
            <a:r>
              <a:rPr lang="nl-NL" sz="1800" baseline="0" dirty="0">
                <a:latin typeface="Menlo Regular"/>
                <a:cs typeface="Menlo Regular"/>
              </a:rPr>
              <a:t>1</a:t>
            </a:r>
            <a:endParaRPr lang="en-US" sz="1800" dirty="0"/>
          </a:p>
        </p:txBody>
      </p:sp>
      <p:sp>
        <p:nvSpPr>
          <p:cNvPr id="39" name="Rectangle 38"/>
          <p:cNvSpPr/>
          <p:nvPr/>
        </p:nvSpPr>
        <p:spPr>
          <a:xfrm>
            <a:off x="8645751" y="3421123"/>
            <a:ext cx="323639" cy="369332"/>
          </a:xfrm>
          <a:prstGeom prst="rect">
            <a:avLst/>
          </a:prstGeom>
        </p:spPr>
        <p:txBody>
          <a:bodyPr wrap="none">
            <a:spAutoFit/>
          </a:bodyPr>
          <a:lstStyle/>
          <a:p>
            <a:r>
              <a:rPr lang="nl-NL" sz="1800" baseline="0" dirty="0">
                <a:latin typeface="Menlo Regular"/>
                <a:cs typeface="Menlo Regular"/>
              </a:rPr>
              <a:t>2</a:t>
            </a:r>
            <a:endParaRPr lang="en-US" sz="1800" dirty="0"/>
          </a:p>
        </p:txBody>
      </p:sp>
      <p:sp>
        <p:nvSpPr>
          <p:cNvPr id="40" name="Rectangle 39"/>
          <p:cNvSpPr/>
          <p:nvPr/>
        </p:nvSpPr>
        <p:spPr>
          <a:xfrm>
            <a:off x="9038038" y="3418302"/>
            <a:ext cx="323639" cy="369332"/>
          </a:xfrm>
          <a:prstGeom prst="rect">
            <a:avLst/>
          </a:prstGeom>
        </p:spPr>
        <p:txBody>
          <a:bodyPr wrap="none">
            <a:spAutoFit/>
          </a:bodyPr>
          <a:lstStyle/>
          <a:p>
            <a:r>
              <a:rPr lang="nl-NL" sz="1800" baseline="0" dirty="0">
                <a:latin typeface="Menlo Regular"/>
                <a:cs typeface="Menlo Regular"/>
              </a:rPr>
              <a:t>3</a:t>
            </a:r>
            <a:endParaRPr lang="en-US" sz="1800" dirty="0"/>
          </a:p>
        </p:txBody>
      </p:sp>
      <p:sp>
        <p:nvSpPr>
          <p:cNvPr id="41" name="Rectangle 40"/>
          <p:cNvSpPr/>
          <p:nvPr/>
        </p:nvSpPr>
        <p:spPr>
          <a:xfrm>
            <a:off x="9475484" y="3333635"/>
            <a:ext cx="323639" cy="369332"/>
          </a:xfrm>
          <a:prstGeom prst="rect">
            <a:avLst/>
          </a:prstGeom>
        </p:spPr>
        <p:txBody>
          <a:bodyPr wrap="none">
            <a:spAutoFit/>
          </a:bodyPr>
          <a:lstStyle/>
          <a:p>
            <a:r>
              <a:rPr lang="nl-NL" sz="1800" baseline="0" dirty="0">
                <a:latin typeface="Menlo Regular"/>
                <a:cs typeface="Menlo Regular"/>
              </a:rPr>
              <a:t>4</a:t>
            </a:r>
            <a:endParaRPr lang="en-US" sz="1800" dirty="0"/>
          </a:p>
        </p:txBody>
      </p:sp>
      <p:sp>
        <p:nvSpPr>
          <p:cNvPr id="3" name="Rectangle 2"/>
          <p:cNvSpPr/>
          <p:nvPr/>
        </p:nvSpPr>
        <p:spPr>
          <a:xfrm>
            <a:off x="1869682" y="6048613"/>
            <a:ext cx="4748966" cy="400110"/>
          </a:xfrm>
          <a:prstGeom prst="rect">
            <a:avLst/>
          </a:prstGeom>
        </p:spPr>
        <p:txBody>
          <a:bodyPr wrap="none">
            <a:spAutoFit/>
          </a:bodyPr>
          <a:lstStyle/>
          <a:p>
            <a:r>
              <a:rPr lang="nl-NL" sz="2000" baseline="0" dirty="0" err="1">
                <a:latin typeface="+mn-lt"/>
                <a:cs typeface="Menlo Regular"/>
                <a:sym typeface="Menlo Regular" charset="0"/>
              </a:rPr>
              <a:t>Assume</a:t>
            </a:r>
            <a:r>
              <a:rPr lang="nl-NL" sz="2000" baseline="0" dirty="0">
                <a:latin typeface="+mn-lt"/>
                <a:cs typeface="Menlo Regular"/>
                <a:sym typeface="Menlo Regular" charset="0"/>
              </a:rPr>
              <a:t> </a:t>
            </a:r>
            <a:r>
              <a:rPr lang="nl-NL" sz="2000" baseline="0" dirty="0" err="1">
                <a:latin typeface="+mn-lt"/>
                <a:cs typeface="Menlo Regular"/>
                <a:sym typeface="Menlo Regular" charset="0"/>
              </a:rPr>
              <a:t>only</a:t>
            </a:r>
            <a:r>
              <a:rPr lang="nl-NL" sz="2000" baseline="0" dirty="0">
                <a:latin typeface="+mn-lt"/>
                <a:cs typeface="Menlo Regular"/>
                <a:sym typeface="Menlo Regular" charset="0"/>
              </a:rPr>
              <a:t> </a:t>
            </a:r>
            <a:r>
              <a:rPr lang="nl-NL" sz="2000" baseline="0" dirty="0" err="1">
                <a:latin typeface="+mn-lt"/>
                <a:cs typeface="Menlo Regular"/>
                <a:sym typeface="Menlo Regular" charset="0"/>
              </a:rPr>
              <a:t>packets</a:t>
            </a:r>
            <a:r>
              <a:rPr lang="nl-NL" sz="2000" baseline="0" dirty="0">
                <a:latin typeface="+mn-lt"/>
                <a:cs typeface="Menlo Regular"/>
                <a:sym typeface="Menlo Regular" charset="0"/>
              </a:rPr>
              <a:t> </a:t>
            </a:r>
            <a:r>
              <a:rPr lang="nl-NL" sz="2000" baseline="0" dirty="0" err="1">
                <a:latin typeface="+mn-lt"/>
                <a:cs typeface="Menlo Regular"/>
                <a:sym typeface="Menlo Regular" charset="0"/>
              </a:rPr>
              <a:t>to</a:t>
            </a:r>
            <a:r>
              <a:rPr lang="nl-NL" sz="2000" baseline="0" dirty="0">
                <a:latin typeface="+mn-lt"/>
                <a:cs typeface="Menlo Regular"/>
                <a:sym typeface="Menlo Regular" charset="0"/>
              </a:rPr>
              <a:t> A,B,C,D </a:t>
            </a:r>
            <a:r>
              <a:rPr lang="nl-NL" sz="2000" baseline="0" dirty="0" err="1">
                <a:latin typeface="+mn-lt"/>
                <a:cs typeface="Menlo Regular"/>
                <a:sym typeface="Menlo Regular" charset="0"/>
              </a:rPr>
              <a:t>can</a:t>
            </a:r>
            <a:r>
              <a:rPr lang="nl-NL" sz="2000" baseline="0" dirty="0">
                <a:latin typeface="+mn-lt"/>
                <a:cs typeface="Menlo Regular"/>
                <a:sym typeface="Menlo Regular" charset="0"/>
              </a:rPr>
              <a:t> </a:t>
            </a:r>
            <a:r>
              <a:rPr lang="nl-NL" sz="2000" baseline="0" dirty="0" err="1">
                <a:latin typeface="+mn-lt"/>
                <a:cs typeface="Menlo Regular"/>
                <a:sym typeface="Menlo Regular" charset="0"/>
              </a:rPr>
              <a:t>appear</a:t>
            </a:r>
            <a:r>
              <a:rPr lang="nl-NL" sz="2000" baseline="0" dirty="0">
                <a:latin typeface="+mn-lt"/>
                <a:cs typeface="Menlo Regular"/>
                <a:sym typeface="Menlo Regular" charset="0"/>
              </a:rPr>
              <a:t>.</a:t>
            </a:r>
            <a:endParaRPr lang="en-US" sz="2000" dirty="0">
              <a:latin typeface="+mn-lt"/>
            </a:endParaRPr>
          </a:p>
        </p:txBody>
      </p:sp>
    </p:spTree>
    <p:extLst>
      <p:ext uri="{BB962C8B-B14F-4D97-AF65-F5344CB8AC3E}">
        <p14:creationId xmlns:p14="http://schemas.microsoft.com/office/powerpoint/2010/main" val="109680221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Controller Program with Flow Table Management</a:t>
            </a:r>
          </a:p>
        </p:txBody>
      </p:sp>
      <p:sp>
        <p:nvSpPr>
          <p:cNvPr id="5" name="Rectangle 2"/>
          <p:cNvSpPr>
            <a:spLocks/>
          </p:cNvSpPr>
          <p:nvPr/>
        </p:nvSpPr>
        <p:spPr bwMode="auto">
          <a:xfrm>
            <a:off x="2108815" y="1420481"/>
            <a:ext cx="8137283" cy="4645811"/>
          </a:xfrm>
          <a:prstGeom prst="rect">
            <a:avLst/>
          </a:prstGeom>
          <a:noFill/>
          <a:ln w="12700" cap="flat">
            <a:solidFill>
              <a:srgbClr val="660066"/>
            </a:solidFill>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nchor="b"/>
          <a:lstStyle/>
          <a:p>
            <a:r>
              <a:rPr lang="nl-NL" sz="2000" baseline="0" dirty="0" err="1">
                <a:latin typeface="Menlo Regular"/>
                <a:cs typeface="Menlo Regular"/>
              </a:rPr>
              <a:t>hostTbl</a:t>
            </a:r>
            <a:r>
              <a:rPr lang="nl-NL" sz="2000" baseline="0" dirty="0">
                <a:latin typeface="Menlo Regular"/>
                <a:cs typeface="Menlo Regular"/>
              </a:rPr>
              <a:t> = {A:1,B:2,C:3,D:4}</a:t>
            </a:r>
          </a:p>
          <a:p>
            <a:endParaRPr lang="nl-NL" sz="2000" baseline="0" dirty="0">
              <a:latin typeface="Menlo Regular"/>
              <a:cs typeface="Menlo Regular"/>
            </a:endParaRPr>
          </a:p>
          <a:p>
            <a:r>
              <a:rPr lang="nl-NL" sz="2000" baseline="0" dirty="0" err="1">
                <a:latin typeface="Menlo Regular"/>
                <a:cs typeface="Menlo Regular"/>
              </a:rPr>
              <a:t>def</a:t>
            </a:r>
            <a:r>
              <a:rPr lang="nl-NL" sz="2000" baseline="0" dirty="0">
                <a:latin typeface="Menlo Regular"/>
                <a:cs typeface="Menlo Regular"/>
              </a:rPr>
              <a:t> </a:t>
            </a:r>
            <a:r>
              <a:rPr lang="nl-NL" sz="2000" baseline="0" dirty="0" err="1" smtClean="0">
                <a:latin typeface="Menlo Regular"/>
                <a:cs typeface="Menlo Regular"/>
              </a:rPr>
              <a:t>onPacket</a:t>
            </a:r>
            <a:r>
              <a:rPr lang="nl-NL" sz="2000" baseline="0" dirty="0" smtClean="0">
                <a:latin typeface="Menlo Regular"/>
                <a:cs typeface="Menlo Regular"/>
              </a:rPr>
              <a:t>(p</a:t>
            </a:r>
            <a:r>
              <a:rPr lang="nl-NL" sz="2000" baseline="0" dirty="0">
                <a:latin typeface="Menlo Regular"/>
                <a:cs typeface="Menlo Regular"/>
              </a:rPr>
              <a:t>):</a:t>
            </a:r>
          </a:p>
          <a:p>
            <a:r>
              <a:rPr lang="nl-NL" sz="2000" baseline="0" dirty="0">
                <a:solidFill>
                  <a:srgbClr val="B21889"/>
                </a:solidFill>
                <a:latin typeface="Menlo Regular"/>
                <a:cs typeface="Menlo Regular"/>
                <a:sym typeface="Menlo Regular" charset="0"/>
              </a:rPr>
              <a:t>  i</a:t>
            </a:r>
            <a:r>
              <a:rPr lang="en-US" sz="2000" baseline="0" dirty="0">
                <a:solidFill>
                  <a:srgbClr val="B21889"/>
                </a:solidFill>
                <a:latin typeface="Menlo Regular"/>
                <a:cs typeface="Menlo Regular"/>
                <a:sym typeface="Menlo Regular" charset="0"/>
              </a:rPr>
              <a:t>f </a:t>
            </a:r>
            <a:r>
              <a:rPr lang="nl-NL" sz="2000" baseline="0" dirty="0">
                <a:latin typeface="Menlo Regular"/>
                <a:cs typeface="Menlo Regular"/>
              </a:rPr>
              <a:t>22 == </a:t>
            </a:r>
            <a:r>
              <a:rPr lang="nl-NL" sz="2000" baseline="0" dirty="0" err="1">
                <a:latin typeface="Menlo Regular"/>
                <a:cs typeface="Menlo Regular"/>
              </a:rPr>
              <a:t>p.tcp_dst</a:t>
            </a:r>
            <a:r>
              <a:rPr lang="nl-NL" sz="2000" baseline="0" dirty="0">
                <a:latin typeface="Menlo Regular"/>
                <a:cs typeface="Menlo Regular"/>
              </a:rPr>
              <a:t>:</a:t>
            </a:r>
            <a:br>
              <a:rPr lang="nl-NL" sz="2000" baseline="0" dirty="0">
                <a:latin typeface="Menlo Regular"/>
                <a:cs typeface="Menlo Regular"/>
              </a:rPr>
            </a:br>
            <a:r>
              <a:rPr lang="nl-NL" sz="2000" baseline="0" dirty="0">
                <a:latin typeface="Menlo Regular"/>
                <a:cs typeface="Menlo Regular"/>
              </a:rPr>
              <a:t>    drop</a:t>
            </a:r>
            <a:br>
              <a:rPr lang="nl-NL" sz="2000" baseline="0" dirty="0">
                <a:latin typeface="Menlo Regular"/>
                <a:cs typeface="Menlo Regular"/>
              </a:rPr>
            </a:br>
            <a:endParaRPr lang="nl-NL" sz="2000" baseline="0" dirty="0">
              <a:latin typeface="Menlo Regular"/>
              <a:cs typeface="Menlo Regular"/>
            </a:endParaRPr>
          </a:p>
          <a:p>
            <a:r>
              <a:rPr lang="nl-NL" sz="2000" b="1" baseline="0" dirty="0">
                <a:latin typeface="Menlo Regular"/>
                <a:cs typeface="Menlo Regular"/>
              </a:rPr>
              <a:t>    </a:t>
            </a:r>
            <a:r>
              <a:rPr lang="nl-NL" sz="2000" b="1" baseline="0" dirty="0" err="1">
                <a:latin typeface="Menlo Regular"/>
                <a:cs typeface="Menlo Regular"/>
              </a:rPr>
              <a:t>installRule</a:t>
            </a:r>
            <a:r>
              <a:rPr lang="nl-NL" sz="2000" b="1" baseline="0" dirty="0">
                <a:latin typeface="Menlo Regular"/>
                <a:cs typeface="Menlo Regular"/>
              </a:rPr>
              <a:t>({‘match':{'tcp_dst':22},</a:t>
            </a:r>
            <a:br>
              <a:rPr lang="nl-NL" sz="2000" b="1" baseline="0" dirty="0">
                <a:latin typeface="Menlo Regular"/>
                <a:cs typeface="Menlo Regular"/>
              </a:rPr>
            </a:br>
            <a:r>
              <a:rPr lang="nl-NL" sz="2000" b="1" baseline="0" dirty="0">
                <a:latin typeface="Menlo Regular"/>
                <a:cs typeface="Menlo Regular"/>
              </a:rPr>
              <a:t>                 ‘action’:[]})</a:t>
            </a:r>
            <a:br>
              <a:rPr lang="nl-NL" sz="2000" b="1" baseline="0" dirty="0">
                <a:latin typeface="Menlo Regular"/>
                <a:cs typeface="Menlo Regular"/>
              </a:rPr>
            </a:br>
            <a:endParaRPr lang="nl-NL" sz="2000" b="1" baseline="0" dirty="0">
              <a:latin typeface="Menlo Regular"/>
              <a:cs typeface="Menlo Regular"/>
            </a:endParaRPr>
          </a:p>
          <a:p>
            <a:r>
              <a:rPr lang="nl-NL" sz="2000" baseline="0" dirty="0">
                <a:latin typeface="Menlo Regular"/>
                <a:cs typeface="Menlo Regular"/>
              </a:rPr>
              <a:t>  </a:t>
            </a:r>
            <a:r>
              <a:rPr lang="en-US" sz="2000" baseline="0" dirty="0">
                <a:solidFill>
                  <a:srgbClr val="B21889"/>
                </a:solidFill>
                <a:latin typeface="Menlo Regular"/>
                <a:cs typeface="Menlo Regular"/>
                <a:sym typeface="Menlo Regular" charset="0"/>
              </a:rPr>
              <a:t>else:</a:t>
            </a:r>
            <a:br>
              <a:rPr lang="en-US" sz="2000" baseline="0" dirty="0">
                <a:solidFill>
                  <a:srgbClr val="B21889"/>
                </a:solidFill>
                <a:latin typeface="Menlo Regular"/>
                <a:cs typeface="Menlo Regular"/>
                <a:sym typeface="Menlo Regular" charset="0"/>
              </a:rPr>
            </a:br>
            <a:r>
              <a:rPr lang="en-US" sz="2000" baseline="0" dirty="0">
                <a:solidFill>
                  <a:srgbClr val="B21889"/>
                </a:solidFill>
                <a:latin typeface="Menlo Regular"/>
                <a:cs typeface="Menlo Regular"/>
                <a:sym typeface="Menlo Regular" charset="0"/>
              </a:rPr>
              <a:t>   </a:t>
            </a:r>
            <a:r>
              <a:rPr lang="nl-NL" sz="2000" baseline="0" dirty="0">
                <a:latin typeface="Menlo Regular"/>
                <a:cs typeface="Menlo Regular"/>
              </a:rPr>
              <a:t>forward([</a:t>
            </a:r>
            <a:r>
              <a:rPr lang="nl-NL" sz="2000" baseline="0" dirty="0" err="1">
                <a:latin typeface="Menlo Regular"/>
                <a:cs typeface="Menlo Regular"/>
              </a:rPr>
              <a:t>hostTbl</a:t>
            </a:r>
            <a:r>
              <a:rPr lang="nl-NL" sz="2000" baseline="0" dirty="0">
                <a:latin typeface="Menlo Regular"/>
                <a:cs typeface="Menlo Regular"/>
              </a:rPr>
              <a:t>(</a:t>
            </a:r>
            <a:r>
              <a:rPr lang="nl-NL" sz="2000" baseline="0" dirty="0" err="1">
                <a:latin typeface="Menlo Regular"/>
                <a:cs typeface="Menlo Regular"/>
              </a:rPr>
              <a:t>p.eth_dst</a:t>
            </a:r>
            <a:r>
              <a:rPr lang="nl-NL" sz="2000" baseline="0" dirty="0">
                <a:latin typeface="Menlo Regular"/>
                <a:cs typeface="Menlo Regular"/>
              </a:rPr>
              <a:t>)])</a:t>
            </a:r>
            <a:br>
              <a:rPr lang="nl-NL" sz="2000" baseline="0" dirty="0">
                <a:latin typeface="Menlo Regular"/>
                <a:cs typeface="Menlo Regular"/>
              </a:rPr>
            </a:br>
            <a:endParaRPr lang="nl-NL" sz="2000" baseline="0" dirty="0">
              <a:latin typeface="Menlo Regular"/>
              <a:cs typeface="Menlo Regular"/>
            </a:endParaRPr>
          </a:p>
          <a:p>
            <a:r>
              <a:rPr lang="nl-NL" sz="2000" b="1" baseline="0" dirty="0">
                <a:latin typeface="Menlo Regular"/>
                <a:cs typeface="Menlo Regular"/>
                <a:sym typeface="Menlo Regular" charset="0"/>
              </a:rPr>
              <a:t>   </a:t>
            </a:r>
            <a:r>
              <a:rPr lang="nl-NL" sz="2000" b="1" baseline="0" dirty="0" err="1">
                <a:latin typeface="Menlo Regular"/>
                <a:cs typeface="Menlo Regular"/>
                <a:sym typeface="Menlo Regular" charset="0"/>
              </a:rPr>
              <a:t>installRule</a:t>
            </a:r>
            <a:r>
              <a:rPr lang="nl-NL" sz="2000" b="1" baseline="0" dirty="0">
                <a:latin typeface="Menlo Regular"/>
                <a:cs typeface="Menlo Regular"/>
                <a:sym typeface="Menlo Regular" charset="0"/>
              </a:rPr>
              <a:t>({‘match’: {‘eth_</a:t>
            </a:r>
            <a:r>
              <a:rPr lang="nl-NL" sz="2000" b="1" baseline="0" dirty="0" err="1">
                <a:latin typeface="Menlo Regular"/>
                <a:cs typeface="Menlo Regular"/>
                <a:sym typeface="Menlo Regular" charset="0"/>
              </a:rPr>
              <a:t>dst</a:t>
            </a:r>
            <a:r>
              <a:rPr lang="nl-NL" sz="2000" b="1" baseline="0" dirty="0">
                <a:latin typeface="Menlo Regular"/>
                <a:cs typeface="Menlo Regular"/>
                <a:sym typeface="Menlo Regular" charset="0"/>
              </a:rPr>
              <a:t>’:</a:t>
            </a:r>
            <a:r>
              <a:rPr lang="nl-NL" sz="2000" b="1" baseline="0" dirty="0" err="1">
                <a:latin typeface="Menlo Regular"/>
                <a:cs typeface="Menlo Regular"/>
                <a:sym typeface="Menlo Regular" charset="0"/>
              </a:rPr>
              <a:t>p.eth_dst</a:t>
            </a:r>
            <a:r>
              <a:rPr lang="nl-NL" sz="2000" b="1" baseline="0" dirty="0">
                <a:latin typeface="Menlo Regular"/>
                <a:cs typeface="Menlo Regular"/>
                <a:sym typeface="Menlo Regular" charset="0"/>
              </a:rPr>
              <a:t>, </a:t>
            </a:r>
            <a:br>
              <a:rPr lang="nl-NL" sz="2000" b="1" baseline="0" dirty="0">
                <a:latin typeface="Menlo Regular"/>
                <a:cs typeface="Menlo Regular"/>
                <a:sym typeface="Menlo Regular" charset="0"/>
              </a:rPr>
            </a:br>
            <a:r>
              <a:rPr lang="nl-NL" sz="2000" b="1" baseline="0" dirty="0">
                <a:latin typeface="Menlo Regular"/>
                <a:cs typeface="Menlo Regular"/>
                <a:sym typeface="Menlo Regular" charset="0"/>
              </a:rPr>
              <a:t>                          ’</a:t>
            </a:r>
            <a:r>
              <a:rPr lang="nl-NL" sz="2000" b="1" baseline="0" dirty="0" err="1">
                <a:latin typeface="Menlo Regular"/>
                <a:cs typeface="Menlo Regular"/>
                <a:sym typeface="Menlo Regular" charset="0"/>
              </a:rPr>
              <a:t>tcp_dst</a:t>
            </a:r>
            <a:r>
              <a:rPr lang="nl-NL" sz="2000" b="1" baseline="0" dirty="0">
                <a:latin typeface="Menlo Regular"/>
                <a:cs typeface="Menlo Regular"/>
                <a:sym typeface="Menlo Regular" charset="0"/>
              </a:rPr>
              <a:t>’!=22},</a:t>
            </a:r>
          </a:p>
          <a:p>
            <a:r>
              <a:rPr lang="nl-NL" sz="2000" b="1" baseline="0" dirty="0">
                <a:latin typeface="Menlo Regular"/>
                <a:cs typeface="Menlo Regular"/>
                <a:sym typeface="Menlo Regular" charset="0"/>
              </a:rPr>
              <a:t>                ‘action’:[</a:t>
            </a:r>
            <a:r>
              <a:rPr lang="nl-NL" sz="2000" b="1" baseline="0" dirty="0" err="1">
                <a:latin typeface="Menlo Regular"/>
                <a:cs typeface="Menlo Regular"/>
                <a:sym typeface="Menlo Regular" charset="0"/>
              </a:rPr>
              <a:t>hostTbl</a:t>
            </a:r>
            <a:r>
              <a:rPr lang="nl-NL" sz="2000" b="1" baseline="0" dirty="0">
                <a:latin typeface="Menlo Regular"/>
                <a:cs typeface="Menlo Regular"/>
                <a:sym typeface="Menlo Regular" charset="0"/>
              </a:rPr>
              <a:t>(</a:t>
            </a:r>
            <a:r>
              <a:rPr lang="nl-NL" sz="2000" b="1" baseline="0" dirty="0" err="1">
                <a:latin typeface="Menlo Regular"/>
                <a:cs typeface="Menlo Regular"/>
                <a:sym typeface="Menlo Regular" charset="0"/>
              </a:rPr>
              <a:t>p.eth_dst</a:t>
            </a:r>
            <a:r>
              <a:rPr lang="nl-NL" sz="2000" b="1" baseline="0" dirty="0">
                <a:latin typeface="Menlo Regular"/>
                <a:cs typeface="Menlo Regular"/>
                <a:sym typeface="Menlo Regular" charset="0"/>
              </a:rPr>
              <a:t>)]})</a:t>
            </a:r>
            <a:endParaRPr lang="en-US" sz="2000" b="1" baseline="0" dirty="0">
              <a:latin typeface="Menlo Regular"/>
              <a:cs typeface="Menlo Regular"/>
              <a:sym typeface="Menlo Regular" charset="0"/>
            </a:endParaRPr>
          </a:p>
        </p:txBody>
      </p:sp>
      <p:cxnSp>
        <p:nvCxnSpPr>
          <p:cNvPr id="7" name="Straight Connector 6"/>
          <p:cNvCxnSpPr/>
          <p:nvPr/>
        </p:nvCxnSpPr>
        <p:spPr bwMode="auto">
          <a:xfrm flipV="1">
            <a:off x="6002013" y="5631790"/>
            <a:ext cx="2055207" cy="16712"/>
          </a:xfrm>
          <a:prstGeom prst="line">
            <a:avLst/>
          </a:prstGeom>
          <a:solidFill>
            <a:schemeClr val="accent1"/>
          </a:solidFill>
          <a:ln w="38100" cap="flat" cmpd="sng" algn="ctr">
            <a:solidFill>
              <a:srgbClr val="FF0000"/>
            </a:solidFill>
            <a:prstDash val="solid"/>
            <a:round/>
            <a:headEnd type="none" w="med" len="med"/>
            <a:tailEnd type="none" w="med" len="med"/>
          </a:ln>
          <a:effectLst/>
        </p:spPr>
      </p:cxnSp>
      <p:sp>
        <p:nvSpPr>
          <p:cNvPr id="6" name="Slide Number Placeholder 6"/>
          <p:cNvSpPr>
            <a:spLocks noGrp="1"/>
          </p:cNvSpPr>
          <p:nvPr>
            <p:ph type="sldNum" sz="quarter" idx="10"/>
          </p:nvPr>
        </p:nvSpPr>
        <p:spPr>
          <a:xfrm>
            <a:off x="10287000" y="6553200"/>
            <a:ext cx="1905000" cy="304800"/>
          </a:xfrm>
        </p:spPr>
        <p:txBody>
          <a:bodyPr/>
          <a:lstStyle/>
          <a:p>
            <a:pPr>
              <a:defRPr/>
            </a:pPr>
            <a:fld id="{164B0F64-89EF-7A42-892D-484BAB952423}" type="slidenum">
              <a:rPr lang="en-US" smtClean="0"/>
              <a:pPr>
                <a:defRPr/>
              </a:pPr>
              <a:t>14</a:t>
            </a:fld>
            <a:endParaRPr lang="en-US" dirty="0">
              <a:solidFill>
                <a:schemeClr val="bg2"/>
              </a:solidFill>
            </a:endParaRPr>
          </a:p>
        </p:txBody>
      </p:sp>
      <p:sp>
        <p:nvSpPr>
          <p:cNvPr id="8" name="Rounded Rectangular Callout 7"/>
          <p:cNvSpPr/>
          <p:nvPr/>
        </p:nvSpPr>
        <p:spPr bwMode="auto">
          <a:xfrm>
            <a:off x="7464779" y="3739444"/>
            <a:ext cx="2652889" cy="973667"/>
          </a:xfrm>
          <a:prstGeom prst="wedgeRoundRectCallout">
            <a:avLst>
              <a:gd name="adj1" fmla="val -47463"/>
              <a:gd name="adj2" fmla="val 132273"/>
              <a:gd name="adj3" fmla="val 16667"/>
            </a:avLst>
          </a:prstGeom>
          <a:solidFill>
            <a:schemeClr val="accent5">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r>
              <a:rPr lang="en-US" sz="1800" baseline="0" dirty="0">
                <a:latin typeface="Menlo Regular" charset="0"/>
                <a:cs typeface="Menlo Regular" charset="0"/>
                <a:sym typeface="Menlo Regular" charset="0"/>
              </a:rPr>
              <a:t>match does not support logic negation</a:t>
            </a:r>
          </a:p>
        </p:txBody>
      </p:sp>
    </p:spTree>
    <p:extLst>
      <p:ext uri="{BB962C8B-B14F-4D97-AF65-F5344CB8AC3E}">
        <p14:creationId xmlns:p14="http://schemas.microsoft.com/office/powerpoint/2010/main" val="1970910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Controller Program with Flow Table Management</a:t>
            </a:r>
          </a:p>
        </p:txBody>
      </p:sp>
      <p:sp>
        <p:nvSpPr>
          <p:cNvPr id="5" name="Rectangle 2"/>
          <p:cNvSpPr>
            <a:spLocks/>
          </p:cNvSpPr>
          <p:nvPr/>
        </p:nvSpPr>
        <p:spPr bwMode="auto">
          <a:xfrm>
            <a:off x="2192360" y="1203235"/>
            <a:ext cx="8137283" cy="4996753"/>
          </a:xfrm>
          <a:prstGeom prst="rect">
            <a:avLst/>
          </a:prstGeom>
          <a:noFill/>
          <a:ln w="12700" cap="flat">
            <a:solidFill>
              <a:srgbClr val="660066"/>
            </a:solidFill>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nchor="b"/>
          <a:lstStyle/>
          <a:p>
            <a:r>
              <a:rPr lang="nl-NL" sz="2000" baseline="0" dirty="0" err="1">
                <a:latin typeface="Menlo Regular"/>
                <a:cs typeface="Menlo Regular"/>
              </a:rPr>
              <a:t>hostTbl</a:t>
            </a:r>
            <a:r>
              <a:rPr lang="nl-NL" sz="2000" baseline="0" dirty="0">
                <a:latin typeface="Menlo Regular"/>
                <a:cs typeface="Menlo Regular"/>
              </a:rPr>
              <a:t> = {A:1,B:2,C:3,D:4}</a:t>
            </a:r>
          </a:p>
          <a:p>
            <a:endParaRPr lang="nl-NL" sz="2000" baseline="0" dirty="0">
              <a:latin typeface="Menlo Regular"/>
              <a:cs typeface="Menlo Regular"/>
            </a:endParaRPr>
          </a:p>
          <a:p>
            <a:r>
              <a:rPr lang="nl-NL" sz="2000" baseline="0" dirty="0" err="1">
                <a:latin typeface="Menlo Regular"/>
                <a:cs typeface="Menlo Regular"/>
              </a:rPr>
              <a:t>def</a:t>
            </a:r>
            <a:r>
              <a:rPr lang="nl-NL" sz="2000" baseline="0" dirty="0">
                <a:latin typeface="Menlo Regular"/>
                <a:cs typeface="Menlo Regular"/>
              </a:rPr>
              <a:t> </a:t>
            </a:r>
            <a:r>
              <a:rPr lang="nl-NL" sz="2000" baseline="0" dirty="0" err="1" smtClean="0">
                <a:latin typeface="Menlo Regular"/>
                <a:cs typeface="Menlo Regular"/>
              </a:rPr>
              <a:t>onPacket</a:t>
            </a:r>
            <a:r>
              <a:rPr lang="nl-NL" sz="2000" baseline="0" dirty="0" smtClean="0">
                <a:latin typeface="Menlo Regular"/>
                <a:cs typeface="Menlo Regular"/>
              </a:rPr>
              <a:t>(p</a:t>
            </a:r>
            <a:r>
              <a:rPr lang="nl-NL" sz="2000" baseline="0" dirty="0">
                <a:latin typeface="Menlo Regular"/>
                <a:cs typeface="Menlo Regular"/>
              </a:rPr>
              <a:t>):</a:t>
            </a:r>
          </a:p>
          <a:p>
            <a:r>
              <a:rPr lang="nl-NL" sz="2000" baseline="0" dirty="0">
                <a:solidFill>
                  <a:srgbClr val="B21889"/>
                </a:solidFill>
                <a:latin typeface="Menlo Regular"/>
                <a:cs typeface="Menlo Regular"/>
                <a:sym typeface="Menlo Regular" charset="0"/>
              </a:rPr>
              <a:t>  i</a:t>
            </a:r>
            <a:r>
              <a:rPr lang="en-US" sz="2000" baseline="0" dirty="0">
                <a:solidFill>
                  <a:srgbClr val="B21889"/>
                </a:solidFill>
                <a:latin typeface="Menlo Regular"/>
                <a:cs typeface="Menlo Regular"/>
                <a:sym typeface="Menlo Regular" charset="0"/>
              </a:rPr>
              <a:t>f </a:t>
            </a:r>
            <a:r>
              <a:rPr lang="nl-NL" sz="2000" baseline="0" dirty="0">
                <a:latin typeface="Menlo Regular"/>
                <a:cs typeface="Menlo Regular"/>
              </a:rPr>
              <a:t>22 == </a:t>
            </a:r>
            <a:r>
              <a:rPr lang="nl-NL" sz="2000" baseline="0" dirty="0" err="1">
                <a:latin typeface="Menlo Regular"/>
                <a:cs typeface="Menlo Regular"/>
              </a:rPr>
              <a:t>p.tcp_dst</a:t>
            </a:r>
            <a:r>
              <a:rPr lang="nl-NL" sz="2000" baseline="0" dirty="0">
                <a:latin typeface="Menlo Regular"/>
                <a:cs typeface="Menlo Regular"/>
              </a:rPr>
              <a:t>:</a:t>
            </a:r>
            <a:br>
              <a:rPr lang="nl-NL" sz="2000" baseline="0" dirty="0">
                <a:latin typeface="Menlo Regular"/>
                <a:cs typeface="Menlo Regular"/>
              </a:rPr>
            </a:br>
            <a:r>
              <a:rPr lang="nl-NL" sz="2000" baseline="0" dirty="0">
                <a:latin typeface="Menlo Regular"/>
                <a:cs typeface="Menlo Regular"/>
              </a:rPr>
              <a:t>    drop</a:t>
            </a:r>
            <a:br>
              <a:rPr lang="nl-NL" sz="2000" baseline="0" dirty="0">
                <a:latin typeface="Menlo Regular"/>
                <a:cs typeface="Menlo Regular"/>
              </a:rPr>
            </a:br>
            <a:endParaRPr lang="nl-NL" sz="2000" baseline="0" dirty="0">
              <a:latin typeface="Menlo Regular"/>
              <a:cs typeface="Menlo Regular"/>
            </a:endParaRPr>
          </a:p>
          <a:p>
            <a:r>
              <a:rPr lang="nl-NL" sz="2000" b="1" baseline="0" dirty="0">
                <a:latin typeface="Menlo Regular"/>
                <a:cs typeface="Menlo Regular"/>
              </a:rPr>
              <a:t>    </a:t>
            </a:r>
            <a:r>
              <a:rPr lang="nl-NL" sz="2000" b="1" baseline="0" dirty="0" err="1">
                <a:latin typeface="Menlo Regular"/>
                <a:cs typeface="Menlo Regular"/>
              </a:rPr>
              <a:t>installRule</a:t>
            </a:r>
            <a:r>
              <a:rPr lang="nl-NL" sz="2000" b="1" baseline="0" dirty="0">
                <a:latin typeface="Menlo Regular"/>
                <a:cs typeface="Menlo Regular"/>
              </a:rPr>
              <a:t>({</a:t>
            </a:r>
            <a:r>
              <a:rPr lang="nl-NL" sz="2000" b="1" baseline="0" dirty="0">
                <a:solidFill>
                  <a:srgbClr val="FF0000"/>
                </a:solidFill>
                <a:latin typeface="Menlo Regular"/>
                <a:cs typeface="Menlo Regular"/>
              </a:rPr>
              <a:t>‘priority’:1</a:t>
            </a:r>
            <a:r>
              <a:rPr lang="nl-NL" sz="2000" b="1" baseline="0" dirty="0">
                <a:latin typeface="Menlo Regular"/>
                <a:cs typeface="Menlo Regular"/>
              </a:rPr>
              <a:t>,</a:t>
            </a:r>
            <a:br>
              <a:rPr lang="nl-NL" sz="2000" b="1" baseline="0" dirty="0">
                <a:latin typeface="Menlo Regular"/>
                <a:cs typeface="Menlo Regular"/>
              </a:rPr>
            </a:br>
            <a:r>
              <a:rPr lang="nl-NL" sz="2000" b="1" baseline="0" dirty="0">
                <a:latin typeface="Menlo Regular"/>
                <a:cs typeface="Menlo Regular"/>
              </a:rPr>
              <a:t>                 ‘match’:{'tcp_dst':22},</a:t>
            </a:r>
            <a:br>
              <a:rPr lang="nl-NL" sz="2000" b="1" baseline="0" dirty="0">
                <a:latin typeface="Menlo Regular"/>
                <a:cs typeface="Menlo Regular"/>
              </a:rPr>
            </a:br>
            <a:r>
              <a:rPr lang="nl-NL" sz="2000" b="1" baseline="0" dirty="0">
                <a:latin typeface="Menlo Regular"/>
                <a:cs typeface="Menlo Regular"/>
              </a:rPr>
              <a:t>                 ‘action’:[]})</a:t>
            </a:r>
            <a:br>
              <a:rPr lang="nl-NL" sz="2000" b="1" baseline="0" dirty="0">
                <a:latin typeface="Menlo Regular"/>
                <a:cs typeface="Menlo Regular"/>
              </a:rPr>
            </a:br>
            <a:endParaRPr lang="nl-NL" sz="2000" b="1" baseline="0" dirty="0">
              <a:latin typeface="Menlo Regular"/>
              <a:cs typeface="Menlo Regular"/>
            </a:endParaRPr>
          </a:p>
          <a:p>
            <a:r>
              <a:rPr lang="nl-NL" sz="2000" baseline="0" dirty="0">
                <a:latin typeface="Menlo Regular"/>
                <a:cs typeface="Menlo Regular"/>
              </a:rPr>
              <a:t>  </a:t>
            </a:r>
            <a:r>
              <a:rPr lang="en-US" sz="2000" baseline="0" dirty="0">
                <a:solidFill>
                  <a:srgbClr val="B21889"/>
                </a:solidFill>
                <a:latin typeface="Menlo Regular"/>
                <a:cs typeface="Menlo Regular"/>
                <a:sym typeface="Menlo Regular" charset="0"/>
              </a:rPr>
              <a:t>else:</a:t>
            </a:r>
            <a:br>
              <a:rPr lang="en-US" sz="2000" baseline="0" dirty="0">
                <a:solidFill>
                  <a:srgbClr val="B21889"/>
                </a:solidFill>
                <a:latin typeface="Menlo Regular"/>
                <a:cs typeface="Menlo Regular"/>
                <a:sym typeface="Menlo Regular" charset="0"/>
              </a:rPr>
            </a:br>
            <a:r>
              <a:rPr lang="en-US" sz="2000" baseline="0" dirty="0">
                <a:solidFill>
                  <a:srgbClr val="B21889"/>
                </a:solidFill>
                <a:latin typeface="Menlo Regular"/>
                <a:cs typeface="Menlo Regular"/>
                <a:sym typeface="Menlo Regular" charset="0"/>
              </a:rPr>
              <a:t>    </a:t>
            </a:r>
            <a:r>
              <a:rPr lang="nl-NL" sz="2000" baseline="0" dirty="0">
                <a:latin typeface="Menlo Regular"/>
                <a:cs typeface="Menlo Regular"/>
              </a:rPr>
              <a:t>forward([</a:t>
            </a:r>
            <a:r>
              <a:rPr lang="nl-NL" sz="2000" baseline="0" dirty="0" err="1">
                <a:latin typeface="Menlo Regular"/>
                <a:cs typeface="Menlo Regular"/>
              </a:rPr>
              <a:t>hostTbl</a:t>
            </a:r>
            <a:r>
              <a:rPr lang="nl-NL" sz="2000" baseline="0" dirty="0">
                <a:latin typeface="Menlo Regular"/>
                <a:cs typeface="Menlo Regular"/>
              </a:rPr>
              <a:t>(</a:t>
            </a:r>
            <a:r>
              <a:rPr lang="nl-NL" sz="2000" baseline="0" dirty="0" err="1">
                <a:latin typeface="Menlo Regular"/>
                <a:cs typeface="Menlo Regular"/>
              </a:rPr>
              <a:t>p.eth_dst</a:t>
            </a:r>
            <a:r>
              <a:rPr lang="nl-NL" sz="2000" baseline="0" dirty="0">
                <a:latin typeface="Menlo Regular"/>
                <a:cs typeface="Menlo Regular"/>
              </a:rPr>
              <a:t>)])</a:t>
            </a:r>
            <a:br>
              <a:rPr lang="nl-NL" sz="2000" baseline="0" dirty="0">
                <a:latin typeface="Menlo Regular"/>
                <a:cs typeface="Menlo Regular"/>
              </a:rPr>
            </a:br>
            <a:endParaRPr lang="nl-NL" sz="2000" baseline="0" dirty="0">
              <a:latin typeface="Menlo Regular"/>
              <a:cs typeface="Menlo Regular"/>
            </a:endParaRPr>
          </a:p>
          <a:p>
            <a:r>
              <a:rPr lang="nl-NL" sz="2000" b="1" baseline="0" dirty="0">
                <a:latin typeface="Menlo Regular"/>
                <a:cs typeface="Menlo Regular"/>
                <a:sym typeface="Menlo Regular" charset="0"/>
              </a:rPr>
              <a:t>    </a:t>
            </a:r>
            <a:r>
              <a:rPr lang="nl-NL" sz="2000" b="1" baseline="0" dirty="0" err="1">
                <a:latin typeface="Menlo Regular"/>
                <a:cs typeface="Menlo Regular"/>
                <a:sym typeface="Menlo Regular" charset="0"/>
              </a:rPr>
              <a:t>installRule</a:t>
            </a:r>
            <a:r>
              <a:rPr lang="nl-NL" sz="2000" b="1" baseline="0" dirty="0">
                <a:latin typeface="Menlo Regular"/>
                <a:cs typeface="Menlo Regular"/>
                <a:sym typeface="Menlo Regular" charset="0"/>
              </a:rPr>
              <a:t>({</a:t>
            </a:r>
            <a:r>
              <a:rPr lang="nl-NL" sz="2000" b="1" baseline="0" dirty="0">
                <a:solidFill>
                  <a:srgbClr val="FF0000"/>
                </a:solidFill>
                <a:latin typeface="Menlo Regular"/>
                <a:cs typeface="Menlo Regular"/>
                <a:sym typeface="Menlo Regular" charset="0"/>
              </a:rPr>
              <a:t>‘priority’:0</a:t>
            </a:r>
            <a:r>
              <a:rPr lang="nl-NL" sz="2000" b="1" baseline="0" dirty="0">
                <a:latin typeface="Menlo Regular"/>
                <a:cs typeface="Menlo Regular"/>
                <a:sym typeface="Menlo Regular" charset="0"/>
              </a:rPr>
              <a:t>,</a:t>
            </a:r>
            <a:br>
              <a:rPr lang="nl-NL" sz="2000" b="1" baseline="0" dirty="0">
                <a:latin typeface="Menlo Regular"/>
                <a:cs typeface="Menlo Regular"/>
                <a:sym typeface="Menlo Regular" charset="0"/>
              </a:rPr>
            </a:br>
            <a:r>
              <a:rPr lang="nl-NL" sz="2000" b="1" baseline="0" dirty="0">
                <a:latin typeface="Menlo Regular"/>
                <a:cs typeface="Menlo Regular"/>
                <a:sym typeface="Menlo Regular" charset="0"/>
              </a:rPr>
              <a:t>                ‘match’: {‘eth_</a:t>
            </a:r>
            <a:r>
              <a:rPr lang="nl-NL" sz="2000" b="1" baseline="0" dirty="0" err="1">
                <a:latin typeface="Menlo Regular"/>
                <a:cs typeface="Menlo Regular"/>
                <a:sym typeface="Menlo Regular" charset="0"/>
              </a:rPr>
              <a:t>dst</a:t>
            </a:r>
            <a:r>
              <a:rPr lang="nl-NL" sz="2000" b="1" baseline="0" dirty="0">
                <a:latin typeface="Menlo Regular"/>
                <a:cs typeface="Menlo Regular"/>
                <a:sym typeface="Menlo Regular" charset="0"/>
              </a:rPr>
              <a:t>’:</a:t>
            </a:r>
            <a:r>
              <a:rPr lang="nl-NL" sz="2000" b="1" baseline="0" dirty="0" err="1">
                <a:latin typeface="Menlo Regular"/>
                <a:cs typeface="Menlo Regular"/>
                <a:sym typeface="Menlo Regular" charset="0"/>
              </a:rPr>
              <a:t>p.eth_dst</a:t>
            </a:r>
            <a:r>
              <a:rPr lang="nl-NL" sz="2000" b="1" baseline="0" dirty="0">
                <a:latin typeface="Menlo Regular"/>
                <a:cs typeface="Menlo Regular"/>
                <a:sym typeface="Menlo Regular" charset="0"/>
              </a:rPr>
              <a:t>},</a:t>
            </a:r>
          </a:p>
          <a:p>
            <a:r>
              <a:rPr lang="nl-NL" sz="2000" b="1" baseline="0" dirty="0">
                <a:latin typeface="Menlo Regular"/>
                <a:cs typeface="Menlo Regular"/>
                <a:sym typeface="Menlo Regular" charset="0"/>
              </a:rPr>
              <a:t>                ‘action’:[</a:t>
            </a:r>
            <a:r>
              <a:rPr lang="nl-NL" sz="2000" b="1" baseline="0" dirty="0" err="1">
                <a:latin typeface="Menlo Regular"/>
                <a:cs typeface="Menlo Regular"/>
                <a:sym typeface="Menlo Regular" charset="0"/>
              </a:rPr>
              <a:t>hostTbl</a:t>
            </a:r>
            <a:r>
              <a:rPr lang="nl-NL" sz="2000" b="1" baseline="0" dirty="0">
                <a:latin typeface="Menlo Regular"/>
                <a:cs typeface="Menlo Regular"/>
                <a:sym typeface="Menlo Regular" charset="0"/>
              </a:rPr>
              <a:t>(</a:t>
            </a:r>
            <a:r>
              <a:rPr lang="nl-NL" sz="2000" b="1" baseline="0" dirty="0" err="1">
                <a:latin typeface="Menlo Regular"/>
                <a:cs typeface="Menlo Regular"/>
                <a:sym typeface="Menlo Regular" charset="0"/>
              </a:rPr>
              <a:t>p.eth_dst</a:t>
            </a:r>
            <a:r>
              <a:rPr lang="nl-NL" sz="2000" b="1" baseline="0" dirty="0">
                <a:latin typeface="Menlo Regular"/>
                <a:cs typeface="Menlo Regular"/>
                <a:sym typeface="Menlo Regular" charset="0"/>
              </a:rPr>
              <a:t>)]})</a:t>
            </a:r>
            <a:endParaRPr lang="en-US" sz="2000" b="1" baseline="0" dirty="0">
              <a:latin typeface="Menlo Regular"/>
              <a:cs typeface="Menlo Regular"/>
              <a:sym typeface="Menlo Regular" charset="0"/>
            </a:endParaRPr>
          </a:p>
        </p:txBody>
      </p:sp>
      <p:sp>
        <p:nvSpPr>
          <p:cNvPr id="4" name="Slide Number Placeholder 6"/>
          <p:cNvSpPr>
            <a:spLocks noGrp="1"/>
          </p:cNvSpPr>
          <p:nvPr>
            <p:ph type="sldNum" sz="quarter" idx="10"/>
          </p:nvPr>
        </p:nvSpPr>
        <p:spPr>
          <a:xfrm>
            <a:off x="10287000" y="6553200"/>
            <a:ext cx="1905000" cy="304800"/>
          </a:xfrm>
        </p:spPr>
        <p:txBody>
          <a:bodyPr/>
          <a:lstStyle/>
          <a:p>
            <a:pPr>
              <a:defRPr/>
            </a:pPr>
            <a:fld id="{164B0F64-89EF-7A42-892D-484BAB952423}" type="slidenum">
              <a:rPr lang="en-US" smtClean="0"/>
              <a:pPr>
                <a:defRPr/>
              </a:pPr>
              <a:t>15</a:t>
            </a:fld>
            <a:endParaRPr lang="en-US" dirty="0">
              <a:solidFill>
                <a:schemeClr val="bg2"/>
              </a:solidFill>
            </a:endParaRPr>
          </a:p>
        </p:txBody>
      </p:sp>
    </p:spTree>
    <p:extLst>
      <p:ext uri="{BB962C8B-B14F-4D97-AF65-F5344CB8AC3E}">
        <p14:creationId xmlns:p14="http://schemas.microsoft.com/office/powerpoint/2010/main" val="94120324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4" name="Rectangle 4"/>
          <p:cNvSpPr>
            <a:spLocks/>
          </p:cNvSpPr>
          <p:nvPr/>
        </p:nvSpPr>
        <p:spPr bwMode="auto">
          <a:xfrm>
            <a:off x="4405611" y="3497645"/>
            <a:ext cx="1464378"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b">
            <a:spAutoFit/>
          </a:bodyPr>
          <a:lstStyle/>
          <a:p>
            <a:r>
              <a:rPr lang="en-US" b="1" baseline="0" dirty="0">
                <a:latin typeface="Helvetica Neue" charset="0"/>
                <a:cs typeface="Helvetica Neue" charset="0"/>
                <a:sym typeface="Helvetica Neue" charset="0"/>
              </a:rPr>
              <a:t>Controller</a:t>
            </a:r>
          </a:p>
        </p:txBody>
      </p:sp>
      <p:sp>
        <p:nvSpPr>
          <p:cNvPr id="51205" name="Rectangle 5"/>
          <p:cNvSpPr>
            <a:spLocks/>
          </p:cNvSpPr>
          <p:nvPr/>
        </p:nvSpPr>
        <p:spPr bwMode="auto">
          <a:xfrm>
            <a:off x="4547742" y="866671"/>
            <a:ext cx="997179"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b">
            <a:spAutoFit/>
          </a:bodyPr>
          <a:lstStyle/>
          <a:p>
            <a:r>
              <a:rPr lang="en-US" b="1" baseline="0" dirty="0">
                <a:latin typeface="Helvetica Neue" charset="0"/>
                <a:cs typeface="Helvetica Neue" charset="0"/>
                <a:sym typeface="Helvetica Neue" charset="0"/>
              </a:rPr>
              <a:t>Switch</a:t>
            </a:r>
          </a:p>
        </p:txBody>
      </p:sp>
      <p:sp>
        <p:nvSpPr>
          <p:cNvPr id="51206" name="AutoShape 6"/>
          <p:cNvSpPr>
            <a:spLocks/>
          </p:cNvSpPr>
          <p:nvPr/>
        </p:nvSpPr>
        <p:spPr bwMode="auto">
          <a:xfrm>
            <a:off x="1645444" y="3926466"/>
            <a:ext cx="8099384" cy="2657475"/>
          </a:xfrm>
          <a:prstGeom prst="roundRect">
            <a:avLst>
              <a:gd name="adj" fmla="val 5375"/>
            </a:avLst>
          </a:prstGeom>
          <a:noFill/>
          <a:ln w="38100" cap="flat">
            <a:solidFill>
              <a:schemeClr val="tx1">
                <a:alpha val="89999"/>
              </a:schemeClr>
            </a:solidFill>
            <a:prstDash val="solid"/>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US" baseline="0" dirty="0"/>
          </a:p>
        </p:txBody>
      </p:sp>
      <p:sp>
        <p:nvSpPr>
          <p:cNvPr id="51207" name="AutoShape 7"/>
          <p:cNvSpPr>
            <a:spLocks/>
          </p:cNvSpPr>
          <p:nvPr/>
        </p:nvSpPr>
        <p:spPr bwMode="auto">
          <a:xfrm>
            <a:off x="1652589" y="1321251"/>
            <a:ext cx="8075531" cy="1431474"/>
          </a:xfrm>
          <a:prstGeom prst="roundRect">
            <a:avLst>
              <a:gd name="adj" fmla="val 6787"/>
            </a:avLst>
          </a:prstGeom>
          <a:noFill/>
          <a:ln w="38100" cap="flat">
            <a:solidFill>
              <a:schemeClr val="tx1">
                <a:alpha val="89999"/>
              </a:schemeClr>
            </a:solidFill>
            <a:prstDash val="solid"/>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US"/>
          </a:p>
        </p:txBody>
      </p:sp>
      <p:sp>
        <p:nvSpPr>
          <p:cNvPr id="51224" name="Rectangle 24"/>
          <p:cNvSpPr>
            <a:spLocks/>
          </p:cNvSpPr>
          <p:nvPr/>
        </p:nvSpPr>
        <p:spPr bwMode="auto">
          <a:xfrm>
            <a:off x="1809751" y="3950192"/>
            <a:ext cx="8085459" cy="25431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0" bIns="0"/>
          <a:lstStyle/>
          <a:p>
            <a:pPr>
              <a:spcBef>
                <a:spcPts val="882"/>
              </a:spcBef>
            </a:pPr>
            <a:r>
              <a:rPr lang="en-US" sz="1600" baseline="0" dirty="0" err="1">
                <a:latin typeface="Menlo Regular" charset="0"/>
                <a:cs typeface="Menlo Regular" charset="0"/>
                <a:sym typeface="Menlo Regular" charset="0"/>
              </a:rPr>
              <a:t>def</a:t>
            </a:r>
            <a:r>
              <a:rPr lang="en-US" sz="1600" baseline="0" dirty="0">
                <a:latin typeface="Menlo Regular" charset="0"/>
                <a:cs typeface="Menlo Regular" charset="0"/>
                <a:sym typeface="Menlo Regular" charset="0"/>
              </a:rPr>
              <a:t> </a:t>
            </a:r>
            <a:r>
              <a:rPr lang="en-US" sz="1600" baseline="0" dirty="0" err="1">
                <a:latin typeface="Menlo Regular" charset="0"/>
                <a:cs typeface="Menlo Regular" charset="0"/>
                <a:sym typeface="Menlo Regular" charset="0"/>
              </a:rPr>
              <a:t>onPacketIn</a:t>
            </a:r>
            <a:r>
              <a:rPr lang="en-US" sz="1600" baseline="0" dirty="0">
                <a:latin typeface="Menlo Regular" charset="0"/>
                <a:cs typeface="Menlo Regular" charset="0"/>
                <a:sym typeface="Menlo Regular" charset="0"/>
              </a:rPr>
              <a:t>(p):</a:t>
            </a:r>
          </a:p>
          <a:p>
            <a:pPr>
              <a:spcBef>
                <a:spcPts val="882"/>
              </a:spcBef>
            </a:pPr>
            <a:r>
              <a:rPr lang="en-US" sz="1600" baseline="0" dirty="0">
                <a:latin typeface="Menlo Regular" charset="0"/>
                <a:cs typeface="Menlo Regular" charset="0"/>
                <a:sym typeface="Menlo Regular" charset="0"/>
              </a:rPr>
              <a:t>  if 22 == </a:t>
            </a:r>
            <a:r>
              <a:rPr lang="en-US" sz="1600" baseline="0" dirty="0" err="1">
                <a:latin typeface="Menlo Regular" charset="0"/>
                <a:cs typeface="Menlo Regular" charset="0"/>
                <a:sym typeface="Menlo Regular" charset="0"/>
              </a:rPr>
              <a:t>p.tcp_dst</a:t>
            </a:r>
            <a:r>
              <a:rPr lang="en-US" sz="1600" baseline="0" dirty="0">
                <a:latin typeface="Menlo Regular" charset="0"/>
                <a:cs typeface="Menlo Regular" charset="0"/>
                <a:sym typeface="Menlo Regular" charset="0"/>
              </a:rPr>
              <a:t>:</a:t>
            </a:r>
            <a:br>
              <a:rPr lang="en-US" sz="1600" baseline="0" dirty="0">
                <a:latin typeface="Menlo Regular" charset="0"/>
                <a:cs typeface="Menlo Regular" charset="0"/>
                <a:sym typeface="Menlo Regular" charset="0"/>
              </a:rPr>
            </a:br>
            <a:r>
              <a:rPr lang="en-US" sz="1600" baseline="0" dirty="0">
                <a:latin typeface="Menlo Regular" charset="0"/>
                <a:cs typeface="Menlo Regular" charset="0"/>
                <a:sym typeface="Menlo Regular" charset="0"/>
              </a:rPr>
              <a:t>   drop</a:t>
            </a:r>
          </a:p>
          <a:p>
            <a:pPr>
              <a:spcBef>
                <a:spcPts val="882"/>
              </a:spcBef>
            </a:pPr>
            <a:r>
              <a:rPr lang="en-US" sz="1600" baseline="0" dirty="0">
                <a:latin typeface="Menlo Regular" charset="0"/>
                <a:cs typeface="Menlo Regular" charset="0"/>
                <a:sym typeface="Menlo Regular" charset="0"/>
              </a:rPr>
              <a:t>   </a:t>
            </a:r>
            <a:r>
              <a:rPr lang="en-US" sz="1600" baseline="0" dirty="0" err="1">
                <a:latin typeface="Menlo Regular" charset="0"/>
                <a:cs typeface="Menlo Regular" charset="0"/>
                <a:sym typeface="Menlo Regular" charset="0"/>
              </a:rPr>
              <a:t>installRule</a:t>
            </a:r>
            <a:r>
              <a:rPr lang="en-US" sz="1600" baseline="0" dirty="0">
                <a:latin typeface="Menlo Regular" charset="0"/>
                <a:cs typeface="Menlo Regular" charset="0"/>
                <a:sym typeface="Menlo Regular" charset="0"/>
              </a:rPr>
              <a:t>({`priority`:1,’match’:{‘tcp_dst':22},'action':[]})</a:t>
            </a:r>
          </a:p>
          <a:p>
            <a:pPr>
              <a:spcBef>
                <a:spcPts val="882"/>
              </a:spcBef>
            </a:pPr>
            <a:r>
              <a:rPr lang="en-US" sz="1600" baseline="0" dirty="0">
                <a:latin typeface="Menlo Regular" charset="0"/>
                <a:cs typeface="Menlo Regular" charset="0"/>
                <a:sym typeface="Menlo Regular" charset="0"/>
              </a:rPr>
              <a:t>  else:</a:t>
            </a:r>
          </a:p>
          <a:p>
            <a:pPr>
              <a:spcBef>
                <a:spcPts val="882"/>
              </a:spcBef>
            </a:pPr>
            <a:r>
              <a:rPr lang="en-US" sz="1600" baseline="0" dirty="0">
                <a:latin typeface="Menlo Regular" charset="0"/>
                <a:cs typeface="Menlo Regular" charset="0"/>
                <a:sym typeface="Menlo Regular" charset="0"/>
              </a:rPr>
              <a:t>   </a:t>
            </a:r>
            <a:r>
              <a:rPr lang="en-US" sz="1600" baseline="0" dirty="0" err="1">
                <a:latin typeface="Menlo Regular" charset="0"/>
                <a:cs typeface="Menlo Regular" charset="0"/>
                <a:sym typeface="Menlo Regular" charset="0"/>
              </a:rPr>
              <a:t>installRule</a:t>
            </a:r>
            <a:r>
              <a:rPr lang="en-US" sz="1600" baseline="0" dirty="0">
                <a:latin typeface="Menlo Regular" charset="0"/>
                <a:cs typeface="Menlo Regular" charset="0"/>
                <a:sym typeface="Menlo Regular" charset="0"/>
              </a:rPr>
              <a:t>({`priority`:0,’match’:{‘eth_</a:t>
            </a:r>
            <a:r>
              <a:rPr lang="en-US" sz="1600" baseline="0" dirty="0" err="1">
                <a:latin typeface="Menlo Regular" charset="0"/>
                <a:cs typeface="Menlo Regular" charset="0"/>
                <a:sym typeface="Menlo Regular" charset="0"/>
              </a:rPr>
              <a:t>dst</a:t>
            </a:r>
            <a:r>
              <a:rPr lang="en-US" sz="1600" baseline="0" dirty="0">
                <a:latin typeface="Menlo Regular" charset="0"/>
                <a:cs typeface="Menlo Regular" charset="0"/>
                <a:sym typeface="Menlo Regular" charset="0"/>
              </a:rPr>
              <a:t>’:</a:t>
            </a:r>
            <a:r>
              <a:rPr lang="en-US" sz="1600" baseline="0" dirty="0" err="1">
                <a:latin typeface="Menlo Regular" charset="0"/>
                <a:cs typeface="Menlo Regular" charset="0"/>
                <a:sym typeface="Menlo Regular" charset="0"/>
              </a:rPr>
              <a:t>p.eth_dst</a:t>
            </a:r>
            <a:r>
              <a:rPr lang="en-US" sz="1600" baseline="0" dirty="0">
                <a:latin typeface="Menlo Regular" charset="0"/>
                <a:cs typeface="Menlo Regular" charset="0"/>
                <a:sym typeface="Menlo Regular" charset="0"/>
              </a:rPr>
              <a:t>},</a:t>
            </a:r>
          </a:p>
          <a:p>
            <a:pPr>
              <a:spcBef>
                <a:spcPts val="882"/>
              </a:spcBef>
            </a:pPr>
            <a:r>
              <a:rPr lang="en-US" sz="1600" baseline="0" dirty="0">
                <a:latin typeface="Menlo Regular" charset="0"/>
                <a:cs typeface="Menlo Regular" charset="0"/>
                <a:sym typeface="Menlo Regular" charset="0"/>
              </a:rPr>
              <a:t>                'action':[</a:t>
            </a:r>
            <a:r>
              <a:rPr lang="en-US" sz="1600" baseline="0" dirty="0" err="1">
                <a:latin typeface="Menlo Regular" charset="0"/>
                <a:cs typeface="Menlo Regular" charset="0"/>
                <a:sym typeface="Menlo Regular" charset="0"/>
              </a:rPr>
              <a:t>hostTbl</a:t>
            </a:r>
            <a:r>
              <a:rPr lang="en-US" sz="1600" baseline="0" dirty="0">
                <a:latin typeface="Menlo Regular" charset="0"/>
                <a:cs typeface="Menlo Regular" charset="0"/>
                <a:sym typeface="Menlo Regular" charset="0"/>
              </a:rPr>
              <a:t>(</a:t>
            </a:r>
            <a:r>
              <a:rPr lang="en-US" sz="1600" baseline="0" dirty="0" err="1">
                <a:latin typeface="Menlo Regular" charset="0"/>
                <a:cs typeface="Menlo Regular" charset="0"/>
                <a:sym typeface="Menlo Regular" charset="0"/>
              </a:rPr>
              <a:t>p.eth_dst</a:t>
            </a:r>
            <a:r>
              <a:rPr lang="en-US" sz="1600" baseline="0" dirty="0">
                <a:latin typeface="Menlo Regular" charset="0"/>
                <a:cs typeface="Menlo Regular" charset="0"/>
                <a:sym typeface="Menlo Regular" charset="0"/>
              </a:rPr>
              <a:t>)]})</a:t>
            </a:r>
          </a:p>
          <a:p>
            <a:pPr>
              <a:spcBef>
                <a:spcPts val="882"/>
              </a:spcBef>
            </a:pPr>
            <a:r>
              <a:rPr lang="en-US" sz="1600" baseline="0" dirty="0">
                <a:latin typeface="Menlo Regular" charset="0"/>
                <a:cs typeface="Menlo Regular" charset="0"/>
                <a:sym typeface="Menlo Regular" charset="0"/>
              </a:rPr>
              <a:t>   forward([</a:t>
            </a:r>
            <a:r>
              <a:rPr lang="en-US" sz="1600" baseline="0" dirty="0" err="1">
                <a:latin typeface="Menlo Regular" charset="0"/>
                <a:cs typeface="Menlo Regular" charset="0"/>
                <a:sym typeface="Menlo Regular" charset="0"/>
              </a:rPr>
              <a:t>hostTbl</a:t>
            </a:r>
            <a:r>
              <a:rPr lang="en-US" sz="1600" baseline="0" dirty="0">
                <a:latin typeface="Menlo Regular" charset="0"/>
                <a:cs typeface="Menlo Regular" charset="0"/>
                <a:sym typeface="Menlo Regular" charset="0"/>
              </a:rPr>
              <a:t>(</a:t>
            </a:r>
            <a:r>
              <a:rPr lang="en-US" sz="1600" baseline="0" dirty="0" err="1">
                <a:latin typeface="Menlo Regular" charset="0"/>
                <a:cs typeface="Menlo Regular" charset="0"/>
                <a:sym typeface="Menlo Regular" charset="0"/>
              </a:rPr>
              <a:t>p.eth_dst</a:t>
            </a:r>
            <a:r>
              <a:rPr lang="en-US" sz="1600" baseline="0" dirty="0">
                <a:latin typeface="Menlo Regular" charset="0"/>
                <a:cs typeface="Menlo Regular" charset="0"/>
                <a:sym typeface="Menlo Regular" charset="0"/>
              </a:rPr>
              <a:t>)])</a:t>
            </a:r>
          </a:p>
        </p:txBody>
      </p:sp>
      <p:sp>
        <p:nvSpPr>
          <p:cNvPr id="13" name="Rectangle 1"/>
          <p:cNvSpPr>
            <a:spLocks noGrp="1" noChangeArrowheads="1"/>
          </p:cNvSpPr>
          <p:nvPr>
            <p:ph type="title"/>
          </p:nvPr>
        </p:nvSpPr>
        <p:spPr>
          <a:xfrm>
            <a:off x="1780874" y="21474"/>
            <a:ext cx="8562466" cy="685800"/>
          </a:xfrm>
          <a:ln/>
        </p:spPr>
        <p:txBody>
          <a:bodyPr/>
          <a:lstStyle/>
          <a:p>
            <a:r>
              <a:rPr lang="en-US" sz="3200" dirty="0"/>
              <a:t>Does the Program Work?</a:t>
            </a:r>
          </a:p>
        </p:txBody>
      </p:sp>
      <p:sp>
        <p:nvSpPr>
          <p:cNvPr id="16" name="Oval 3"/>
          <p:cNvSpPr>
            <a:spLocks/>
          </p:cNvSpPr>
          <p:nvPr/>
        </p:nvSpPr>
        <p:spPr bwMode="auto">
          <a:xfrm>
            <a:off x="8926087" y="893121"/>
            <a:ext cx="1871408" cy="1613611"/>
          </a:xfrm>
          <a:prstGeom prst="ellipse">
            <a:avLst/>
          </a:prstGeom>
          <a:solidFill>
            <a:schemeClr val="accent6">
              <a:lumMod val="75000"/>
              <a:alpha val="79999"/>
            </a:schemeClr>
          </a:solidFill>
          <a:ln w="25400" cap="flat">
            <a:solidFill>
              <a:schemeClr val="tx1">
                <a:alpha val="79999"/>
              </a:schemeClr>
            </a:solidFill>
            <a:prstDash val="solid"/>
            <a:miter lim="800000"/>
            <a:headEnd type="none" w="med" len="med"/>
            <a:tailEnd type="none" w="med" len="med"/>
          </a:ln>
        </p:spPr>
        <p:txBody>
          <a:bodyPr lIns="0" tIns="0" rIns="0" bIns="0" anchor="ctr"/>
          <a:lstStyle/>
          <a:p>
            <a:r>
              <a:rPr lang="en-US" sz="1800" baseline="0" dirty="0" err="1">
                <a:latin typeface="Menlo Regular" charset="0"/>
                <a:cs typeface="Menlo Regular" charset="0"/>
                <a:sym typeface="Menlo Regular" charset="0"/>
              </a:rPr>
              <a:t>EthDst:A</a:t>
            </a:r>
            <a:r>
              <a:rPr lang="en-US" sz="1800" baseline="0" dirty="0">
                <a:latin typeface="Menlo Regular" charset="0"/>
                <a:cs typeface="Menlo Regular" charset="0"/>
                <a:sym typeface="Menlo Regular" charset="0"/>
              </a:rPr>
              <a:t>,</a:t>
            </a:r>
          </a:p>
          <a:p>
            <a:r>
              <a:rPr lang="en-US" sz="1800" baseline="0" dirty="0">
                <a:latin typeface="Menlo Regular" charset="0"/>
                <a:cs typeface="Menlo Regular" charset="0"/>
                <a:sym typeface="Menlo Regular" charset="0"/>
              </a:rPr>
              <a:t>TcpDst:80</a:t>
            </a:r>
          </a:p>
        </p:txBody>
      </p:sp>
      <p:sp>
        <p:nvSpPr>
          <p:cNvPr id="17" name="AutoShape 2"/>
          <p:cNvSpPr>
            <a:spLocks/>
          </p:cNvSpPr>
          <p:nvPr/>
        </p:nvSpPr>
        <p:spPr bwMode="auto">
          <a:xfrm>
            <a:off x="1652588" y="5238750"/>
            <a:ext cx="8125659" cy="1345598"/>
          </a:xfrm>
          <a:prstGeom prst="roundRect">
            <a:avLst>
              <a:gd name="adj" fmla="val 10000"/>
            </a:avLst>
          </a:prstGeom>
          <a:solidFill>
            <a:schemeClr val="accent6">
              <a:lumMod val="75000"/>
              <a:alpha val="59000"/>
            </a:schemeClr>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 name="Rectangle 2"/>
          <p:cNvSpPr/>
          <p:nvPr/>
        </p:nvSpPr>
        <p:spPr>
          <a:xfrm>
            <a:off x="2038846" y="2094368"/>
            <a:ext cx="6858000" cy="461665"/>
          </a:xfrm>
          <a:prstGeom prst="rect">
            <a:avLst/>
          </a:prstGeom>
          <a:solidFill>
            <a:schemeClr val="accent6">
              <a:lumMod val="75000"/>
              <a:alpha val="79999"/>
            </a:schemeClr>
          </a:solidFill>
        </p:spPr>
        <p:txBody>
          <a:bodyPr wrap="square">
            <a:spAutoFit/>
          </a:bodyPr>
          <a:lstStyle/>
          <a:p>
            <a:r>
              <a:rPr lang="en-US" baseline="0" dirty="0"/>
              <a:t>{`priority`:0,’match’:{‘eth_</a:t>
            </a:r>
            <a:r>
              <a:rPr lang="en-US" baseline="0" dirty="0" err="1"/>
              <a:t>dst</a:t>
            </a:r>
            <a:r>
              <a:rPr lang="en-US" baseline="0" dirty="0"/>
              <a:t>’:A},'action':[1]}</a:t>
            </a:r>
            <a:endParaRPr lang="en-US" dirty="0"/>
          </a:p>
        </p:txBody>
      </p:sp>
      <p:sp>
        <p:nvSpPr>
          <p:cNvPr id="19" name="Oval 3"/>
          <p:cNvSpPr>
            <a:spLocks/>
          </p:cNvSpPr>
          <p:nvPr/>
        </p:nvSpPr>
        <p:spPr bwMode="auto">
          <a:xfrm>
            <a:off x="8961524" y="2282175"/>
            <a:ext cx="1871408" cy="1613611"/>
          </a:xfrm>
          <a:prstGeom prst="ellipse">
            <a:avLst/>
          </a:prstGeom>
          <a:solidFill>
            <a:schemeClr val="accent5">
              <a:lumMod val="75000"/>
              <a:alpha val="79999"/>
            </a:schemeClr>
          </a:solidFill>
          <a:ln w="25400" cap="flat">
            <a:solidFill>
              <a:schemeClr val="tx1">
                <a:alpha val="79999"/>
              </a:schemeClr>
            </a:solidFill>
            <a:prstDash val="solid"/>
            <a:miter lim="800000"/>
            <a:headEnd type="none" w="med" len="med"/>
            <a:tailEnd type="none" w="med" len="med"/>
          </a:ln>
        </p:spPr>
        <p:txBody>
          <a:bodyPr lIns="0" tIns="0" rIns="0" bIns="0" anchor="ctr"/>
          <a:lstStyle/>
          <a:p>
            <a:r>
              <a:rPr lang="en-US" sz="1800" baseline="0" dirty="0" err="1">
                <a:latin typeface="Menlo Regular" charset="0"/>
                <a:cs typeface="Menlo Regular" charset="0"/>
                <a:sym typeface="Menlo Regular" charset="0"/>
              </a:rPr>
              <a:t>EthDst:A</a:t>
            </a:r>
            <a:r>
              <a:rPr lang="en-US" sz="1800" baseline="0" dirty="0">
                <a:latin typeface="Menlo Regular" charset="0"/>
                <a:cs typeface="Menlo Regular" charset="0"/>
                <a:sym typeface="Menlo Regular" charset="0"/>
              </a:rPr>
              <a:t>,</a:t>
            </a:r>
          </a:p>
          <a:p>
            <a:r>
              <a:rPr lang="en-US" sz="1800" baseline="0" dirty="0">
                <a:latin typeface="Menlo Regular" charset="0"/>
                <a:cs typeface="Menlo Regular" charset="0"/>
                <a:sym typeface="Menlo Regular" charset="0"/>
              </a:rPr>
              <a:t>TcpDst:22</a:t>
            </a:r>
          </a:p>
        </p:txBody>
      </p:sp>
      <p:sp>
        <p:nvSpPr>
          <p:cNvPr id="12" name="Slide Number Placeholder 6"/>
          <p:cNvSpPr>
            <a:spLocks noGrp="1"/>
          </p:cNvSpPr>
          <p:nvPr>
            <p:ph type="sldNum" sz="quarter" idx="10"/>
          </p:nvPr>
        </p:nvSpPr>
        <p:spPr>
          <a:xfrm>
            <a:off x="10287000" y="6596641"/>
            <a:ext cx="1905000" cy="304800"/>
          </a:xfrm>
        </p:spPr>
        <p:txBody>
          <a:bodyPr/>
          <a:lstStyle/>
          <a:p>
            <a:pPr>
              <a:defRPr/>
            </a:pPr>
            <a:fld id="{164B0F64-89EF-7A42-892D-484BAB952423}" type="slidenum">
              <a:rPr lang="en-US" smtClean="0"/>
              <a:pPr>
                <a:defRPr/>
              </a:pPr>
              <a:t>16</a:t>
            </a:fld>
            <a:endParaRPr lang="en-US" dirty="0">
              <a:solidFill>
                <a:schemeClr val="bg2"/>
              </a:solidFill>
            </a:endParaRPr>
          </a:p>
        </p:txBody>
      </p:sp>
      <p:sp>
        <p:nvSpPr>
          <p:cNvPr id="14" name="Rounded Rectangular Callout 13"/>
          <p:cNvSpPr/>
          <p:nvPr/>
        </p:nvSpPr>
        <p:spPr bwMode="auto">
          <a:xfrm>
            <a:off x="6110113" y="2878667"/>
            <a:ext cx="2441220" cy="550333"/>
          </a:xfrm>
          <a:prstGeom prst="wedgeRoundRectCallout">
            <a:avLst>
              <a:gd name="adj1" fmla="val 6005"/>
              <a:gd name="adj2" fmla="val -102955"/>
              <a:gd name="adj3" fmla="val 16667"/>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r>
              <a:rPr lang="en-US" sz="1800" baseline="0" dirty="0">
                <a:latin typeface="Menlo Regular" charset="0"/>
                <a:cs typeface="Menlo Regular" charset="0"/>
                <a:sym typeface="Menlo Regular" charset="0"/>
              </a:rPr>
              <a:t>A security bug!</a:t>
            </a:r>
          </a:p>
        </p:txBody>
      </p:sp>
    </p:spTree>
    <p:extLst>
      <p:ext uri="{BB962C8B-B14F-4D97-AF65-F5344CB8AC3E}">
        <p14:creationId xmlns:p14="http://schemas.microsoft.com/office/powerpoint/2010/main" val="9343356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9"/>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3" grpId="0" animBg="1"/>
      <p:bldP spid="19" grpId="0" animBg="1"/>
      <p:bldP spid="14"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Example Approach I to Address Issue </a:t>
            </a:r>
            <a:r>
              <a:rPr lang="en-US" sz="3200" dirty="0"/>
              <a:t>(OVS): Using Exact Match</a:t>
            </a:r>
          </a:p>
        </p:txBody>
      </p:sp>
      <p:sp>
        <p:nvSpPr>
          <p:cNvPr id="5" name="Rectangle 2"/>
          <p:cNvSpPr>
            <a:spLocks/>
          </p:cNvSpPr>
          <p:nvPr/>
        </p:nvSpPr>
        <p:spPr bwMode="auto">
          <a:xfrm>
            <a:off x="2192360" y="1203235"/>
            <a:ext cx="8137283" cy="4996753"/>
          </a:xfrm>
          <a:prstGeom prst="rect">
            <a:avLst/>
          </a:prstGeom>
          <a:noFill/>
          <a:ln w="12700" cap="flat">
            <a:solidFill>
              <a:srgbClr val="660066"/>
            </a:solidFill>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nchor="b"/>
          <a:lstStyle/>
          <a:p>
            <a:r>
              <a:rPr lang="nl-NL" sz="2000" baseline="0" dirty="0" err="1">
                <a:latin typeface="Menlo Regular"/>
                <a:cs typeface="Menlo Regular"/>
              </a:rPr>
              <a:t>hostTbl</a:t>
            </a:r>
            <a:r>
              <a:rPr lang="nl-NL" sz="2000" baseline="0" dirty="0">
                <a:latin typeface="Menlo Regular"/>
                <a:cs typeface="Menlo Regular"/>
              </a:rPr>
              <a:t> = {A:1,B:2,C:3,D:4}</a:t>
            </a:r>
          </a:p>
          <a:p>
            <a:endParaRPr lang="nl-NL" sz="2000" baseline="0" dirty="0">
              <a:latin typeface="Menlo Regular"/>
              <a:cs typeface="Menlo Regular"/>
            </a:endParaRPr>
          </a:p>
          <a:p>
            <a:r>
              <a:rPr lang="nl-NL" sz="2000" baseline="0" dirty="0" err="1">
                <a:latin typeface="Menlo Regular"/>
                <a:cs typeface="Menlo Regular"/>
              </a:rPr>
              <a:t>def</a:t>
            </a:r>
            <a:r>
              <a:rPr lang="nl-NL" sz="2000" baseline="0" dirty="0">
                <a:latin typeface="Menlo Regular"/>
                <a:cs typeface="Menlo Regular"/>
              </a:rPr>
              <a:t> </a:t>
            </a:r>
            <a:r>
              <a:rPr lang="nl-NL" sz="2000" baseline="0" dirty="0" err="1" smtClean="0">
                <a:latin typeface="Menlo Regular"/>
                <a:cs typeface="Menlo Regular"/>
              </a:rPr>
              <a:t>onPacket</a:t>
            </a:r>
            <a:r>
              <a:rPr lang="nl-NL" sz="2000" baseline="0" dirty="0" smtClean="0">
                <a:latin typeface="Menlo Regular"/>
                <a:cs typeface="Menlo Regular"/>
              </a:rPr>
              <a:t>(p</a:t>
            </a:r>
            <a:r>
              <a:rPr lang="nl-NL" sz="2000" baseline="0" dirty="0">
                <a:latin typeface="Menlo Regular"/>
                <a:cs typeface="Menlo Regular"/>
              </a:rPr>
              <a:t>):</a:t>
            </a:r>
          </a:p>
          <a:p>
            <a:r>
              <a:rPr lang="nl-NL" sz="2000" baseline="0" dirty="0">
                <a:solidFill>
                  <a:srgbClr val="B21889"/>
                </a:solidFill>
                <a:latin typeface="Menlo Regular"/>
                <a:cs typeface="Menlo Regular"/>
                <a:sym typeface="Menlo Regular" charset="0"/>
              </a:rPr>
              <a:t>  i</a:t>
            </a:r>
            <a:r>
              <a:rPr lang="en-US" sz="2000" baseline="0" dirty="0">
                <a:solidFill>
                  <a:srgbClr val="B21889"/>
                </a:solidFill>
                <a:latin typeface="Menlo Regular"/>
                <a:cs typeface="Menlo Regular"/>
                <a:sym typeface="Menlo Regular" charset="0"/>
              </a:rPr>
              <a:t>f </a:t>
            </a:r>
            <a:r>
              <a:rPr lang="nl-NL" sz="2000" baseline="0" dirty="0">
                <a:latin typeface="Menlo Regular"/>
                <a:cs typeface="Menlo Regular"/>
              </a:rPr>
              <a:t>22 == </a:t>
            </a:r>
            <a:r>
              <a:rPr lang="nl-NL" sz="2000" baseline="0" dirty="0" err="1">
                <a:latin typeface="Menlo Regular"/>
                <a:cs typeface="Menlo Regular"/>
              </a:rPr>
              <a:t>p.tcp_dst</a:t>
            </a:r>
            <a:r>
              <a:rPr lang="nl-NL" sz="2000" baseline="0" dirty="0">
                <a:latin typeface="Menlo Regular"/>
                <a:cs typeface="Menlo Regular"/>
              </a:rPr>
              <a:t>:</a:t>
            </a:r>
            <a:br>
              <a:rPr lang="nl-NL" sz="2000" baseline="0" dirty="0">
                <a:latin typeface="Menlo Regular"/>
                <a:cs typeface="Menlo Regular"/>
              </a:rPr>
            </a:br>
            <a:r>
              <a:rPr lang="nl-NL" sz="2000" baseline="0" dirty="0">
                <a:latin typeface="Menlo Regular"/>
                <a:cs typeface="Menlo Regular"/>
              </a:rPr>
              <a:t>    drop</a:t>
            </a:r>
            <a:br>
              <a:rPr lang="nl-NL" sz="2000" baseline="0" dirty="0">
                <a:latin typeface="Menlo Regular"/>
                <a:cs typeface="Menlo Regular"/>
              </a:rPr>
            </a:br>
            <a:endParaRPr lang="nl-NL" sz="2000" baseline="0" dirty="0">
              <a:latin typeface="Menlo Regular"/>
              <a:cs typeface="Menlo Regular"/>
            </a:endParaRPr>
          </a:p>
          <a:p>
            <a:r>
              <a:rPr lang="nl-NL" sz="2000" b="1" baseline="0" dirty="0">
                <a:latin typeface="Menlo Regular"/>
                <a:cs typeface="Menlo Regular"/>
              </a:rPr>
              <a:t>    </a:t>
            </a:r>
            <a:r>
              <a:rPr lang="nl-NL" sz="2000" b="1" baseline="0" dirty="0" err="1">
                <a:latin typeface="Menlo Regular"/>
                <a:cs typeface="Menlo Regular"/>
              </a:rPr>
              <a:t>installRule</a:t>
            </a:r>
            <a:r>
              <a:rPr lang="nl-NL" sz="2000" b="1" baseline="0" dirty="0">
                <a:latin typeface="Menlo Regular"/>
                <a:cs typeface="Menlo Regular"/>
              </a:rPr>
              <a:t>({‘priority’:1,</a:t>
            </a:r>
            <a:br>
              <a:rPr lang="nl-NL" sz="2000" b="1" baseline="0" dirty="0">
                <a:latin typeface="Menlo Regular"/>
                <a:cs typeface="Menlo Regular"/>
              </a:rPr>
            </a:br>
            <a:r>
              <a:rPr lang="nl-NL" sz="2000" b="1" baseline="0" dirty="0">
                <a:latin typeface="Menlo Regular"/>
                <a:cs typeface="Menlo Regular"/>
              </a:rPr>
              <a:t>                 ‘match’:</a:t>
            </a:r>
            <a:r>
              <a:rPr lang="nl-NL" sz="2000" b="1" baseline="0" dirty="0" err="1">
                <a:solidFill>
                  <a:srgbClr val="FF0000"/>
                </a:solidFill>
                <a:latin typeface="Menlo Regular"/>
                <a:cs typeface="Menlo Regular"/>
              </a:rPr>
              <a:t>exactMatch</a:t>
            </a:r>
            <a:r>
              <a:rPr lang="nl-NL" sz="2000" b="1" baseline="0" dirty="0">
                <a:solidFill>
                  <a:srgbClr val="FF0000"/>
                </a:solidFill>
                <a:latin typeface="Menlo Regular"/>
                <a:cs typeface="Menlo Regular"/>
              </a:rPr>
              <a:t>(p)</a:t>
            </a:r>
            <a:r>
              <a:rPr lang="nl-NL" sz="2000" b="1" baseline="0" dirty="0">
                <a:latin typeface="Menlo Regular"/>
                <a:cs typeface="Menlo Regular"/>
              </a:rPr>
              <a:t>,</a:t>
            </a:r>
            <a:br>
              <a:rPr lang="nl-NL" sz="2000" b="1" baseline="0" dirty="0">
                <a:latin typeface="Menlo Regular"/>
                <a:cs typeface="Menlo Regular"/>
              </a:rPr>
            </a:br>
            <a:r>
              <a:rPr lang="nl-NL" sz="2000" b="1" baseline="0" dirty="0">
                <a:latin typeface="Menlo Regular"/>
                <a:cs typeface="Menlo Regular"/>
              </a:rPr>
              <a:t>                 ‘action’:[]})</a:t>
            </a:r>
            <a:br>
              <a:rPr lang="nl-NL" sz="2000" b="1" baseline="0" dirty="0">
                <a:latin typeface="Menlo Regular"/>
                <a:cs typeface="Menlo Regular"/>
              </a:rPr>
            </a:br>
            <a:endParaRPr lang="nl-NL" sz="2000" b="1" baseline="0" dirty="0">
              <a:latin typeface="Menlo Regular"/>
              <a:cs typeface="Menlo Regular"/>
            </a:endParaRPr>
          </a:p>
          <a:p>
            <a:r>
              <a:rPr lang="nl-NL" sz="2000" baseline="0" dirty="0">
                <a:latin typeface="Menlo Regular"/>
                <a:cs typeface="Menlo Regular"/>
              </a:rPr>
              <a:t>  </a:t>
            </a:r>
            <a:r>
              <a:rPr lang="en-US" sz="2000" baseline="0" dirty="0">
                <a:solidFill>
                  <a:srgbClr val="B21889"/>
                </a:solidFill>
                <a:latin typeface="Menlo Regular"/>
                <a:cs typeface="Menlo Regular"/>
                <a:sym typeface="Menlo Regular" charset="0"/>
              </a:rPr>
              <a:t>else:</a:t>
            </a:r>
            <a:br>
              <a:rPr lang="en-US" sz="2000" baseline="0" dirty="0">
                <a:solidFill>
                  <a:srgbClr val="B21889"/>
                </a:solidFill>
                <a:latin typeface="Menlo Regular"/>
                <a:cs typeface="Menlo Regular"/>
                <a:sym typeface="Menlo Regular" charset="0"/>
              </a:rPr>
            </a:br>
            <a:r>
              <a:rPr lang="en-US" sz="2000" baseline="0" dirty="0">
                <a:solidFill>
                  <a:srgbClr val="B21889"/>
                </a:solidFill>
                <a:latin typeface="Menlo Regular"/>
                <a:cs typeface="Menlo Regular"/>
                <a:sym typeface="Menlo Regular" charset="0"/>
              </a:rPr>
              <a:t>    </a:t>
            </a:r>
            <a:r>
              <a:rPr lang="nl-NL" sz="2000" baseline="0" dirty="0">
                <a:latin typeface="Menlo Regular"/>
                <a:cs typeface="Menlo Regular"/>
              </a:rPr>
              <a:t>forward([</a:t>
            </a:r>
            <a:r>
              <a:rPr lang="nl-NL" sz="2000" baseline="0" dirty="0" err="1">
                <a:latin typeface="Menlo Regular"/>
                <a:cs typeface="Menlo Regular"/>
              </a:rPr>
              <a:t>hostTbl</a:t>
            </a:r>
            <a:r>
              <a:rPr lang="nl-NL" sz="2000" baseline="0" dirty="0">
                <a:latin typeface="Menlo Regular"/>
                <a:cs typeface="Menlo Regular"/>
              </a:rPr>
              <a:t>(</a:t>
            </a:r>
            <a:r>
              <a:rPr lang="nl-NL" sz="2000" baseline="0" dirty="0" err="1">
                <a:latin typeface="Menlo Regular"/>
                <a:cs typeface="Menlo Regular"/>
              </a:rPr>
              <a:t>p.eth_dst</a:t>
            </a:r>
            <a:r>
              <a:rPr lang="nl-NL" sz="2000" baseline="0" dirty="0">
                <a:latin typeface="Menlo Regular"/>
                <a:cs typeface="Menlo Regular"/>
              </a:rPr>
              <a:t>)])</a:t>
            </a:r>
            <a:br>
              <a:rPr lang="nl-NL" sz="2000" baseline="0" dirty="0">
                <a:latin typeface="Menlo Regular"/>
                <a:cs typeface="Menlo Regular"/>
              </a:rPr>
            </a:br>
            <a:endParaRPr lang="nl-NL" sz="2000" baseline="0" dirty="0">
              <a:latin typeface="Menlo Regular"/>
              <a:cs typeface="Menlo Regular"/>
            </a:endParaRPr>
          </a:p>
          <a:p>
            <a:r>
              <a:rPr lang="nl-NL" sz="2000" b="1" baseline="0" dirty="0">
                <a:latin typeface="Menlo Regular"/>
                <a:cs typeface="Menlo Regular"/>
                <a:sym typeface="Menlo Regular" charset="0"/>
              </a:rPr>
              <a:t>    </a:t>
            </a:r>
            <a:r>
              <a:rPr lang="nl-NL" sz="2000" b="1" baseline="0" dirty="0" err="1">
                <a:latin typeface="Menlo Regular"/>
                <a:cs typeface="Menlo Regular"/>
                <a:sym typeface="Menlo Regular" charset="0"/>
              </a:rPr>
              <a:t>installRule</a:t>
            </a:r>
            <a:r>
              <a:rPr lang="nl-NL" sz="2000" b="1" baseline="0" dirty="0">
                <a:latin typeface="Menlo Regular"/>
                <a:cs typeface="Menlo Regular"/>
                <a:sym typeface="Menlo Regular" charset="0"/>
              </a:rPr>
              <a:t>({</a:t>
            </a:r>
            <a:r>
              <a:rPr lang="nl-NL" sz="2000" b="1" baseline="0" dirty="0">
                <a:solidFill>
                  <a:srgbClr val="000000"/>
                </a:solidFill>
                <a:latin typeface="Menlo Regular"/>
                <a:cs typeface="Menlo Regular"/>
                <a:sym typeface="Menlo Regular" charset="0"/>
              </a:rPr>
              <a:t>‘priority’:0,</a:t>
            </a:r>
            <a:br>
              <a:rPr lang="nl-NL" sz="2000" b="1" baseline="0" dirty="0">
                <a:solidFill>
                  <a:srgbClr val="000000"/>
                </a:solidFill>
                <a:latin typeface="Menlo Regular"/>
                <a:cs typeface="Menlo Regular"/>
                <a:sym typeface="Menlo Regular" charset="0"/>
              </a:rPr>
            </a:br>
            <a:r>
              <a:rPr lang="nl-NL" sz="2000" b="1" baseline="0" dirty="0">
                <a:latin typeface="Menlo Regular"/>
                <a:cs typeface="Menlo Regular"/>
                <a:sym typeface="Menlo Regular" charset="0"/>
              </a:rPr>
              <a:t>                ‘match’:</a:t>
            </a:r>
            <a:r>
              <a:rPr lang="nl-NL" sz="2000" b="1" baseline="0" dirty="0" err="1">
                <a:solidFill>
                  <a:srgbClr val="FF0000"/>
                </a:solidFill>
                <a:latin typeface="Menlo Regular"/>
                <a:cs typeface="Menlo Regular"/>
              </a:rPr>
              <a:t>exactMatch</a:t>
            </a:r>
            <a:r>
              <a:rPr lang="nl-NL" sz="2000" b="1" baseline="0" dirty="0">
                <a:solidFill>
                  <a:srgbClr val="FF0000"/>
                </a:solidFill>
                <a:latin typeface="Menlo Regular"/>
                <a:cs typeface="Menlo Regular"/>
              </a:rPr>
              <a:t>(p)</a:t>
            </a:r>
            <a:r>
              <a:rPr lang="nl-NL" sz="2000" b="1" baseline="0" dirty="0">
                <a:latin typeface="Menlo Regular"/>
                <a:cs typeface="Menlo Regular"/>
                <a:sym typeface="Menlo Regular" charset="0"/>
              </a:rPr>
              <a:t>,</a:t>
            </a:r>
          </a:p>
          <a:p>
            <a:r>
              <a:rPr lang="nl-NL" sz="2000" b="1" baseline="0" dirty="0">
                <a:latin typeface="Menlo Regular"/>
                <a:cs typeface="Menlo Regular"/>
                <a:sym typeface="Menlo Regular" charset="0"/>
              </a:rPr>
              <a:t>                ‘action’:[</a:t>
            </a:r>
            <a:r>
              <a:rPr lang="nl-NL" sz="2000" b="1" baseline="0" dirty="0" err="1">
                <a:latin typeface="Menlo Regular"/>
                <a:cs typeface="Menlo Regular"/>
                <a:sym typeface="Menlo Regular" charset="0"/>
              </a:rPr>
              <a:t>hostTbl</a:t>
            </a:r>
            <a:r>
              <a:rPr lang="nl-NL" sz="2000" b="1" baseline="0" dirty="0">
                <a:latin typeface="Menlo Regular"/>
                <a:cs typeface="Menlo Regular"/>
                <a:sym typeface="Menlo Regular" charset="0"/>
              </a:rPr>
              <a:t>(</a:t>
            </a:r>
            <a:r>
              <a:rPr lang="nl-NL" sz="2000" b="1" baseline="0" dirty="0" err="1">
                <a:latin typeface="Menlo Regular"/>
                <a:cs typeface="Menlo Regular"/>
                <a:sym typeface="Menlo Regular" charset="0"/>
              </a:rPr>
              <a:t>p.eth_dst</a:t>
            </a:r>
            <a:r>
              <a:rPr lang="nl-NL" sz="2000" b="1" baseline="0" dirty="0">
                <a:latin typeface="Menlo Regular"/>
                <a:cs typeface="Menlo Regular"/>
                <a:sym typeface="Menlo Regular" charset="0"/>
              </a:rPr>
              <a:t>)]})</a:t>
            </a:r>
            <a:endParaRPr lang="en-US" sz="2000" b="1" baseline="0" dirty="0">
              <a:latin typeface="Menlo Regular"/>
              <a:cs typeface="Menlo Regular"/>
              <a:sym typeface="Menlo Regular" charset="0"/>
            </a:endParaRPr>
          </a:p>
        </p:txBody>
      </p:sp>
      <p:sp>
        <p:nvSpPr>
          <p:cNvPr id="4" name="Slide Number Placeholder 6"/>
          <p:cNvSpPr>
            <a:spLocks noGrp="1"/>
          </p:cNvSpPr>
          <p:nvPr>
            <p:ph type="sldNum" sz="quarter" idx="10"/>
          </p:nvPr>
        </p:nvSpPr>
        <p:spPr>
          <a:xfrm>
            <a:off x="10287000" y="6553200"/>
            <a:ext cx="1905000" cy="304800"/>
          </a:xfrm>
        </p:spPr>
        <p:txBody>
          <a:bodyPr/>
          <a:lstStyle/>
          <a:p>
            <a:pPr>
              <a:defRPr/>
            </a:pPr>
            <a:fld id="{164B0F64-89EF-7A42-892D-484BAB952423}" type="slidenum">
              <a:rPr lang="en-US" smtClean="0"/>
              <a:pPr>
                <a:defRPr/>
              </a:pPr>
              <a:t>17</a:t>
            </a:fld>
            <a:endParaRPr lang="en-US" dirty="0">
              <a:solidFill>
                <a:schemeClr val="bg2"/>
              </a:solidFill>
            </a:endParaRPr>
          </a:p>
        </p:txBody>
      </p:sp>
    </p:spTree>
    <p:extLst>
      <p:ext uri="{BB962C8B-B14F-4D97-AF65-F5344CB8AC3E}">
        <p14:creationId xmlns:p14="http://schemas.microsoft.com/office/powerpoint/2010/main" val="185108571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Problems of </a:t>
            </a:r>
            <a:r>
              <a:rPr lang="en-US" sz="3600" dirty="0" smtClean="0"/>
              <a:t>Example Approach I</a:t>
            </a:r>
            <a:endParaRPr lang="en-US" sz="3600" dirty="0"/>
          </a:p>
        </p:txBody>
      </p:sp>
      <p:sp>
        <p:nvSpPr>
          <p:cNvPr id="3" name="Content Placeholder 2"/>
          <p:cNvSpPr>
            <a:spLocks noGrp="1"/>
          </p:cNvSpPr>
          <p:nvPr>
            <p:ph idx="1"/>
          </p:nvPr>
        </p:nvSpPr>
        <p:spPr>
          <a:xfrm>
            <a:off x="723900" y="4252071"/>
            <a:ext cx="10515599" cy="1728925"/>
          </a:xfrm>
        </p:spPr>
        <p:txBody>
          <a:bodyPr/>
          <a:lstStyle/>
          <a:p>
            <a:r>
              <a:rPr lang="en-US" dirty="0"/>
              <a:t>Each new TCP flow delayed for flow setup (10-100 </a:t>
            </a:r>
            <a:r>
              <a:rPr lang="en-US" dirty="0" err="1"/>
              <a:t>ms</a:t>
            </a:r>
            <a:r>
              <a:rPr lang="en-US" dirty="0" smtClean="0"/>
              <a:t>)</a:t>
            </a:r>
          </a:p>
          <a:p>
            <a:r>
              <a:rPr lang="en-US" dirty="0" smtClean="0"/>
              <a:t>Number of flow </a:t>
            </a:r>
            <a:r>
              <a:rPr lang="en-US" dirty="0"/>
              <a:t>table rules may exceed capacity (typically </a:t>
            </a:r>
            <a:r>
              <a:rPr lang="en-US" dirty="0" smtClean="0"/>
              <a:t>only a few thousands)</a:t>
            </a:r>
          </a:p>
        </p:txBody>
      </p:sp>
      <p:pic>
        <p:nvPicPr>
          <p:cNvPr id="5" name="Picture 4"/>
          <p:cNvPicPr>
            <a:picLocks noChangeAspect="1"/>
          </p:cNvPicPr>
          <p:nvPr/>
        </p:nvPicPr>
        <p:blipFill>
          <a:blip r:embed="rId2"/>
          <a:stretch>
            <a:fillRect/>
          </a:stretch>
        </p:blipFill>
        <p:spPr>
          <a:xfrm>
            <a:off x="1478809" y="1121510"/>
            <a:ext cx="9144000" cy="2780464"/>
          </a:xfrm>
          <a:prstGeom prst="rect">
            <a:avLst/>
          </a:prstGeom>
        </p:spPr>
      </p:pic>
      <p:sp>
        <p:nvSpPr>
          <p:cNvPr id="6" name="Slide Number Placeholder 6"/>
          <p:cNvSpPr>
            <a:spLocks noGrp="1"/>
          </p:cNvSpPr>
          <p:nvPr>
            <p:ph type="sldNum" sz="quarter" idx="10"/>
          </p:nvPr>
        </p:nvSpPr>
        <p:spPr>
          <a:xfrm>
            <a:off x="10286999" y="6553200"/>
            <a:ext cx="1905000" cy="304800"/>
          </a:xfrm>
        </p:spPr>
        <p:txBody>
          <a:bodyPr/>
          <a:lstStyle/>
          <a:p>
            <a:pPr>
              <a:defRPr/>
            </a:pPr>
            <a:fld id="{164B0F64-89EF-7A42-892D-484BAB952423}" type="slidenum">
              <a:rPr lang="en-US" smtClean="0"/>
              <a:pPr>
                <a:defRPr/>
              </a:pPr>
              <a:t>18</a:t>
            </a:fld>
            <a:endParaRPr lang="en-US" dirty="0">
              <a:solidFill>
                <a:schemeClr val="bg2"/>
              </a:solidFill>
            </a:endParaRPr>
          </a:p>
        </p:txBody>
      </p:sp>
    </p:spTree>
    <p:extLst>
      <p:ext uri="{BB962C8B-B14F-4D97-AF65-F5344CB8AC3E}">
        <p14:creationId xmlns:p14="http://schemas.microsoft.com/office/powerpoint/2010/main" val="75470269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Approach </a:t>
            </a:r>
            <a:r>
              <a:rPr lang="en-US" sz="3200" dirty="0" smtClean="0"/>
              <a:t>II: </a:t>
            </a:r>
            <a:r>
              <a:rPr lang="en-US" sz="3200" dirty="0"/>
              <a:t>Declarative Policy Languages</a:t>
            </a:r>
          </a:p>
        </p:txBody>
      </p:sp>
      <p:sp>
        <p:nvSpPr>
          <p:cNvPr id="5" name="Rectangle 2"/>
          <p:cNvSpPr>
            <a:spLocks/>
          </p:cNvSpPr>
          <p:nvPr/>
        </p:nvSpPr>
        <p:spPr bwMode="auto">
          <a:xfrm>
            <a:off x="1578217" y="2536751"/>
            <a:ext cx="8137283" cy="2122369"/>
          </a:xfrm>
          <a:prstGeom prst="rect">
            <a:avLst/>
          </a:prstGeom>
          <a:noFill/>
          <a:ln w="12700" cap="flat">
            <a:solidFill>
              <a:srgbClr val="660066"/>
            </a:solidFill>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nchor="b"/>
          <a:lstStyle/>
          <a:p>
            <a:r>
              <a:rPr lang="nl-NL" sz="2000" baseline="0" dirty="0" err="1">
                <a:latin typeface="Menlo Regular"/>
                <a:cs typeface="Menlo Regular"/>
              </a:rPr>
              <a:t>if</a:t>
            </a:r>
            <a:r>
              <a:rPr lang="nl-NL" sz="2000" baseline="0" dirty="0">
                <a:latin typeface="Menlo Regular"/>
                <a:cs typeface="Menlo Regular"/>
              </a:rPr>
              <a:t>_(match(</a:t>
            </a:r>
            <a:r>
              <a:rPr lang="nl-NL" sz="2000" baseline="0" dirty="0" err="1">
                <a:latin typeface="Menlo Regular"/>
                <a:cs typeface="Menlo Regular"/>
              </a:rPr>
              <a:t>dstport</a:t>
            </a:r>
            <a:r>
              <a:rPr lang="nl-NL" sz="2000" baseline="0" dirty="0">
                <a:latin typeface="Menlo Regular"/>
                <a:cs typeface="Menlo Regular"/>
              </a:rPr>
              <a:t>(22)), drop,</a:t>
            </a:r>
          </a:p>
          <a:p>
            <a:r>
              <a:rPr lang="nl-NL" sz="2000" baseline="0" dirty="0">
                <a:latin typeface="Menlo Regular"/>
                <a:cs typeface="Menlo Regular"/>
              </a:rPr>
              <a:t>    </a:t>
            </a:r>
            <a:r>
              <a:rPr lang="nl-NL" sz="2000" baseline="0" dirty="0" err="1">
                <a:latin typeface="Menlo Regular"/>
                <a:cs typeface="Menlo Regular"/>
              </a:rPr>
              <a:t>if</a:t>
            </a:r>
            <a:r>
              <a:rPr lang="nl-NL" sz="2000" baseline="0" dirty="0">
                <a:latin typeface="Menlo Regular"/>
                <a:cs typeface="Menlo Regular"/>
              </a:rPr>
              <a:t>_(match(</a:t>
            </a:r>
            <a:r>
              <a:rPr lang="nl-NL" sz="2000" baseline="0" dirty="0" err="1">
                <a:latin typeface="Menlo Regular"/>
                <a:cs typeface="Menlo Regular"/>
              </a:rPr>
              <a:t>dstmac</a:t>
            </a:r>
            <a:r>
              <a:rPr lang="nl-NL" sz="2000" baseline="0" dirty="0">
                <a:latin typeface="Menlo Regular"/>
                <a:cs typeface="Menlo Regular"/>
              </a:rPr>
              <a:t>=</a:t>
            </a:r>
            <a:r>
              <a:rPr lang="nl-NL" sz="2000" baseline="0" dirty="0" err="1">
                <a:latin typeface="Menlo Regular"/>
                <a:cs typeface="Menlo Regular"/>
              </a:rPr>
              <a:t>EthAddr</a:t>
            </a:r>
            <a:r>
              <a:rPr lang="nl-NL" sz="2000" baseline="0" dirty="0">
                <a:latin typeface="Menlo Regular"/>
                <a:cs typeface="Menlo Regular"/>
              </a:rPr>
              <a:t>(A)), fwd(1),</a:t>
            </a:r>
          </a:p>
          <a:p>
            <a:r>
              <a:rPr lang="nl-NL" sz="2000" baseline="0" dirty="0">
                <a:latin typeface="Menlo Regular"/>
                <a:cs typeface="Menlo Regular"/>
              </a:rPr>
              <a:t>        </a:t>
            </a:r>
            <a:r>
              <a:rPr lang="nl-NL" sz="2000" baseline="0" dirty="0" err="1">
                <a:latin typeface="Menlo Regular"/>
                <a:cs typeface="Menlo Regular"/>
              </a:rPr>
              <a:t>if</a:t>
            </a:r>
            <a:r>
              <a:rPr lang="nl-NL" sz="2000" baseline="0" dirty="0">
                <a:latin typeface="Menlo Regular"/>
                <a:cs typeface="Menlo Regular"/>
              </a:rPr>
              <a:t>_(match(</a:t>
            </a:r>
            <a:r>
              <a:rPr lang="nl-NL" sz="2000" baseline="0" dirty="0" err="1">
                <a:latin typeface="Menlo Regular"/>
                <a:cs typeface="Menlo Regular"/>
              </a:rPr>
              <a:t>dstmac</a:t>
            </a:r>
            <a:r>
              <a:rPr lang="nl-NL" sz="2000" baseline="0" dirty="0">
                <a:latin typeface="Menlo Regular"/>
                <a:cs typeface="Menlo Regular"/>
              </a:rPr>
              <a:t>=</a:t>
            </a:r>
            <a:r>
              <a:rPr lang="nl-NL" sz="2000" baseline="0" dirty="0" err="1">
                <a:latin typeface="Menlo Regular"/>
                <a:cs typeface="Menlo Regular"/>
              </a:rPr>
              <a:t>EthAddr</a:t>
            </a:r>
            <a:r>
              <a:rPr lang="nl-NL" sz="2000" baseline="0" dirty="0">
                <a:latin typeface="Menlo Regular"/>
                <a:cs typeface="Menlo Regular"/>
              </a:rPr>
              <a:t>(B)), fwd(2),</a:t>
            </a:r>
          </a:p>
          <a:p>
            <a:r>
              <a:rPr lang="nl-NL" sz="2000" baseline="0" dirty="0">
                <a:latin typeface="Menlo Regular"/>
                <a:cs typeface="Menlo Regular"/>
              </a:rPr>
              <a:t>            </a:t>
            </a:r>
            <a:r>
              <a:rPr lang="nl-NL" sz="2000" baseline="0" dirty="0" err="1">
                <a:latin typeface="Menlo Regular"/>
                <a:cs typeface="Menlo Regular"/>
              </a:rPr>
              <a:t>if</a:t>
            </a:r>
            <a:r>
              <a:rPr lang="nl-NL" sz="2000" baseline="0" dirty="0">
                <a:latin typeface="Menlo Regular"/>
                <a:cs typeface="Menlo Regular"/>
              </a:rPr>
              <a:t>_(match(</a:t>
            </a:r>
            <a:r>
              <a:rPr lang="nl-NL" sz="2000" baseline="0" dirty="0" err="1">
                <a:latin typeface="Menlo Regular"/>
                <a:cs typeface="Menlo Regular"/>
              </a:rPr>
              <a:t>dstmac</a:t>
            </a:r>
            <a:r>
              <a:rPr lang="nl-NL" sz="2000" baseline="0" dirty="0">
                <a:latin typeface="Menlo Regular"/>
                <a:cs typeface="Menlo Regular"/>
              </a:rPr>
              <a:t>=</a:t>
            </a:r>
            <a:r>
              <a:rPr lang="nl-NL" sz="2000" baseline="0" dirty="0" err="1">
                <a:latin typeface="Menlo Regular"/>
                <a:cs typeface="Menlo Regular"/>
              </a:rPr>
              <a:t>EthAddr</a:t>
            </a:r>
            <a:r>
              <a:rPr lang="nl-NL" sz="2000" baseline="0" dirty="0">
                <a:latin typeface="Menlo Regular"/>
                <a:cs typeface="Menlo Regular"/>
              </a:rPr>
              <a:t>(C)), fwd(3),</a:t>
            </a:r>
          </a:p>
          <a:p>
            <a:r>
              <a:rPr lang="nl-NL" sz="2000" baseline="0" dirty="0">
                <a:latin typeface="Menlo Regular"/>
                <a:cs typeface="Menlo Regular"/>
              </a:rPr>
              <a:t>                </a:t>
            </a:r>
            <a:r>
              <a:rPr lang="nl-NL" sz="2000" baseline="0" dirty="0" err="1">
                <a:latin typeface="Menlo Regular"/>
                <a:cs typeface="Menlo Regular"/>
              </a:rPr>
              <a:t>if</a:t>
            </a:r>
            <a:r>
              <a:rPr lang="nl-NL" sz="2000" baseline="0" dirty="0">
                <a:latin typeface="Menlo Regular"/>
                <a:cs typeface="Menlo Regular"/>
              </a:rPr>
              <a:t>_(match(</a:t>
            </a:r>
            <a:r>
              <a:rPr lang="nl-NL" sz="2000" baseline="0" dirty="0" err="1">
                <a:latin typeface="Menlo Regular"/>
                <a:cs typeface="Menlo Regular"/>
              </a:rPr>
              <a:t>dstmac</a:t>
            </a:r>
            <a:r>
              <a:rPr lang="nl-NL" sz="2000" baseline="0" dirty="0">
                <a:latin typeface="Menlo Regular"/>
                <a:cs typeface="Menlo Regular"/>
              </a:rPr>
              <a:t>=</a:t>
            </a:r>
            <a:r>
              <a:rPr lang="nl-NL" sz="2000" baseline="0" dirty="0" err="1">
                <a:latin typeface="Menlo Regular"/>
                <a:cs typeface="Menlo Regular"/>
              </a:rPr>
              <a:t>EthAddr</a:t>
            </a:r>
            <a:r>
              <a:rPr lang="nl-NL" sz="2000" baseline="0" dirty="0">
                <a:latin typeface="Menlo Regular"/>
                <a:cs typeface="Menlo Regular"/>
              </a:rPr>
              <a:t>(D)), fwd(4),</a:t>
            </a:r>
          </a:p>
          <a:p>
            <a:r>
              <a:rPr lang="nl-NL" sz="2000" baseline="0" dirty="0">
                <a:latin typeface="Menlo Regular"/>
                <a:cs typeface="Menlo Regular"/>
              </a:rPr>
              <a:t>                   </a:t>
            </a:r>
            <a:r>
              <a:rPr lang="nl-NL" sz="2000" baseline="0" dirty="0" err="1">
                <a:latin typeface="Menlo Regular"/>
                <a:cs typeface="Menlo Regular"/>
              </a:rPr>
              <a:t>flood</a:t>
            </a:r>
            <a:r>
              <a:rPr lang="nl-NL" sz="2000" baseline="0" dirty="0">
                <a:latin typeface="Menlo Regular"/>
                <a:cs typeface="Menlo Regular"/>
              </a:rPr>
              <a:t>() )))))</a:t>
            </a:r>
            <a:endParaRPr lang="en-US" sz="2000" b="1" baseline="0" dirty="0">
              <a:latin typeface="Menlo Regular"/>
              <a:cs typeface="Menlo Regular"/>
              <a:sym typeface="Menlo Regular" charset="0"/>
            </a:endParaRPr>
          </a:p>
        </p:txBody>
      </p:sp>
      <p:sp>
        <p:nvSpPr>
          <p:cNvPr id="6" name="Content Placeholder 2"/>
          <p:cNvSpPr>
            <a:spLocks noGrp="1"/>
          </p:cNvSpPr>
          <p:nvPr>
            <p:ph idx="1"/>
          </p:nvPr>
        </p:nvSpPr>
        <p:spPr>
          <a:xfrm>
            <a:off x="635000" y="1036116"/>
            <a:ext cx="9377173" cy="1728925"/>
          </a:xfrm>
        </p:spPr>
        <p:txBody>
          <a:bodyPr/>
          <a:lstStyle/>
          <a:p>
            <a:r>
              <a:rPr lang="en-US" dirty="0" smtClean="0"/>
              <a:t>Probably the most well-known is Pyretic [NSDI’13]</a:t>
            </a:r>
          </a:p>
        </p:txBody>
      </p:sp>
      <p:sp>
        <p:nvSpPr>
          <p:cNvPr id="7" name="Slide Number Placeholder 6"/>
          <p:cNvSpPr>
            <a:spLocks noGrp="1"/>
          </p:cNvSpPr>
          <p:nvPr>
            <p:ph type="sldNum" sz="quarter" idx="10"/>
          </p:nvPr>
        </p:nvSpPr>
        <p:spPr>
          <a:xfrm>
            <a:off x="10287000" y="6553200"/>
            <a:ext cx="1905000" cy="304800"/>
          </a:xfrm>
        </p:spPr>
        <p:txBody>
          <a:bodyPr/>
          <a:lstStyle/>
          <a:p>
            <a:pPr>
              <a:defRPr/>
            </a:pPr>
            <a:fld id="{164B0F64-89EF-7A42-892D-484BAB952423}" type="slidenum">
              <a:rPr lang="en-US" smtClean="0"/>
              <a:pPr>
                <a:defRPr/>
              </a:pPr>
              <a:t>19</a:t>
            </a:fld>
            <a:endParaRPr lang="en-US" dirty="0">
              <a:solidFill>
                <a:schemeClr val="bg2"/>
              </a:solidFill>
            </a:endParaRPr>
          </a:p>
        </p:txBody>
      </p:sp>
    </p:spTree>
    <p:extLst>
      <p:ext uri="{BB962C8B-B14F-4D97-AF65-F5344CB8AC3E}">
        <p14:creationId xmlns:p14="http://schemas.microsoft.com/office/powerpoint/2010/main" val="124980929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345" name="Rectangle 1"/>
          <p:cNvSpPr>
            <a:spLocks noGrp="1" noChangeArrowheads="1"/>
          </p:cNvSpPr>
          <p:nvPr>
            <p:ph type="title"/>
          </p:nvPr>
        </p:nvSpPr>
        <p:spPr>
          <a:xfrm>
            <a:off x="355600" y="117778"/>
            <a:ext cx="8562466" cy="685800"/>
          </a:xfrm>
          <a:ln/>
        </p:spPr>
        <p:txBody>
          <a:bodyPr/>
          <a:lstStyle/>
          <a:p>
            <a:pPr algn="l"/>
            <a:r>
              <a:rPr lang="en-US" sz="3600" dirty="0"/>
              <a:t>Outline</a:t>
            </a:r>
          </a:p>
        </p:txBody>
      </p:sp>
      <p:sp>
        <p:nvSpPr>
          <p:cNvPr id="57346" name="Rectangle 2"/>
          <p:cNvSpPr>
            <a:spLocks noGrp="1" noChangeArrowheads="1"/>
          </p:cNvSpPr>
          <p:nvPr>
            <p:ph type="body" idx="1"/>
          </p:nvPr>
        </p:nvSpPr>
        <p:spPr>
          <a:xfrm>
            <a:off x="355600" y="936222"/>
            <a:ext cx="11582400" cy="5484334"/>
          </a:xfrm>
          <a:ln/>
        </p:spPr>
        <p:txBody>
          <a:bodyPr/>
          <a:lstStyle/>
          <a:p>
            <a:r>
              <a:rPr lang="en-US" altLang="zh-CN" sz="2800" dirty="0"/>
              <a:t>Overview</a:t>
            </a:r>
            <a:endParaRPr lang="en-US" sz="2800" dirty="0"/>
          </a:p>
          <a:p>
            <a:r>
              <a:rPr lang="en-US" sz="2800" dirty="0"/>
              <a:t>Maple: </a:t>
            </a:r>
            <a:r>
              <a:rPr lang="en-US" sz="2800" dirty="0" err="1"/>
              <a:t>datapath</a:t>
            </a:r>
            <a:r>
              <a:rPr lang="en-US" sz="2800" dirty="0"/>
              <a:t> oblivious programming</a:t>
            </a:r>
          </a:p>
          <a:p>
            <a:r>
              <a:rPr lang="en-US" sz="2800" dirty="0"/>
              <a:t>FAST: </a:t>
            </a:r>
            <a:r>
              <a:rPr lang="en-US" sz="2800" dirty="0" smtClean="0"/>
              <a:t>data-driven, </a:t>
            </a:r>
            <a:r>
              <a:rPr lang="en-US" sz="2800" dirty="0"/>
              <a:t>function-composition programming</a:t>
            </a:r>
          </a:p>
          <a:p>
            <a:r>
              <a:rPr lang="en-US" sz="2800" dirty="0"/>
              <a:t>Summary and </a:t>
            </a:r>
            <a:r>
              <a:rPr lang="en-US" sz="2800" dirty="0" smtClean="0"/>
              <a:t>pointers to additional info</a:t>
            </a:r>
            <a:endParaRPr lang="en-US" sz="2800" dirty="0"/>
          </a:p>
        </p:txBody>
      </p:sp>
      <p:sp>
        <p:nvSpPr>
          <p:cNvPr id="10" name="Slide Number Placeholder 6"/>
          <p:cNvSpPr>
            <a:spLocks noGrp="1"/>
          </p:cNvSpPr>
          <p:nvPr>
            <p:ph type="sldNum" sz="quarter" idx="10"/>
          </p:nvPr>
        </p:nvSpPr>
        <p:spPr>
          <a:xfrm>
            <a:off x="10287000" y="6553200"/>
            <a:ext cx="1905000" cy="304800"/>
          </a:xfrm>
        </p:spPr>
        <p:txBody>
          <a:bodyPr/>
          <a:lstStyle/>
          <a:p>
            <a:pPr>
              <a:defRPr/>
            </a:pPr>
            <a:fld id="{164B0F64-89EF-7A42-892D-484BAB952423}" type="slidenum">
              <a:rPr lang="en-US" smtClean="0"/>
              <a:pPr>
                <a:defRPr/>
              </a:pPr>
              <a:t>2</a:t>
            </a:fld>
            <a:endParaRPr lang="en-US" dirty="0">
              <a:solidFill>
                <a:schemeClr val="bg2"/>
              </a:solidFill>
            </a:endParaRPr>
          </a:p>
        </p:txBody>
      </p:sp>
    </p:spTree>
    <p:extLst>
      <p:ext uri="{BB962C8B-B14F-4D97-AF65-F5344CB8AC3E}">
        <p14:creationId xmlns:p14="http://schemas.microsoft.com/office/powerpoint/2010/main" val="122407603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345" name="Rectangle 1"/>
          <p:cNvSpPr>
            <a:spLocks noGrp="1" noChangeArrowheads="1"/>
          </p:cNvSpPr>
          <p:nvPr>
            <p:ph type="title"/>
          </p:nvPr>
        </p:nvSpPr>
        <p:spPr>
          <a:ln/>
        </p:spPr>
        <p:txBody>
          <a:bodyPr/>
          <a:lstStyle/>
          <a:p>
            <a:r>
              <a:rPr lang="en-US" sz="3600" dirty="0" smtClean="0"/>
              <a:t>The Maple Approach</a:t>
            </a:r>
            <a:endParaRPr lang="en-US" sz="3600" dirty="0"/>
          </a:p>
        </p:txBody>
      </p:sp>
      <p:sp>
        <p:nvSpPr>
          <p:cNvPr id="57346" name="Rectangle 2"/>
          <p:cNvSpPr>
            <a:spLocks noGrp="1" noChangeArrowheads="1"/>
          </p:cNvSpPr>
          <p:nvPr>
            <p:ph type="body" idx="1"/>
          </p:nvPr>
        </p:nvSpPr>
        <p:spPr>
          <a:xfrm>
            <a:off x="596900" y="936222"/>
            <a:ext cx="11448562" cy="5484334"/>
          </a:xfrm>
          <a:ln/>
        </p:spPr>
        <p:txBody>
          <a:bodyPr/>
          <a:lstStyle/>
          <a:p>
            <a:r>
              <a:rPr lang="en-US" dirty="0" smtClean="0"/>
              <a:t>Programmer uses the FAST Maple programming model</a:t>
            </a:r>
          </a:p>
          <a:p>
            <a:r>
              <a:rPr lang="en-US" dirty="0" smtClean="0"/>
              <a:t>Derive </a:t>
            </a:r>
            <a:r>
              <a:rPr lang="en-US" dirty="0" err="1"/>
              <a:t>datapath</a:t>
            </a:r>
            <a:r>
              <a:rPr lang="en-US" dirty="0"/>
              <a:t> (flow-tables) from </a:t>
            </a:r>
            <a:r>
              <a:rPr lang="en-US" dirty="0" err="1" smtClean="0"/>
              <a:t>datapath</a:t>
            </a:r>
            <a:r>
              <a:rPr lang="en-US" dirty="0" smtClean="0"/>
              <a:t>-oblivious programs, without becoming too language dependent</a:t>
            </a:r>
            <a:endParaRPr lang="en-US" dirty="0"/>
          </a:p>
          <a:p>
            <a:r>
              <a:rPr lang="en-US" dirty="0" smtClean="0"/>
              <a:t>The </a:t>
            </a:r>
            <a:r>
              <a:rPr lang="en-US" dirty="0" smtClean="0">
                <a:solidFill>
                  <a:srgbClr val="FF0000"/>
                </a:solidFill>
              </a:rPr>
              <a:t>library-wrapper</a:t>
            </a:r>
            <a:r>
              <a:rPr lang="en-US" dirty="0" smtClean="0"/>
              <a:t> approach: Only requirement is </a:t>
            </a:r>
            <a:r>
              <a:rPr lang="en-US" dirty="0" err="1"/>
              <a:t>onPacket</a:t>
            </a:r>
            <a:r>
              <a:rPr lang="en-US" dirty="0"/>
              <a:t> uses a simple library to access </a:t>
            </a:r>
            <a:r>
              <a:rPr lang="en-US" dirty="0" err="1"/>
              <a:t>pkt</a:t>
            </a:r>
            <a:r>
              <a:rPr lang="en-US" dirty="0"/>
              <a:t> attributes</a:t>
            </a:r>
            <a:r>
              <a:rPr lang="en-US" dirty="0" smtClean="0"/>
              <a:t>:</a:t>
            </a:r>
          </a:p>
          <a:p>
            <a:pPr lvl="1"/>
            <a:endParaRPr lang="en-US" sz="3200" dirty="0"/>
          </a:p>
          <a:p>
            <a:pPr marL="0" indent="0">
              <a:buNone/>
            </a:pPr>
            <a:endParaRPr lang="en-US" dirty="0" smtClean="0">
              <a:solidFill>
                <a:srgbClr val="800000"/>
              </a:solidFill>
            </a:endParaRPr>
          </a:p>
          <a:p>
            <a:pPr marL="0" indent="0">
              <a:buNone/>
            </a:pPr>
            <a:endParaRPr lang="en-US" dirty="0">
              <a:solidFill>
                <a:srgbClr val="800000"/>
              </a:solidFill>
            </a:endParaRPr>
          </a:p>
          <a:p>
            <a:r>
              <a:rPr lang="en-US" dirty="0">
                <a:solidFill>
                  <a:srgbClr val="000000"/>
                </a:solidFill>
              </a:rPr>
              <a:t>Library provides both </a:t>
            </a:r>
            <a:r>
              <a:rPr lang="en-US" dirty="0">
                <a:solidFill>
                  <a:srgbClr val="FF0000"/>
                </a:solidFill>
              </a:rPr>
              <a:t>convenience</a:t>
            </a:r>
            <a:r>
              <a:rPr lang="en-US" dirty="0">
                <a:solidFill>
                  <a:srgbClr val="000000"/>
                </a:solidFill>
              </a:rPr>
              <a:t> and more importantly, </a:t>
            </a:r>
            <a:r>
              <a:rPr lang="en-US" dirty="0">
                <a:solidFill>
                  <a:srgbClr val="FF0000"/>
                </a:solidFill>
              </a:rPr>
              <a:t>decision dependency</a:t>
            </a:r>
            <a:r>
              <a:rPr lang="en-US" dirty="0">
                <a:solidFill>
                  <a:srgbClr val="000000"/>
                </a:solidFill>
              </a:rPr>
              <a:t>!</a:t>
            </a:r>
          </a:p>
          <a:p>
            <a:pPr lvl="1"/>
            <a:endParaRPr lang="en-US" sz="2400" dirty="0"/>
          </a:p>
        </p:txBody>
      </p:sp>
      <p:sp>
        <p:nvSpPr>
          <p:cNvPr id="10" name="Slide Number Placeholder 6"/>
          <p:cNvSpPr>
            <a:spLocks noGrp="1"/>
          </p:cNvSpPr>
          <p:nvPr>
            <p:ph type="sldNum" sz="quarter" idx="10"/>
          </p:nvPr>
        </p:nvSpPr>
        <p:spPr>
          <a:xfrm>
            <a:off x="10270337" y="6553200"/>
            <a:ext cx="1905000" cy="304800"/>
          </a:xfrm>
        </p:spPr>
        <p:txBody>
          <a:bodyPr/>
          <a:lstStyle/>
          <a:p>
            <a:pPr>
              <a:defRPr/>
            </a:pPr>
            <a:fld id="{164B0F64-89EF-7A42-892D-484BAB952423}" type="slidenum">
              <a:rPr lang="en-US" smtClean="0"/>
              <a:pPr>
                <a:defRPr/>
              </a:pPr>
              <a:t>20</a:t>
            </a:fld>
            <a:endParaRPr lang="en-US" dirty="0">
              <a:solidFill>
                <a:schemeClr val="bg2"/>
              </a:solidFill>
            </a:endParaRPr>
          </a:p>
        </p:txBody>
      </p:sp>
      <p:pic>
        <p:nvPicPr>
          <p:cNvPr id="5" name="Picture 4"/>
          <p:cNvPicPr>
            <a:picLocks noChangeAspect="1"/>
          </p:cNvPicPr>
          <p:nvPr/>
        </p:nvPicPr>
        <p:blipFill>
          <a:blip r:embed="rId3"/>
          <a:stretch>
            <a:fillRect/>
          </a:stretch>
        </p:blipFill>
        <p:spPr>
          <a:xfrm>
            <a:off x="2445611" y="3969512"/>
            <a:ext cx="6753196" cy="1286323"/>
          </a:xfrm>
          <a:prstGeom prst="rect">
            <a:avLst/>
          </a:prstGeom>
          <a:ln>
            <a:solidFill>
              <a:srgbClr val="660066"/>
            </a:solidFill>
          </a:ln>
        </p:spPr>
      </p:pic>
    </p:spTree>
    <p:extLst>
      <p:ext uri="{BB962C8B-B14F-4D97-AF65-F5344CB8AC3E}">
        <p14:creationId xmlns:p14="http://schemas.microsoft.com/office/powerpoint/2010/main" val="54327816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734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7346">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734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41" name="Rectangle 1"/>
          <p:cNvSpPr>
            <a:spLocks noGrp="1" noChangeArrowheads="1"/>
          </p:cNvSpPr>
          <p:nvPr>
            <p:ph type="title"/>
          </p:nvPr>
        </p:nvSpPr>
        <p:spPr>
          <a:ln/>
        </p:spPr>
        <p:txBody>
          <a:bodyPr/>
          <a:lstStyle/>
          <a:p>
            <a:r>
              <a:rPr lang="en-US" sz="3600" dirty="0" smtClean="0"/>
              <a:t>Summary of Maple Programming Model</a:t>
            </a:r>
            <a:endParaRPr lang="en-US" sz="3600" dirty="0"/>
          </a:p>
        </p:txBody>
      </p:sp>
      <p:sp>
        <p:nvSpPr>
          <p:cNvPr id="61442" name="Rectangle 2"/>
          <p:cNvSpPr>
            <a:spLocks noGrp="1" noChangeArrowheads="1"/>
          </p:cNvSpPr>
          <p:nvPr>
            <p:ph type="body" idx="1"/>
          </p:nvPr>
        </p:nvSpPr>
        <p:spPr>
          <a:xfrm>
            <a:off x="660400" y="846533"/>
            <a:ext cx="10566399" cy="5478067"/>
          </a:xfrm>
          <a:ln/>
        </p:spPr>
        <p:txBody>
          <a:bodyPr/>
          <a:lstStyle/>
          <a:p>
            <a:r>
              <a:rPr lang="en-US" sz="3600" dirty="0" smtClean="0"/>
              <a:t>Follow the FAST Maple programming model</a:t>
            </a:r>
          </a:p>
          <a:p>
            <a:pPr lvl="1"/>
            <a:r>
              <a:rPr lang="en-US" dirty="0" err="1" smtClean="0"/>
              <a:t>onPacket</a:t>
            </a:r>
            <a:r>
              <a:rPr lang="en-US" dirty="0" smtClean="0"/>
              <a:t>(</a:t>
            </a:r>
            <a:r>
              <a:rPr lang="en-US" dirty="0" err="1" smtClean="0"/>
              <a:t>MaplePacket</a:t>
            </a:r>
            <a:r>
              <a:rPr lang="en-US" dirty="0" smtClean="0"/>
              <a:t> </a:t>
            </a:r>
            <a:r>
              <a:rPr lang="en-US" dirty="0" err="1" smtClean="0"/>
              <a:t>pkt</a:t>
            </a:r>
            <a:r>
              <a:rPr lang="en-US" dirty="0" smtClean="0"/>
              <a:t>) “logically” invoked on each packet</a:t>
            </a:r>
          </a:p>
          <a:p>
            <a:pPr lvl="1"/>
            <a:endParaRPr lang="en-US" dirty="0" smtClean="0"/>
          </a:p>
          <a:p>
            <a:r>
              <a:rPr lang="en-US" sz="3600" dirty="0" smtClean="0">
                <a:solidFill>
                  <a:srgbClr val="C00000"/>
                </a:solidFill>
              </a:rPr>
              <a:t>Read</a:t>
            </a:r>
            <a:r>
              <a:rPr lang="en-US" sz="3600" dirty="0" smtClean="0"/>
              <a:t> (</a:t>
            </a:r>
            <a:r>
              <a:rPr lang="en-US" sz="3600" dirty="0" err="1" smtClean="0"/>
              <a:t>MaplePacket.attr</a:t>
            </a:r>
            <a:r>
              <a:rPr lang="en-US" sz="3600" dirty="0" smtClean="0"/>
              <a:t>()) or test packet attribute (</a:t>
            </a:r>
            <a:r>
              <a:rPr lang="en-US" sz="3600" dirty="0" err="1" smtClean="0"/>
              <a:t>MaplePacket.attrIs</a:t>
            </a:r>
            <a:r>
              <a:rPr lang="en-US" sz="3600" dirty="0" smtClean="0"/>
              <a:t>()) to make decisions</a:t>
            </a:r>
          </a:p>
          <a:p>
            <a:endParaRPr lang="en-US" sz="3600" dirty="0" smtClean="0"/>
          </a:p>
          <a:p>
            <a:r>
              <a:rPr lang="en-US" sz="3600" dirty="0" smtClean="0">
                <a:solidFill>
                  <a:srgbClr val="C00000"/>
                </a:solidFill>
              </a:rPr>
              <a:t>Write</a:t>
            </a:r>
            <a:r>
              <a:rPr lang="en-US" sz="3600" dirty="0" smtClean="0"/>
              <a:t> a set of real and virtual packet attributes to provide instruction on how a </a:t>
            </a:r>
            <a:r>
              <a:rPr lang="en-US" sz="3600" dirty="0" err="1" smtClean="0"/>
              <a:t>pkt</a:t>
            </a:r>
            <a:r>
              <a:rPr lang="en-US" sz="3600" dirty="0" smtClean="0"/>
              <a:t> is handled:</a:t>
            </a:r>
          </a:p>
          <a:p>
            <a:pPr lvl="1"/>
            <a:r>
              <a:rPr lang="en-US" dirty="0" err="1" smtClean="0"/>
              <a:t>setRoute</a:t>
            </a:r>
            <a:r>
              <a:rPr lang="en-US" dirty="0" smtClean="0"/>
              <a:t> specifies the path that the packet should take</a:t>
            </a:r>
          </a:p>
          <a:p>
            <a:pPr lvl="1"/>
            <a:r>
              <a:rPr lang="en-US" dirty="0" err="1" smtClean="0"/>
              <a:t>set</a:t>
            </a:r>
            <a:r>
              <a:rPr lang="en-US" i="1" dirty="0" err="1" smtClean="0"/>
              <a:t>PktHeader</a:t>
            </a:r>
            <a:r>
              <a:rPr lang="en-US" dirty="0" smtClean="0"/>
              <a:t> assigns a new value to the packet header</a:t>
            </a:r>
          </a:p>
          <a:p>
            <a:pPr lvl="1"/>
            <a:endParaRPr lang="en-US" dirty="0" smtClean="0"/>
          </a:p>
          <a:p>
            <a:endParaRPr lang="en-US" sz="3600" dirty="0">
              <a:solidFill>
                <a:srgbClr val="000000"/>
              </a:solidFill>
            </a:endParaRPr>
          </a:p>
        </p:txBody>
      </p:sp>
      <p:sp>
        <p:nvSpPr>
          <p:cNvPr id="5" name="Slide Number Placeholder 6"/>
          <p:cNvSpPr>
            <a:spLocks noGrp="1"/>
          </p:cNvSpPr>
          <p:nvPr>
            <p:ph type="sldNum" sz="quarter" idx="10"/>
          </p:nvPr>
        </p:nvSpPr>
        <p:spPr>
          <a:xfrm>
            <a:off x="10274299" y="6553200"/>
            <a:ext cx="1905000" cy="304800"/>
          </a:xfrm>
        </p:spPr>
        <p:txBody>
          <a:bodyPr/>
          <a:lstStyle/>
          <a:p>
            <a:pPr>
              <a:defRPr/>
            </a:pPr>
            <a:fld id="{164B0F64-89EF-7A42-892D-484BAB952423}" type="slidenum">
              <a:rPr lang="en-US" smtClean="0"/>
              <a:pPr>
                <a:defRPr/>
              </a:pPr>
              <a:t>21</a:t>
            </a:fld>
            <a:endParaRPr lang="en-US" dirty="0">
              <a:solidFill>
                <a:schemeClr val="bg2"/>
              </a:solidFill>
            </a:endParaRPr>
          </a:p>
        </p:txBody>
      </p:sp>
    </p:spTree>
    <p:extLst>
      <p:ext uri="{BB962C8B-B14F-4D97-AF65-F5344CB8AC3E}">
        <p14:creationId xmlns:p14="http://schemas.microsoft.com/office/powerpoint/2010/main" val="1946561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345" name="Rectangle 1"/>
          <p:cNvSpPr>
            <a:spLocks noGrp="1" noChangeArrowheads="1"/>
          </p:cNvSpPr>
          <p:nvPr>
            <p:ph type="ctrTitle"/>
          </p:nvPr>
        </p:nvSpPr>
        <p:spPr>
          <a:xfrm>
            <a:off x="914400" y="1231900"/>
            <a:ext cx="10363200" cy="4216400"/>
          </a:xfrm>
          <a:ln/>
        </p:spPr>
        <p:txBody>
          <a:bodyPr/>
          <a:lstStyle/>
          <a:p>
            <a:pPr algn="l"/>
            <a:r>
              <a:rPr lang="en-US" sz="6000" dirty="0" smtClean="0">
                <a:solidFill>
                  <a:srgbClr val="C00000"/>
                </a:solidFill>
              </a:rPr>
              <a:t>Exercises: </a:t>
            </a:r>
            <a:r>
              <a:rPr lang="en-US" sz="6000" dirty="0">
                <a:solidFill>
                  <a:srgbClr val="C00000"/>
                </a:solidFill>
              </a:rPr>
              <a:t/>
            </a:r>
            <a:br>
              <a:rPr lang="en-US" sz="6000" dirty="0">
                <a:solidFill>
                  <a:srgbClr val="C00000"/>
                </a:solidFill>
              </a:rPr>
            </a:br>
            <a:r>
              <a:rPr lang="en-US" sz="3200" dirty="0" smtClean="0">
                <a:solidFill>
                  <a:schemeClr val="tx1"/>
                </a:solidFill>
              </a:rPr>
              <a:t>- Setup environment</a:t>
            </a:r>
            <a:br>
              <a:rPr lang="en-US" sz="3200" dirty="0" smtClean="0">
                <a:solidFill>
                  <a:schemeClr val="tx1"/>
                </a:solidFill>
              </a:rPr>
            </a:br>
            <a:r>
              <a:rPr lang="en-US" sz="3200" dirty="0" smtClean="0">
                <a:solidFill>
                  <a:schemeClr val="tx1"/>
                </a:solidFill>
              </a:rPr>
              <a:t>- Use </a:t>
            </a:r>
            <a:r>
              <a:rPr lang="en-US" sz="3200" dirty="0" err="1" smtClean="0">
                <a:solidFill>
                  <a:schemeClr val="tx1"/>
                </a:solidFill>
              </a:rPr>
              <a:t>FastMaple</a:t>
            </a:r>
            <a:r>
              <a:rPr lang="en-US" sz="3200" dirty="0" smtClean="0">
                <a:solidFill>
                  <a:schemeClr val="tx1"/>
                </a:solidFill>
              </a:rPr>
              <a:t> IDE to </a:t>
            </a:r>
            <a:r>
              <a:rPr lang="en-US" sz="3200" dirty="0">
                <a:solidFill>
                  <a:schemeClr val="tx1"/>
                </a:solidFill>
              </a:rPr>
              <a:t>c</a:t>
            </a:r>
            <a:r>
              <a:rPr lang="en-US" sz="3200" dirty="0" smtClean="0">
                <a:solidFill>
                  <a:schemeClr val="tx1"/>
                </a:solidFill>
              </a:rPr>
              <a:t>reate first Maple project </a:t>
            </a:r>
            <a:br>
              <a:rPr lang="en-US" sz="3200" dirty="0" smtClean="0">
                <a:solidFill>
                  <a:schemeClr val="tx1"/>
                </a:solidFill>
              </a:rPr>
            </a:br>
            <a:r>
              <a:rPr lang="en-US" sz="3200" dirty="0" smtClean="0">
                <a:solidFill>
                  <a:schemeClr val="tx1"/>
                </a:solidFill>
              </a:rPr>
              <a:t>- Write and test M1</a:t>
            </a:r>
            <a:endParaRPr lang="en-US" sz="3200" dirty="0">
              <a:solidFill>
                <a:schemeClr val="tx1"/>
              </a:solidFill>
            </a:endParaRPr>
          </a:p>
        </p:txBody>
      </p:sp>
      <p:sp>
        <p:nvSpPr>
          <p:cNvPr id="10" name="Slide Number Placeholder 6"/>
          <p:cNvSpPr>
            <a:spLocks noGrp="1"/>
          </p:cNvSpPr>
          <p:nvPr>
            <p:ph type="sldNum" sz="quarter" idx="10"/>
          </p:nvPr>
        </p:nvSpPr>
        <p:spPr>
          <a:xfrm>
            <a:off x="10287000" y="6553200"/>
            <a:ext cx="1905000" cy="304800"/>
          </a:xfrm>
        </p:spPr>
        <p:txBody>
          <a:bodyPr/>
          <a:lstStyle/>
          <a:p>
            <a:pPr>
              <a:defRPr/>
            </a:pPr>
            <a:fld id="{164B0F64-89EF-7A42-892D-484BAB952423}" type="slidenum">
              <a:rPr lang="en-US" smtClean="0"/>
              <a:pPr>
                <a:defRPr/>
              </a:pPr>
              <a:t>22</a:t>
            </a:fld>
            <a:endParaRPr lang="en-US" dirty="0">
              <a:solidFill>
                <a:schemeClr val="bg2"/>
              </a:solidFill>
            </a:endParaRPr>
          </a:p>
        </p:txBody>
      </p:sp>
    </p:spTree>
    <p:extLst>
      <p:ext uri="{BB962C8B-B14F-4D97-AF65-F5344CB8AC3E}">
        <p14:creationId xmlns:p14="http://schemas.microsoft.com/office/powerpoint/2010/main" val="149864063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345" name="Rectangle 1"/>
          <p:cNvSpPr>
            <a:spLocks noGrp="1" noChangeArrowheads="1"/>
          </p:cNvSpPr>
          <p:nvPr>
            <p:ph type="ctrTitle"/>
          </p:nvPr>
        </p:nvSpPr>
        <p:spPr>
          <a:ln/>
        </p:spPr>
        <p:txBody>
          <a:bodyPr/>
          <a:lstStyle/>
          <a:p>
            <a:r>
              <a:rPr lang="en-US" sz="6000" dirty="0" smtClean="0">
                <a:solidFill>
                  <a:srgbClr val="C00000"/>
                </a:solidFill>
              </a:rPr>
              <a:t>Conceptual Intro: </a:t>
            </a:r>
            <a:br>
              <a:rPr lang="en-US" sz="6000" dirty="0" smtClean="0">
                <a:solidFill>
                  <a:srgbClr val="C00000"/>
                </a:solidFill>
              </a:rPr>
            </a:br>
            <a:r>
              <a:rPr lang="en-US" sz="6000" dirty="0" smtClean="0">
                <a:solidFill>
                  <a:srgbClr val="C00000"/>
                </a:solidFill>
              </a:rPr>
              <a:t>Maple Magic using </a:t>
            </a:r>
            <a:r>
              <a:rPr lang="en-US" sz="6000" dirty="0" err="1" smtClean="0">
                <a:solidFill>
                  <a:srgbClr val="C00000"/>
                </a:solidFill>
              </a:rPr>
              <a:t>TraceTree</a:t>
            </a:r>
            <a:endParaRPr lang="en-US" sz="6000" dirty="0">
              <a:solidFill>
                <a:srgbClr val="C00000"/>
              </a:solidFill>
            </a:endParaRPr>
          </a:p>
        </p:txBody>
      </p:sp>
      <p:sp>
        <p:nvSpPr>
          <p:cNvPr id="10" name="Slide Number Placeholder 6"/>
          <p:cNvSpPr>
            <a:spLocks noGrp="1"/>
          </p:cNvSpPr>
          <p:nvPr>
            <p:ph type="sldNum" sz="quarter" idx="10"/>
          </p:nvPr>
        </p:nvSpPr>
        <p:spPr>
          <a:xfrm>
            <a:off x="10287000" y="6553200"/>
            <a:ext cx="1905000" cy="304800"/>
          </a:xfrm>
        </p:spPr>
        <p:txBody>
          <a:bodyPr/>
          <a:lstStyle/>
          <a:p>
            <a:pPr>
              <a:defRPr/>
            </a:pPr>
            <a:fld id="{164B0F64-89EF-7A42-892D-484BAB952423}" type="slidenum">
              <a:rPr lang="en-US" smtClean="0"/>
              <a:pPr>
                <a:defRPr/>
              </a:pPr>
              <a:t>23</a:t>
            </a:fld>
            <a:endParaRPr lang="en-US" dirty="0">
              <a:solidFill>
                <a:schemeClr val="bg2"/>
              </a:solidFill>
            </a:endParaRPr>
          </a:p>
        </p:txBody>
      </p:sp>
    </p:spTree>
    <p:extLst>
      <p:ext uri="{BB962C8B-B14F-4D97-AF65-F5344CB8AC3E}">
        <p14:creationId xmlns:p14="http://schemas.microsoft.com/office/powerpoint/2010/main" val="36612997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Rectangle 1"/>
          <p:cNvSpPr>
            <a:spLocks noGrp="1" noChangeArrowheads="1"/>
          </p:cNvSpPr>
          <p:nvPr>
            <p:ph type="title"/>
          </p:nvPr>
        </p:nvSpPr>
        <p:spPr>
          <a:ln/>
        </p:spPr>
        <p:txBody>
          <a:bodyPr/>
          <a:lstStyle/>
          <a:p>
            <a:r>
              <a:rPr lang="en-US" sz="3600" dirty="0"/>
              <a:t>Dynamic Tracing: Abstraction to Flow Tables</a:t>
            </a:r>
          </a:p>
        </p:txBody>
      </p:sp>
      <p:grpSp>
        <p:nvGrpSpPr>
          <p:cNvPr id="63496" name="Group 8"/>
          <p:cNvGrpSpPr>
            <a:grpSpLocks/>
          </p:cNvGrpSpPr>
          <p:nvPr/>
        </p:nvGrpSpPr>
        <p:grpSpPr bwMode="auto">
          <a:xfrm>
            <a:off x="4733149" y="1292337"/>
            <a:ext cx="2185988" cy="1609725"/>
            <a:chOff x="0" y="0"/>
            <a:chExt cx="2448" cy="1352"/>
          </a:xfrm>
        </p:grpSpPr>
        <p:pic>
          <p:nvPicPr>
            <p:cNvPr id="63493" name="Picture 5"/>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04" y="0"/>
              <a:ext cx="744" cy="100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a:tailEnd/>
                </a14:hiddenLine>
              </a:ext>
            </a:extLst>
          </p:spPr>
        </p:pic>
        <p:pic>
          <p:nvPicPr>
            <p:cNvPr id="63494" name="Picture 6"/>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688" y="8"/>
              <a:ext cx="744" cy="68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a:tailEnd/>
                </a14:hiddenLine>
              </a:ext>
            </a:extLst>
          </p:spPr>
        </p:pic>
        <p:pic>
          <p:nvPicPr>
            <p:cNvPr id="63495" name="Picture 7"/>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0" y="0"/>
              <a:ext cx="2448" cy="135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a:tailEnd/>
                </a14:hiddenLine>
              </a:ext>
            </a:extLst>
          </p:spPr>
        </p:pic>
      </p:grpSp>
      <p:sp>
        <p:nvSpPr>
          <p:cNvPr id="63629" name="Rectangle 141"/>
          <p:cNvSpPr>
            <a:spLocks/>
          </p:cNvSpPr>
          <p:nvPr/>
        </p:nvSpPr>
        <p:spPr bwMode="auto">
          <a:xfrm>
            <a:off x="1780875" y="1390651"/>
            <a:ext cx="2917836" cy="1085093"/>
          </a:xfrm>
          <a:prstGeom prst="rect">
            <a:avLst/>
          </a:prstGeom>
          <a:noFill/>
          <a:ln w="12700" cap="flat">
            <a:solidFill>
              <a:schemeClr val="tx1"/>
            </a:solidFill>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nchor="ctr"/>
          <a:lstStyle/>
          <a:p>
            <a:pPr>
              <a:spcBef>
                <a:spcPts val="2835"/>
              </a:spcBef>
            </a:pPr>
            <a:r>
              <a:rPr lang="en-US" sz="1900" b="1" baseline="0" dirty="0">
                <a:solidFill>
                  <a:srgbClr val="606060"/>
                </a:solidFill>
                <a:latin typeface="Helvetica Neue" charset="0"/>
                <a:cs typeface="Helvetica Neue" charset="0"/>
                <a:sym typeface="Helvetica Neue" charset="0"/>
              </a:rPr>
              <a:t>1</a:t>
            </a:r>
            <a:r>
              <a:rPr lang="en-US" sz="1900" baseline="0" dirty="0">
                <a:solidFill>
                  <a:srgbClr val="606060"/>
                </a:solidFill>
                <a:latin typeface="Helvetica Neue" charset="0"/>
                <a:cs typeface="Helvetica Neue" charset="0"/>
                <a:sym typeface="Helvetica Neue" charset="0"/>
              </a:rPr>
              <a:t>. </a:t>
            </a:r>
            <a:r>
              <a:rPr lang="en-US" sz="1900" b="1" baseline="0" dirty="0">
                <a:solidFill>
                  <a:srgbClr val="FF0000"/>
                </a:solidFill>
                <a:latin typeface="Helvetica Neue" charset="0"/>
                <a:cs typeface="Helvetica Neue" charset="0"/>
                <a:sym typeface="Helvetica Neue" charset="0"/>
              </a:rPr>
              <a:t>Observes decision dependency</a:t>
            </a:r>
            <a:r>
              <a:rPr lang="en-US" sz="1900" baseline="0" dirty="0">
                <a:solidFill>
                  <a:srgbClr val="606060"/>
                </a:solidFill>
                <a:latin typeface="Helvetica Neue" charset="0"/>
                <a:cs typeface="Helvetica Neue" charset="0"/>
                <a:sym typeface="Helvetica Neue" charset="0"/>
              </a:rPr>
              <a:t> of </a:t>
            </a:r>
            <a:r>
              <a:rPr lang="en-US" sz="1900" baseline="0" dirty="0" err="1">
                <a:solidFill>
                  <a:srgbClr val="606060"/>
                </a:solidFill>
                <a:latin typeface="Helvetica Neue" charset="0"/>
                <a:cs typeface="Helvetica Neue" charset="0"/>
                <a:sym typeface="Helvetica Neue" charset="0"/>
              </a:rPr>
              <a:t>onPacket</a:t>
            </a:r>
            <a:r>
              <a:rPr lang="en-US" sz="1900" baseline="0" dirty="0">
                <a:solidFill>
                  <a:srgbClr val="606060"/>
                </a:solidFill>
                <a:latin typeface="Helvetica Neue" charset="0"/>
                <a:cs typeface="Helvetica Neue" charset="0"/>
                <a:sym typeface="Helvetica Neue" charset="0"/>
              </a:rPr>
              <a:t> on </a:t>
            </a:r>
            <a:r>
              <a:rPr lang="en-US" sz="1900" baseline="0" dirty="0" err="1">
                <a:solidFill>
                  <a:srgbClr val="606060"/>
                </a:solidFill>
                <a:latin typeface="Helvetica Neue" charset="0"/>
                <a:cs typeface="Helvetica Neue" charset="0"/>
                <a:sym typeface="Helvetica Neue" charset="0"/>
              </a:rPr>
              <a:t>pkt</a:t>
            </a:r>
            <a:r>
              <a:rPr lang="en-US" sz="1900" baseline="0" dirty="0">
                <a:solidFill>
                  <a:srgbClr val="606060"/>
                </a:solidFill>
                <a:latin typeface="Helvetica Neue" charset="0"/>
                <a:cs typeface="Helvetica Neue" charset="0"/>
                <a:sym typeface="Helvetica Neue" charset="0"/>
              </a:rPr>
              <a:t> attributes.</a:t>
            </a:r>
          </a:p>
        </p:txBody>
      </p:sp>
      <p:grpSp>
        <p:nvGrpSpPr>
          <p:cNvPr id="3" name="Group 2"/>
          <p:cNvGrpSpPr/>
          <p:nvPr/>
        </p:nvGrpSpPr>
        <p:grpSpPr>
          <a:xfrm>
            <a:off x="7019047" y="3145755"/>
            <a:ext cx="3410851" cy="3218357"/>
            <a:chOff x="5495046" y="3145754"/>
            <a:chExt cx="3410851" cy="3218357"/>
          </a:xfrm>
        </p:grpSpPr>
        <p:sp>
          <p:nvSpPr>
            <p:cNvPr id="63490" name="AutoShape 2"/>
            <p:cNvSpPr>
              <a:spLocks/>
            </p:cNvSpPr>
            <p:nvPr/>
          </p:nvSpPr>
          <p:spPr bwMode="auto">
            <a:xfrm rot="2428321">
              <a:off x="5495046" y="3145754"/>
              <a:ext cx="827592" cy="287532"/>
            </a:xfrm>
            <a:prstGeom prst="rightArrow">
              <a:avLst>
                <a:gd name="adj1" fmla="val 32000"/>
                <a:gd name="adj2" fmla="val 141936"/>
              </a:avLst>
            </a:prstGeom>
            <a:solidFill>
              <a:schemeClr val="accent1"/>
            </a:solidFill>
            <a:ln w="25400" cap="flat">
              <a:solidFill>
                <a:schemeClr val="tx1"/>
              </a:solidFill>
              <a:prstDash val="solid"/>
              <a:miter lim="800000"/>
              <a:headEnd type="none" w="med" len="med"/>
              <a:tailEnd type="none" w="med" len="med"/>
            </a:ln>
          </p:spPr>
          <p:txBody>
            <a:bodyPr lIns="0" tIns="0" rIns="0" bIns="0"/>
            <a:lstStyle/>
            <a:p>
              <a:endParaRPr lang="en-US"/>
            </a:p>
          </p:txBody>
        </p:sp>
        <p:pic>
          <p:nvPicPr>
            <p:cNvPr id="63491" name="Picture 3"/>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6208363" y="3297233"/>
              <a:ext cx="2185988" cy="16097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a:tailEnd/>
                </a14:hiddenLine>
              </a:ext>
            </a:extLst>
          </p:spPr>
        </p:pic>
        <p:sp>
          <p:nvSpPr>
            <p:cNvPr id="63630" name="Rectangle 142"/>
            <p:cNvSpPr>
              <a:spLocks/>
            </p:cNvSpPr>
            <p:nvPr/>
          </p:nvSpPr>
          <p:spPr bwMode="auto">
            <a:xfrm>
              <a:off x="5798791" y="5204003"/>
              <a:ext cx="3107106" cy="1160108"/>
            </a:xfrm>
            <a:prstGeom prst="rect">
              <a:avLst/>
            </a:prstGeom>
            <a:noFill/>
            <a:ln w="12700" cap="flat">
              <a:solidFill>
                <a:schemeClr val="tx1"/>
              </a:solidFill>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nchor="b"/>
            <a:lstStyle/>
            <a:p>
              <a:pPr>
                <a:spcBef>
                  <a:spcPts val="2835"/>
                </a:spcBef>
              </a:pPr>
              <a:r>
                <a:rPr lang="en-US" sz="1900" b="1" baseline="0" dirty="0">
                  <a:solidFill>
                    <a:srgbClr val="606060"/>
                  </a:solidFill>
                  <a:latin typeface="Helvetica Neue" charset="0"/>
                  <a:cs typeface="Helvetica Neue" charset="0"/>
                  <a:sym typeface="Helvetica Neue" charset="0"/>
                </a:rPr>
                <a:t>2</a:t>
              </a:r>
              <a:r>
                <a:rPr lang="en-US" sz="1900" baseline="0" dirty="0">
                  <a:solidFill>
                    <a:srgbClr val="606060"/>
                  </a:solidFill>
                  <a:latin typeface="Helvetica Neue" charset="0"/>
                  <a:cs typeface="Helvetica Neue" charset="0"/>
                  <a:sym typeface="Helvetica Neue" charset="0"/>
                </a:rPr>
                <a:t>. Builds a </a:t>
              </a:r>
              <a:r>
                <a:rPr lang="en-US" sz="1900" b="1" baseline="0" dirty="0">
                  <a:solidFill>
                    <a:srgbClr val="FF0000"/>
                  </a:solidFill>
                  <a:latin typeface="Helvetica Neue" charset="0"/>
                  <a:cs typeface="Helvetica Neue" charset="0"/>
                  <a:sym typeface="Helvetica Neue" charset="0"/>
                </a:rPr>
                <a:t>trace tree (TT)</a:t>
              </a:r>
              <a:r>
                <a:rPr lang="en-US" sz="1900" baseline="0" dirty="0">
                  <a:solidFill>
                    <a:srgbClr val="606060"/>
                  </a:solidFill>
                  <a:latin typeface="Helvetica Neue" charset="0"/>
                  <a:cs typeface="Helvetica Neue" charset="0"/>
                  <a:sym typeface="Helvetica Neue" charset="0"/>
                </a:rPr>
                <a:t>, a </a:t>
              </a:r>
              <a:r>
                <a:rPr lang="en-US" sz="1900" baseline="0" dirty="0">
                  <a:solidFill>
                    <a:srgbClr val="E46C0A"/>
                  </a:solidFill>
                  <a:latin typeface="Helvetica Neue" charset="0"/>
                  <a:cs typeface="Helvetica Neue" charset="0"/>
                  <a:sym typeface="Helvetica Neue" charset="0"/>
                </a:rPr>
                <a:t>universal</a:t>
              </a:r>
              <a:r>
                <a:rPr lang="en-US" sz="1900" baseline="0" dirty="0">
                  <a:solidFill>
                    <a:srgbClr val="606060"/>
                  </a:solidFill>
                  <a:latin typeface="Helvetica Neue" charset="0"/>
                  <a:cs typeface="Helvetica Neue" charset="0"/>
                  <a:sym typeface="Helvetica Neue" charset="0"/>
                </a:rPr>
                <a:t> (general), partial decision tree representation of any </a:t>
              </a:r>
              <a:r>
                <a:rPr lang="en-US" sz="1900" baseline="0" dirty="0" err="1">
                  <a:solidFill>
                    <a:srgbClr val="606060"/>
                  </a:solidFill>
                  <a:latin typeface="Helvetica Neue" charset="0"/>
                  <a:cs typeface="Helvetica Neue" charset="0"/>
                  <a:sym typeface="Helvetica Neue" charset="0"/>
                </a:rPr>
                <a:t>onPacket</a:t>
              </a:r>
              <a:r>
                <a:rPr lang="en-US" sz="1900" baseline="0" dirty="0">
                  <a:solidFill>
                    <a:srgbClr val="606060"/>
                  </a:solidFill>
                  <a:latin typeface="Helvetica Neue" charset="0"/>
                  <a:cs typeface="Helvetica Neue" charset="0"/>
                  <a:sym typeface="Helvetica Neue" charset="0"/>
                </a:rPr>
                <a:t>.</a:t>
              </a:r>
            </a:p>
          </p:txBody>
        </p:sp>
      </p:grpSp>
      <p:grpSp>
        <p:nvGrpSpPr>
          <p:cNvPr id="8" name="Group 7"/>
          <p:cNvGrpSpPr/>
          <p:nvPr/>
        </p:nvGrpSpPr>
        <p:grpSpPr>
          <a:xfrm>
            <a:off x="1707800" y="3760098"/>
            <a:ext cx="6023895" cy="2673848"/>
            <a:chOff x="183799" y="3760098"/>
            <a:chExt cx="6023895" cy="2673848"/>
          </a:xfrm>
        </p:grpSpPr>
        <p:grpSp>
          <p:nvGrpSpPr>
            <p:cNvPr id="7" name="Group 6"/>
            <p:cNvGrpSpPr/>
            <p:nvPr/>
          </p:nvGrpSpPr>
          <p:grpSpPr>
            <a:xfrm>
              <a:off x="183799" y="3760098"/>
              <a:ext cx="5497261" cy="1957661"/>
              <a:chOff x="0" y="3810232"/>
              <a:chExt cx="5497261" cy="1957661"/>
            </a:xfrm>
          </p:grpSpPr>
          <p:pic>
            <p:nvPicPr>
              <p:cNvPr id="5" name="Picture 4"/>
              <p:cNvPicPr>
                <a:picLocks noChangeAspect="1"/>
              </p:cNvPicPr>
              <p:nvPr/>
            </p:nvPicPr>
            <p:blipFill>
              <a:blip r:embed="rId7"/>
              <a:stretch>
                <a:fillRect/>
              </a:stretch>
            </p:blipFill>
            <p:spPr>
              <a:xfrm>
                <a:off x="0" y="3964493"/>
                <a:ext cx="5346700" cy="1803400"/>
              </a:xfrm>
              <a:prstGeom prst="rect">
                <a:avLst/>
              </a:prstGeom>
            </p:spPr>
          </p:pic>
          <p:sp>
            <p:nvSpPr>
              <p:cNvPr id="6" name="Rectangle 5"/>
              <p:cNvSpPr/>
              <p:nvPr/>
            </p:nvSpPr>
            <p:spPr bwMode="auto">
              <a:xfrm>
                <a:off x="4578266" y="3810232"/>
                <a:ext cx="918995" cy="735308"/>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grpSp>
        <p:sp>
          <p:nvSpPr>
            <p:cNvPr id="15" name="AutoShape 2"/>
            <p:cNvSpPr>
              <a:spLocks/>
            </p:cNvSpPr>
            <p:nvPr/>
          </p:nvSpPr>
          <p:spPr bwMode="auto">
            <a:xfrm rot="8918078">
              <a:off x="5380102" y="4167155"/>
              <a:ext cx="827592" cy="287532"/>
            </a:xfrm>
            <a:prstGeom prst="rightArrow">
              <a:avLst>
                <a:gd name="adj1" fmla="val 32000"/>
                <a:gd name="adj2" fmla="val 141936"/>
              </a:avLst>
            </a:prstGeom>
            <a:solidFill>
              <a:schemeClr val="accent1"/>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9" name="Rectangle 141"/>
            <p:cNvSpPr>
              <a:spLocks/>
            </p:cNvSpPr>
            <p:nvPr/>
          </p:nvSpPr>
          <p:spPr bwMode="auto">
            <a:xfrm>
              <a:off x="442872" y="5603956"/>
              <a:ext cx="3049309" cy="829990"/>
            </a:xfrm>
            <a:prstGeom prst="rect">
              <a:avLst/>
            </a:prstGeom>
            <a:noFill/>
            <a:ln w="12700" cap="flat">
              <a:solidFill>
                <a:schemeClr val="tx1"/>
              </a:solidFill>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nchor="ctr"/>
            <a:lstStyle/>
            <a:p>
              <a:pPr>
                <a:spcBef>
                  <a:spcPts val="2835"/>
                </a:spcBef>
              </a:pPr>
              <a:r>
                <a:rPr lang="en-US" sz="1900" b="1" baseline="0" dirty="0">
                  <a:solidFill>
                    <a:srgbClr val="606060"/>
                  </a:solidFill>
                  <a:latin typeface="Helvetica Neue" charset="0"/>
                  <a:cs typeface="Helvetica Neue" charset="0"/>
                  <a:sym typeface="Helvetica Neue" charset="0"/>
                </a:rPr>
                <a:t>3</a:t>
              </a:r>
              <a:r>
                <a:rPr lang="en-US" sz="1900" baseline="0" dirty="0">
                  <a:solidFill>
                    <a:srgbClr val="606060"/>
                  </a:solidFill>
                  <a:latin typeface="Helvetica Neue" charset="0"/>
                  <a:cs typeface="Helvetica Neue" charset="0"/>
                  <a:sym typeface="Helvetica Neue" charset="0"/>
                </a:rPr>
                <a:t>. </a:t>
              </a:r>
              <a:r>
                <a:rPr lang="en-US" sz="1900" b="1" baseline="0" dirty="0">
                  <a:solidFill>
                    <a:srgbClr val="FF0000"/>
                  </a:solidFill>
                  <a:latin typeface="Helvetica Neue" charset="0"/>
                  <a:cs typeface="Helvetica Neue" charset="0"/>
                  <a:sym typeface="Helvetica Neue" charset="0"/>
                </a:rPr>
                <a:t>Compile</a:t>
              </a:r>
              <a:r>
                <a:rPr lang="en-US" sz="1900" baseline="0" dirty="0">
                  <a:solidFill>
                    <a:srgbClr val="606060"/>
                  </a:solidFill>
                  <a:latin typeface="Helvetica Neue" charset="0"/>
                  <a:cs typeface="Helvetica Neue" charset="0"/>
                  <a:sym typeface="Helvetica Neue" charset="0"/>
                </a:rPr>
                <a:t> trace tree to generate flow tables (FTs).</a:t>
              </a:r>
            </a:p>
          </p:txBody>
        </p:sp>
      </p:grpSp>
      <p:sp>
        <p:nvSpPr>
          <p:cNvPr id="18" name="Slide Number Placeholder 6"/>
          <p:cNvSpPr>
            <a:spLocks noGrp="1"/>
          </p:cNvSpPr>
          <p:nvPr>
            <p:ph type="sldNum" sz="quarter" idx="10"/>
          </p:nvPr>
        </p:nvSpPr>
        <p:spPr>
          <a:xfrm>
            <a:off x="10264798" y="6553200"/>
            <a:ext cx="1905000" cy="304800"/>
          </a:xfrm>
        </p:spPr>
        <p:txBody>
          <a:bodyPr/>
          <a:lstStyle/>
          <a:p>
            <a:pPr>
              <a:defRPr/>
            </a:pPr>
            <a:fld id="{164B0F64-89EF-7A42-892D-484BAB952423}" type="slidenum">
              <a:rPr lang="en-US" smtClean="0"/>
              <a:pPr>
                <a:defRPr/>
              </a:pPr>
              <a:t>24</a:t>
            </a:fld>
            <a:endParaRPr lang="en-US" dirty="0">
              <a:solidFill>
                <a:schemeClr val="bg2"/>
              </a:solidFill>
            </a:endParaRPr>
          </a:p>
        </p:txBody>
      </p:sp>
    </p:spTree>
    <p:extLst>
      <p:ext uri="{BB962C8B-B14F-4D97-AF65-F5344CB8AC3E}">
        <p14:creationId xmlns:p14="http://schemas.microsoft.com/office/powerpoint/2010/main" val="19963798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AutoShape 1"/>
          <p:cNvSpPr>
            <a:spLocks/>
          </p:cNvSpPr>
          <p:nvPr/>
        </p:nvSpPr>
        <p:spPr bwMode="auto">
          <a:xfrm>
            <a:off x="1559719" y="57151"/>
            <a:ext cx="2185988" cy="409575"/>
          </a:xfrm>
          <a:prstGeom prst="roundRect">
            <a:avLst>
              <a:gd name="adj" fmla="val 34880"/>
            </a:avLst>
          </a:prstGeom>
          <a:solidFill>
            <a:srgbClr val="37A13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65538" name="Rectangle 2"/>
          <p:cNvSpPr>
            <a:spLocks/>
          </p:cNvSpPr>
          <p:nvPr/>
        </p:nvSpPr>
        <p:spPr bwMode="auto">
          <a:xfrm>
            <a:off x="1609726" y="783994"/>
            <a:ext cx="3243263" cy="571754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Bold" charset="0"/>
                <a:cs typeface="Menlo Bold" charset="0"/>
                <a:sym typeface="Menlo Bold" charset="0"/>
              </a:rPr>
              <a:t>Route</a:t>
            </a:r>
            <a:r>
              <a:rPr lang="en-US" sz="1400" baseline="0" dirty="0">
                <a:latin typeface="Menlo Regular" charset="0"/>
                <a:cs typeface="Menlo Regular" charset="0"/>
                <a:sym typeface="Menlo Regular" charset="0"/>
              </a:rPr>
              <a:t> </a:t>
            </a:r>
            <a:r>
              <a:rPr lang="en-US" sz="1400" baseline="0" dirty="0" err="1">
                <a:latin typeface="Menlo Regular" charset="0"/>
                <a:cs typeface="Menlo Regular" charset="0"/>
                <a:sym typeface="Menlo Regular" charset="0"/>
              </a:rPr>
              <a:t>onPacket</a:t>
            </a:r>
            <a:r>
              <a:rPr lang="en-US" sz="1400" baseline="0" dirty="0">
                <a:latin typeface="Menlo Regular" charset="0"/>
                <a:cs typeface="Menlo Regular" charset="0"/>
                <a:sym typeface="Menlo Regular" charset="0"/>
              </a:rPr>
              <a:t>(</a:t>
            </a:r>
            <a:r>
              <a:rPr lang="en-US" sz="1400" baseline="0" dirty="0">
                <a:latin typeface="Menlo Bold" charset="0"/>
                <a:cs typeface="Menlo Bold" charset="0"/>
                <a:sym typeface="Menlo Bold" charset="0"/>
              </a:rPr>
              <a:t>Packet</a:t>
            </a:r>
            <a:r>
              <a:rPr lang="en-US" sz="1400" baseline="0" dirty="0">
                <a:latin typeface="Menlo Regular" charset="0"/>
                <a:cs typeface="Menlo Regular" charset="0"/>
                <a:sym typeface="Menlo Regular" charset="0"/>
              </a:rPr>
              <a:t> p)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if</a:t>
            </a:r>
            <a:r>
              <a:rPr lang="en-US" sz="1400" baseline="0" dirty="0">
                <a:latin typeface="Menlo Regular" charset="0"/>
                <a:cs typeface="Menlo Regular" charset="0"/>
                <a:sym typeface="Menlo Regular" charset="0"/>
              </a:rPr>
              <a:t> (</a:t>
            </a:r>
            <a:r>
              <a:rPr lang="en-US" sz="1400" baseline="0" dirty="0" err="1">
                <a:latin typeface="Menlo Regular" charset="0"/>
                <a:cs typeface="Menlo Regular" charset="0"/>
                <a:sym typeface="Menlo Regular" charset="0"/>
              </a:rPr>
              <a:t>p.</a:t>
            </a:r>
            <a:r>
              <a:rPr lang="en-US" sz="1400" baseline="0" dirty="0" err="1">
                <a:latin typeface="Menlo Bold" charset="0"/>
                <a:cs typeface="Menlo Bold" charset="0"/>
                <a:sym typeface="Menlo Bold" charset="0"/>
              </a:rPr>
              <a:t>tcpDstIs</a:t>
            </a:r>
            <a:r>
              <a:rPr lang="en-US" sz="1400" baseline="0" dirty="0">
                <a:latin typeface="Menlo Regular" charset="0"/>
                <a:cs typeface="Menlo Regular" charset="0"/>
                <a:sym typeface="Menlo Regular" charset="0"/>
              </a:rPr>
              <a:t>(22))</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return</a:t>
            </a:r>
            <a:r>
              <a:rPr lang="en-US" sz="1400" baseline="0" dirty="0">
                <a:latin typeface="Menlo Regular" charset="0"/>
                <a:cs typeface="Menlo Regular" charset="0"/>
                <a:sym typeface="Menlo Regular" charset="0"/>
              </a:rPr>
              <a:t> </a:t>
            </a:r>
            <a:r>
              <a:rPr lang="en-US" sz="1400" baseline="0" dirty="0">
                <a:latin typeface="Menlo Bold" charset="0"/>
                <a:cs typeface="Menlo Bold" charset="0"/>
                <a:sym typeface="Menlo Bold" charset="0"/>
              </a:rPr>
              <a:t>null</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solidFill>
                  <a:srgbClr val="FFFFFF"/>
                </a:solidFill>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else</a:t>
            </a: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latin typeface="Menlo Bold" charset="0"/>
                <a:cs typeface="Menlo Bold" charset="0"/>
                <a:sym typeface="Menlo Bold" charset="0"/>
              </a:rPr>
              <a:t>Location</a:t>
            </a:r>
            <a:r>
              <a:rPr lang="en-US" sz="1400" baseline="0" dirty="0">
                <a:latin typeface="Menlo Regular" charset="0"/>
                <a:cs typeface="Menlo Regular" charset="0"/>
                <a:sym typeface="Menlo Regular" charset="0"/>
              </a:rPr>
              <a:t> </a:t>
            </a:r>
            <a:r>
              <a:rPr lang="en-US" sz="1400" baseline="0" dirty="0" err="1">
                <a:latin typeface="Menlo Regular" charset="0"/>
                <a:cs typeface="Menlo Regular" charset="0"/>
                <a:sym typeface="Menlo Regular" charset="0"/>
              </a:rPr>
              <a:t>sloc</a:t>
            </a: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err="1">
                <a:latin typeface="Menlo Bold" charset="0"/>
                <a:cs typeface="Menlo Bold" charset="0"/>
                <a:sym typeface="Menlo Bold" charset="0"/>
              </a:rPr>
              <a:t>hostTable</a:t>
            </a:r>
            <a:r>
              <a:rPr lang="en-US" sz="1400" baseline="0" dirty="0">
                <a:latin typeface="Menlo Regular" charset="0"/>
                <a:cs typeface="Menlo Regular" charset="0"/>
                <a:sym typeface="Menlo Regular" charset="0"/>
              </a:rPr>
              <a:t>(</a:t>
            </a:r>
            <a:r>
              <a:rPr lang="en-US" sz="1400" baseline="0" dirty="0" err="1">
                <a:latin typeface="Menlo Regular" charset="0"/>
                <a:cs typeface="Menlo Regular" charset="0"/>
                <a:sym typeface="Menlo Regular" charset="0"/>
              </a:rPr>
              <a:t>p.</a:t>
            </a:r>
            <a:r>
              <a:rPr lang="en-US" sz="1400" baseline="0" dirty="0" err="1">
                <a:latin typeface="Menlo Bold" charset="0"/>
                <a:cs typeface="Menlo Bold" charset="0"/>
                <a:sym typeface="Menlo Bold" charset="0"/>
              </a:rPr>
              <a:t>ethSrc</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latin typeface="Menlo Bold" charset="0"/>
                <a:cs typeface="Menlo Bold" charset="0"/>
                <a:sym typeface="Menlo Bold" charset="0"/>
              </a:rPr>
              <a:t>Location</a:t>
            </a:r>
            <a:r>
              <a:rPr lang="en-US" sz="1400" baseline="0" dirty="0">
                <a:latin typeface="Menlo Regular" charset="0"/>
                <a:cs typeface="Menlo Regular" charset="0"/>
                <a:sym typeface="Menlo Regular" charset="0"/>
              </a:rPr>
              <a:t> </a:t>
            </a:r>
            <a:r>
              <a:rPr lang="en-US" sz="1400" baseline="0" dirty="0" err="1">
                <a:latin typeface="Menlo Regular" charset="0"/>
                <a:cs typeface="Menlo Regular" charset="0"/>
                <a:sym typeface="Menlo Regular" charset="0"/>
              </a:rPr>
              <a:t>dloc</a:t>
            </a:r>
            <a:r>
              <a:rPr lang="en-US" sz="1400" baseline="0" dirty="0">
                <a:latin typeface="Menlo Regular" charset="0"/>
                <a:cs typeface="Menlo Regular" charset="0"/>
                <a:sym typeface="Menlo Regular" charset="0"/>
              </a:rPr>
              <a:t> =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err="1">
                <a:latin typeface="Menlo Bold" charset="0"/>
                <a:cs typeface="Menlo Bold" charset="0"/>
                <a:sym typeface="Menlo Bold" charset="0"/>
              </a:rPr>
              <a:t>hostTable</a:t>
            </a:r>
            <a:r>
              <a:rPr lang="en-US" sz="1400" baseline="0" dirty="0">
                <a:latin typeface="Menlo Regular" charset="0"/>
                <a:cs typeface="Menlo Regular" charset="0"/>
                <a:sym typeface="Menlo Regular" charset="0"/>
              </a:rPr>
              <a:t>(</a:t>
            </a:r>
            <a:r>
              <a:rPr lang="en-US" sz="1400" baseline="0" dirty="0" err="1">
                <a:latin typeface="Menlo Regular" charset="0"/>
                <a:cs typeface="Menlo Regular" charset="0"/>
                <a:sym typeface="Menlo Regular" charset="0"/>
              </a:rPr>
              <a:t>p.</a:t>
            </a:r>
            <a:r>
              <a:rPr lang="en-US" sz="1400" baseline="0" dirty="0" err="1">
                <a:latin typeface="Menlo Bold" charset="0"/>
                <a:cs typeface="Menlo Bold" charset="0"/>
                <a:sym typeface="Menlo Bold" charset="0"/>
              </a:rPr>
              <a:t>ethDst</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latin typeface="Menlo Bold" charset="0"/>
                <a:cs typeface="Menlo Bold" charset="0"/>
                <a:sym typeface="Menlo Bold" charset="0"/>
              </a:rPr>
              <a:t>Route </a:t>
            </a:r>
            <a:r>
              <a:rPr lang="en-US" sz="1400" baseline="0" dirty="0">
                <a:latin typeface="Menlo Regular" charset="0"/>
                <a:cs typeface="Menlo Regular" charset="0"/>
                <a:sym typeface="Menlo Regular" charset="0"/>
              </a:rPr>
              <a:t>path    =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err="1">
                <a:latin typeface="Menlo Regular" charset="0"/>
                <a:cs typeface="Menlo Regular" charset="0"/>
                <a:sym typeface="Menlo Regular" charset="0"/>
              </a:rPr>
              <a:t>myRoutingAlg</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topology(),</a:t>
            </a:r>
            <a:r>
              <a:rPr lang="en-US" sz="1400" baseline="0" dirty="0" err="1">
                <a:latin typeface="Menlo Regular" charset="0"/>
                <a:cs typeface="Menlo Regular" charset="0"/>
                <a:sym typeface="Menlo Regular" charset="0"/>
              </a:rPr>
              <a:t>sloc,dloc</a:t>
            </a:r>
            <a:r>
              <a:rPr lang="en-US" sz="1400" baseline="0" dirty="0">
                <a:latin typeface="Menlo Regular" charset="0"/>
                <a:cs typeface="Menlo Regular" charset="0"/>
                <a:sym typeface="Menlo Regular" charset="0"/>
              </a:rPr>
              <a:t>);</a:t>
            </a:r>
            <a:endParaRPr lang="en-US" sz="1400" baseline="0" dirty="0">
              <a:solidFill>
                <a:srgbClr val="FFFFFF"/>
              </a:solidFill>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solidFill>
                  <a:srgbClr val="FFFFFF"/>
                </a:solidFill>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return</a:t>
            </a:r>
            <a:r>
              <a:rPr lang="en-US" sz="1400" baseline="0" dirty="0">
                <a:latin typeface="Menlo Regular" charset="0"/>
                <a:cs typeface="Menlo Regular" charset="0"/>
                <a:sym typeface="Menlo Regular" charset="0"/>
              </a:rPr>
              <a:t> path;</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a:t>
            </a:r>
          </a:p>
        </p:txBody>
      </p:sp>
      <p:sp>
        <p:nvSpPr>
          <p:cNvPr id="65539" name="Oval 3"/>
          <p:cNvSpPr>
            <a:spLocks/>
          </p:cNvSpPr>
          <p:nvPr/>
        </p:nvSpPr>
        <p:spPr bwMode="auto">
          <a:xfrm>
            <a:off x="8721173" y="113111"/>
            <a:ext cx="1742339" cy="1590675"/>
          </a:xfrm>
          <a:prstGeom prst="ellipse">
            <a:avLst/>
          </a:prstGeom>
          <a:solidFill>
            <a:srgbClr val="FF2712">
              <a:alpha val="79999"/>
            </a:srgbClr>
          </a:solidFill>
          <a:ln w="25400" cap="flat">
            <a:solidFill>
              <a:schemeClr val="tx1">
                <a:alpha val="79999"/>
              </a:schemeClr>
            </a:solidFill>
            <a:prstDash val="solid"/>
            <a:miter lim="800000"/>
            <a:headEnd type="none" w="med" len="med"/>
            <a:tailEnd type="none" w="med" len="med"/>
          </a:ln>
        </p:spPr>
        <p:txBody>
          <a:bodyPr lIns="0" tIns="0" rIns="0" bIns="0" anchor="ctr"/>
          <a:lstStyle/>
          <a:p>
            <a:r>
              <a:rPr lang="en-US" sz="1500" baseline="0" dirty="0">
                <a:latin typeface="Menlo Regular" charset="0"/>
                <a:cs typeface="Menlo Regular" charset="0"/>
                <a:sym typeface="Menlo Regular" charset="0"/>
              </a:rPr>
              <a:t>EthSrc:1,</a:t>
            </a:r>
          </a:p>
          <a:p>
            <a:r>
              <a:rPr lang="en-US" sz="1500" baseline="0" dirty="0">
                <a:latin typeface="Menlo Regular" charset="0"/>
                <a:cs typeface="Menlo Regular" charset="0"/>
                <a:sym typeface="Menlo Regular" charset="0"/>
              </a:rPr>
              <a:t>EthDst:2,</a:t>
            </a:r>
          </a:p>
          <a:p>
            <a:r>
              <a:rPr lang="en-US" sz="1500" baseline="0" dirty="0">
                <a:latin typeface="Menlo Regular" charset="0"/>
                <a:cs typeface="Menlo Regular" charset="0"/>
                <a:sym typeface="Menlo Regular" charset="0"/>
              </a:rPr>
              <a:t>TcpDst:80</a:t>
            </a:r>
          </a:p>
        </p:txBody>
      </p:sp>
      <p:sp>
        <p:nvSpPr>
          <p:cNvPr id="65540" name="AutoShape 4"/>
          <p:cNvSpPr>
            <a:spLocks/>
          </p:cNvSpPr>
          <p:nvPr/>
        </p:nvSpPr>
        <p:spPr bwMode="auto">
          <a:xfrm>
            <a:off x="5050393" y="1398217"/>
            <a:ext cx="2200183" cy="901904"/>
          </a:xfrm>
          <a:prstGeom prst="diamond">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a:latin typeface="Menlo Regular" charset="0"/>
                <a:cs typeface="Menlo Regular" charset="0"/>
                <a:sym typeface="Menlo Regular" charset="0"/>
              </a:rPr>
              <a:t>Assert:</a:t>
            </a:r>
            <a:br>
              <a:rPr lang="en-US" sz="1400" baseline="0" dirty="0">
                <a:latin typeface="Menlo Regular" charset="0"/>
                <a:cs typeface="Menlo Regular" charset="0"/>
                <a:sym typeface="Menlo Regular" charset="0"/>
              </a:rPr>
            </a:br>
            <a:r>
              <a:rPr lang="en-US" sz="1400" baseline="0" dirty="0" err="1">
                <a:latin typeface="Menlo Regular" charset="0"/>
                <a:cs typeface="Menlo Regular" charset="0"/>
                <a:sym typeface="Menlo Regular" charset="0"/>
              </a:rPr>
              <a:t>TcpDst</a:t>
            </a:r>
            <a:r>
              <a:rPr lang="en-US" sz="1400" baseline="0" dirty="0">
                <a:latin typeface="Menlo Regular" charset="0"/>
                <a:cs typeface="Menlo Regular" charset="0"/>
                <a:sym typeface="Menlo Regular" charset="0"/>
              </a:rPr>
              <a:t>==22</a:t>
            </a:r>
          </a:p>
        </p:txBody>
      </p:sp>
      <p:sp>
        <p:nvSpPr>
          <p:cNvPr id="65541" name="Line 5"/>
          <p:cNvSpPr>
            <a:spLocks noChangeShapeType="1"/>
          </p:cNvSpPr>
          <p:nvPr/>
        </p:nvSpPr>
        <p:spPr bwMode="auto">
          <a:xfrm>
            <a:off x="6133522" y="2270500"/>
            <a:ext cx="346" cy="856082"/>
          </a:xfrm>
          <a:prstGeom prst="line">
            <a:avLst/>
          </a:prstGeom>
          <a:noFill/>
          <a:ln w="25400" cap="flat">
            <a:solidFill>
              <a:schemeClr val="tx1"/>
            </a:solidFill>
            <a:prstDash val="solid"/>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US" sz="3200" baseline="0"/>
          </a:p>
        </p:txBody>
      </p:sp>
      <p:sp>
        <p:nvSpPr>
          <p:cNvPr id="65542" name="Rectangle 6"/>
          <p:cNvSpPr>
            <a:spLocks/>
          </p:cNvSpPr>
          <p:nvPr/>
        </p:nvSpPr>
        <p:spPr bwMode="auto">
          <a:xfrm>
            <a:off x="6130826" y="2368779"/>
            <a:ext cx="540450" cy="2154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dirty="0">
                <a:latin typeface="Menlo Regular" charset="0"/>
                <a:cs typeface="Menlo Regular" charset="0"/>
                <a:sym typeface="Menlo Regular" charset="0"/>
              </a:rPr>
              <a:t>false</a:t>
            </a:r>
          </a:p>
        </p:txBody>
      </p:sp>
      <p:sp>
        <p:nvSpPr>
          <p:cNvPr id="65543" name="Oval 7"/>
          <p:cNvSpPr>
            <a:spLocks/>
          </p:cNvSpPr>
          <p:nvPr/>
        </p:nvSpPr>
        <p:spPr bwMode="auto">
          <a:xfrm>
            <a:off x="5430088" y="3053219"/>
            <a:ext cx="1434699" cy="615498"/>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a:latin typeface="Menlo Regular" charset="0"/>
                <a:cs typeface="Menlo Regular" charset="0"/>
                <a:sym typeface="Menlo Regular" charset="0"/>
              </a:rPr>
              <a:t>Read:</a:t>
            </a:r>
            <a:br>
              <a:rPr lang="en-US" sz="1400" baseline="0" dirty="0">
                <a:latin typeface="Menlo Regular" charset="0"/>
                <a:cs typeface="Menlo Regular" charset="0"/>
                <a:sym typeface="Menlo Regular" charset="0"/>
              </a:rPr>
            </a:br>
            <a:r>
              <a:rPr lang="en-US" sz="1400" baseline="0" dirty="0" err="1">
                <a:latin typeface="Menlo Regular" charset="0"/>
                <a:cs typeface="Menlo Regular" charset="0"/>
                <a:sym typeface="Menlo Regular" charset="0"/>
              </a:rPr>
              <a:t>EthSrc</a:t>
            </a:r>
            <a:endParaRPr lang="en-US" sz="1400" baseline="0" dirty="0">
              <a:latin typeface="Menlo Regular" charset="0"/>
              <a:cs typeface="Menlo Regular" charset="0"/>
              <a:sym typeface="Menlo Regular" charset="0"/>
            </a:endParaRPr>
          </a:p>
        </p:txBody>
      </p:sp>
      <p:sp>
        <p:nvSpPr>
          <p:cNvPr id="65544" name="Oval 8"/>
          <p:cNvSpPr>
            <a:spLocks/>
          </p:cNvSpPr>
          <p:nvPr/>
        </p:nvSpPr>
        <p:spPr bwMode="auto">
          <a:xfrm>
            <a:off x="5441459" y="3875526"/>
            <a:ext cx="1436157" cy="588507"/>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a:latin typeface="Menlo Regular" charset="0"/>
                <a:cs typeface="Menlo Regular" charset="0"/>
                <a:sym typeface="Menlo Regular" charset="0"/>
              </a:rPr>
              <a:t>Read:</a:t>
            </a:r>
            <a:br>
              <a:rPr lang="en-US" sz="1400" baseline="0" dirty="0">
                <a:latin typeface="Menlo Regular" charset="0"/>
                <a:cs typeface="Menlo Regular" charset="0"/>
                <a:sym typeface="Menlo Regular" charset="0"/>
              </a:rPr>
            </a:br>
            <a:r>
              <a:rPr lang="en-US" sz="1400" baseline="0" dirty="0" err="1">
                <a:latin typeface="Menlo Regular" charset="0"/>
                <a:cs typeface="Menlo Regular" charset="0"/>
                <a:sym typeface="Menlo Regular" charset="0"/>
              </a:rPr>
              <a:t>EthDst</a:t>
            </a:r>
            <a:endParaRPr lang="en-US" sz="1400" baseline="0" dirty="0">
              <a:latin typeface="Menlo Regular" charset="0"/>
              <a:cs typeface="Menlo Regular" charset="0"/>
              <a:sym typeface="Menlo Regular" charset="0"/>
            </a:endParaRPr>
          </a:p>
        </p:txBody>
      </p:sp>
      <p:sp>
        <p:nvSpPr>
          <p:cNvPr id="65546" name="Line 10"/>
          <p:cNvSpPr>
            <a:spLocks noChangeShapeType="1"/>
          </p:cNvSpPr>
          <p:nvPr/>
        </p:nvSpPr>
        <p:spPr bwMode="auto">
          <a:xfrm flipH="1">
            <a:off x="6128511" y="3648114"/>
            <a:ext cx="0" cy="216694"/>
          </a:xfrm>
          <a:prstGeom prst="line">
            <a:avLst/>
          </a:prstGeom>
          <a:noFill/>
          <a:ln w="25400" cap="flat">
            <a:solidFill>
              <a:schemeClr val="tx1"/>
            </a:solidFill>
            <a:prstDash val="solid"/>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US" sz="3200" baseline="0"/>
          </a:p>
        </p:txBody>
      </p:sp>
      <p:sp>
        <p:nvSpPr>
          <p:cNvPr id="65547" name="Line 11"/>
          <p:cNvSpPr>
            <a:spLocks noChangeShapeType="1"/>
          </p:cNvSpPr>
          <p:nvPr/>
        </p:nvSpPr>
        <p:spPr bwMode="auto">
          <a:xfrm>
            <a:off x="6119253" y="4461821"/>
            <a:ext cx="1440" cy="938634"/>
          </a:xfrm>
          <a:prstGeom prst="line">
            <a:avLst/>
          </a:prstGeom>
          <a:noFill/>
          <a:ln w="25400" cap="flat">
            <a:solidFill>
              <a:schemeClr val="tx1"/>
            </a:solidFill>
            <a:prstDash val="solid"/>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US" sz="3200" baseline="0"/>
          </a:p>
        </p:txBody>
      </p:sp>
      <p:sp>
        <p:nvSpPr>
          <p:cNvPr id="65548" name="Rectangle 12"/>
          <p:cNvSpPr>
            <a:spLocks/>
          </p:cNvSpPr>
          <p:nvPr/>
        </p:nvSpPr>
        <p:spPr bwMode="auto">
          <a:xfrm>
            <a:off x="6154407" y="3629689"/>
            <a:ext cx="108090" cy="2154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a:latin typeface="Menlo Regular" charset="0"/>
                <a:cs typeface="Menlo Regular" charset="0"/>
                <a:sym typeface="Menlo Regular" charset="0"/>
              </a:rPr>
              <a:t>1</a:t>
            </a:r>
          </a:p>
        </p:txBody>
      </p:sp>
      <p:sp>
        <p:nvSpPr>
          <p:cNvPr id="65549" name="Rectangle 13"/>
          <p:cNvSpPr>
            <a:spLocks/>
          </p:cNvSpPr>
          <p:nvPr/>
        </p:nvSpPr>
        <p:spPr bwMode="auto">
          <a:xfrm>
            <a:off x="6131190" y="4492548"/>
            <a:ext cx="108090" cy="2154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dirty="0">
                <a:latin typeface="Menlo Regular" charset="0"/>
                <a:cs typeface="Menlo Regular" charset="0"/>
                <a:sym typeface="Menlo Regular" charset="0"/>
              </a:rPr>
              <a:t>2</a:t>
            </a:r>
          </a:p>
        </p:txBody>
      </p:sp>
      <p:sp>
        <p:nvSpPr>
          <p:cNvPr id="65550" name="Rectangle 14"/>
          <p:cNvSpPr>
            <a:spLocks/>
          </p:cNvSpPr>
          <p:nvPr/>
        </p:nvSpPr>
        <p:spPr bwMode="auto">
          <a:xfrm>
            <a:off x="2295525" y="84967"/>
            <a:ext cx="786780" cy="35394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2300" baseline="0" dirty="0">
                <a:cs typeface="Helvetica Neue Light" charset="0"/>
              </a:rPr>
              <a:t>Policy</a:t>
            </a:r>
          </a:p>
        </p:txBody>
      </p:sp>
      <p:sp>
        <p:nvSpPr>
          <p:cNvPr id="16" name="Slide Number Placeholder 6"/>
          <p:cNvSpPr>
            <a:spLocks noGrp="1"/>
          </p:cNvSpPr>
          <p:nvPr>
            <p:ph type="sldNum" sz="quarter" idx="10"/>
          </p:nvPr>
        </p:nvSpPr>
        <p:spPr>
          <a:xfrm>
            <a:off x="10287000" y="6553200"/>
            <a:ext cx="1905000" cy="304800"/>
          </a:xfrm>
        </p:spPr>
        <p:txBody>
          <a:bodyPr/>
          <a:lstStyle/>
          <a:p>
            <a:pPr>
              <a:defRPr/>
            </a:pPr>
            <a:fld id="{164B0F64-89EF-7A42-892D-484BAB952423}" type="slidenum">
              <a:rPr lang="en-US" smtClean="0"/>
              <a:pPr>
                <a:defRPr/>
              </a:pPr>
              <a:t>25</a:t>
            </a:fld>
            <a:endParaRPr lang="en-US" dirty="0">
              <a:solidFill>
                <a:schemeClr val="bg2"/>
              </a:solidFill>
            </a:endParaRPr>
          </a:p>
        </p:txBody>
      </p:sp>
      <p:sp>
        <p:nvSpPr>
          <p:cNvPr id="65545" name="Rectangle 9"/>
          <p:cNvSpPr>
            <a:spLocks/>
          </p:cNvSpPr>
          <p:nvPr/>
        </p:nvSpPr>
        <p:spPr bwMode="auto">
          <a:xfrm>
            <a:off x="5812490" y="5067949"/>
            <a:ext cx="714375" cy="523875"/>
          </a:xfrm>
          <a:prstGeom prst="rect">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a:latin typeface="Menlo Regular" charset="0"/>
                <a:cs typeface="Menlo Regular" charset="0"/>
                <a:sym typeface="Menlo Regular" charset="0"/>
              </a:rPr>
              <a:t>path1</a:t>
            </a:r>
          </a:p>
        </p:txBody>
      </p:sp>
    </p:spTree>
    <p:extLst>
      <p:ext uri="{BB962C8B-B14F-4D97-AF65-F5344CB8AC3E}">
        <p14:creationId xmlns:p14="http://schemas.microsoft.com/office/powerpoint/2010/main" val="2219059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553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6554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65541"/>
                                        </p:tgtEl>
                                        <p:attrNameLst>
                                          <p:attrName>style.visibility</p:attrName>
                                        </p:attrNameLst>
                                      </p:cBhvr>
                                      <p:to>
                                        <p:strVal val="visible"/>
                                      </p:to>
                                    </p:set>
                                  </p:childTnLst>
                                </p:cTn>
                              </p:par>
                            </p:childTnLst>
                          </p:cTn>
                        </p:par>
                        <p:par>
                          <p:cTn id="15" fill="hold">
                            <p:stCondLst>
                              <p:cond delay="500"/>
                            </p:stCondLst>
                            <p:childTnLst>
                              <p:par>
                                <p:cTn id="16" presetID="1" presetClass="entr" presetSubtype="0" fill="hold" grpId="0" nodeType="afterEffect">
                                  <p:stCondLst>
                                    <p:cond delay="0"/>
                                  </p:stCondLst>
                                  <p:childTnLst>
                                    <p:set>
                                      <p:cBhvr>
                                        <p:cTn id="17" dur="1" fill="hold">
                                          <p:stCondLst>
                                            <p:cond delay="499"/>
                                          </p:stCondLst>
                                        </p:cTn>
                                        <p:tgtEl>
                                          <p:spTgt spid="65542"/>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499"/>
                                          </p:stCondLst>
                                        </p:cTn>
                                        <p:tgtEl>
                                          <p:spTgt spid="65543"/>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499"/>
                                          </p:stCondLst>
                                        </p:cTn>
                                        <p:tgtEl>
                                          <p:spTgt spid="65546"/>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499"/>
                                          </p:stCondLst>
                                        </p:cTn>
                                        <p:tgtEl>
                                          <p:spTgt spid="65548"/>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499"/>
                                          </p:stCondLst>
                                        </p:cTn>
                                        <p:tgtEl>
                                          <p:spTgt spid="65544"/>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499"/>
                                          </p:stCondLst>
                                        </p:cTn>
                                        <p:tgtEl>
                                          <p:spTgt spid="65547"/>
                                        </p:tgtEl>
                                        <p:attrNameLst>
                                          <p:attrName>style.visibility</p:attrName>
                                        </p:attrNameLst>
                                      </p:cBhvr>
                                      <p:to>
                                        <p:strVal val="visible"/>
                                      </p:to>
                                    </p:set>
                                  </p:childTnLst>
                                </p:cTn>
                              </p:par>
                            </p:childTnLst>
                          </p:cTn>
                        </p:par>
                        <p:par>
                          <p:cTn id="36" fill="hold">
                            <p:stCondLst>
                              <p:cond delay="500"/>
                            </p:stCondLst>
                            <p:childTnLst>
                              <p:par>
                                <p:cTn id="37" presetID="1" presetClass="entr" presetSubtype="0" fill="hold" grpId="0" nodeType="afterEffect">
                                  <p:stCondLst>
                                    <p:cond delay="0"/>
                                  </p:stCondLst>
                                  <p:childTnLst>
                                    <p:set>
                                      <p:cBhvr>
                                        <p:cTn id="38" dur="1" fill="hold">
                                          <p:stCondLst>
                                            <p:cond delay="499"/>
                                          </p:stCondLst>
                                        </p:cTn>
                                        <p:tgtEl>
                                          <p:spTgt spid="6554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499"/>
                                          </p:stCondLst>
                                        </p:cTn>
                                        <p:tgtEl>
                                          <p:spTgt spid="655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539" grpId="0" animBg="1"/>
      <p:bldP spid="65540" grpId="0" animBg="1" autoUpdateAnimBg="0"/>
      <p:bldP spid="65541" grpId="0" animBg="1"/>
      <p:bldP spid="65542" grpId="0" autoUpdateAnimBg="0"/>
      <p:bldP spid="65543" grpId="0" animBg="1" autoUpdateAnimBg="0"/>
      <p:bldP spid="65544" grpId="0" animBg="1" autoUpdateAnimBg="0"/>
      <p:bldP spid="65546" grpId="0" animBg="1"/>
      <p:bldP spid="65547" grpId="0" animBg="1"/>
      <p:bldP spid="65548" grpId="0" autoUpdateAnimBg="0"/>
      <p:bldP spid="65549" grpId="0" autoUpdateAnimBg="0"/>
      <p:bldP spid="65545" grpId="0" animBg="1" autoUpdateAnimBg="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AutoShape 1"/>
          <p:cNvSpPr>
            <a:spLocks/>
          </p:cNvSpPr>
          <p:nvPr/>
        </p:nvSpPr>
        <p:spPr bwMode="auto">
          <a:xfrm>
            <a:off x="1559719" y="57151"/>
            <a:ext cx="2185988" cy="409575"/>
          </a:xfrm>
          <a:prstGeom prst="roundRect">
            <a:avLst>
              <a:gd name="adj" fmla="val 34880"/>
            </a:avLst>
          </a:prstGeom>
          <a:solidFill>
            <a:srgbClr val="37A13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67586" name="AutoShape 2"/>
          <p:cNvSpPr>
            <a:spLocks/>
          </p:cNvSpPr>
          <p:nvPr/>
        </p:nvSpPr>
        <p:spPr bwMode="auto">
          <a:xfrm>
            <a:off x="6438901" y="19051"/>
            <a:ext cx="2264569" cy="466725"/>
          </a:xfrm>
          <a:prstGeom prst="roundRect">
            <a:avLst>
              <a:gd name="adj" fmla="val 30611"/>
            </a:avLst>
          </a:prstGeom>
          <a:solidFill>
            <a:srgbClr val="0C8385"/>
          </a:solidFill>
          <a:ln w="25400" cap="flat">
            <a:solidFill>
              <a:schemeClr val="tx1"/>
            </a:solidFill>
            <a:prstDash val="solid"/>
            <a:miter lim="800000"/>
            <a:headEnd type="none" w="med" len="med"/>
            <a:tailEnd type="none" w="med" len="med"/>
          </a:ln>
        </p:spPr>
        <p:txBody>
          <a:bodyPr lIns="0" tIns="0" rIns="0" bIns="0"/>
          <a:lstStyle/>
          <a:p>
            <a:endParaRPr lang="en-US" baseline="0" dirty="0"/>
          </a:p>
        </p:txBody>
      </p:sp>
      <p:sp>
        <p:nvSpPr>
          <p:cNvPr id="67587" name="Oval 3"/>
          <p:cNvSpPr>
            <a:spLocks/>
          </p:cNvSpPr>
          <p:nvPr/>
        </p:nvSpPr>
        <p:spPr bwMode="auto">
          <a:xfrm>
            <a:off x="9004216" y="1"/>
            <a:ext cx="1663785" cy="1264765"/>
          </a:xfrm>
          <a:prstGeom prst="ellipse">
            <a:avLst/>
          </a:prstGeom>
          <a:solidFill>
            <a:srgbClr val="66B132">
              <a:alpha val="79999"/>
            </a:srgbClr>
          </a:solidFill>
          <a:ln w="25400" cap="flat">
            <a:solidFill>
              <a:schemeClr val="tx1">
                <a:alpha val="79999"/>
              </a:schemeClr>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EthDst:1,</a:t>
            </a:r>
          </a:p>
          <a:p>
            <a:r>
              <a:rPr lang="en-US" sz="1500" baseline="0">
                <a:latin typeface="Menlo Regular" charset="0"/>
                <a:cs typeface="Menlo Regular" charset="0"/>
                <a:sym typeface="Menlo Regular" charset="0"/>
              </a:rPr>
              <a:t>TcpDst:22</a:t>
            </a:r>
          </a:p>
        </p:txBody>
      </p:sp>
      <p:sp>
        <p:nvSpPr>
          <p:cNvPr id="67596" name="Rectangle 12"/>
          <p:cNvSpPr>
            <a:spLocks/>
          </p:cNvSpPr>
          <p:nvPr/>
        </p:nvSpPr>
        <p:spPr bwMode="auto">
          <a:xfrm>
            <a:off x="4783571" y="2389533"/>
            <a:ext cx="843564" cy="368420"/>
          </a:xfrm>
          <a:prstGeom prst="rect">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a:latin typeface="Menlo Regular" charset="0"/>
                <a:cs typeface="Menlo Regular" charset="0"/>
                <a:sym typeface="Menlo Regular" charset="0"/>
              </a:rPr>
              <a:t>null</a:t>
            </a:r>
          </a:p>
        </p:txBody>
      </p:sp>
      <p:sp>
        <p:nvSpPr>
          <p:cNvPr id="67597" name="Line 13"/>
          <p:cNvSpPr>
            <a:spLocks noChangeShapeType="1"/>
          </p:cNvSpPr>
          <p:nvPr/>
        </p:nvSpPr>
        <p:spPr bwMode="auto">
          <a:xfrm>
            <a:off x="5200444" y="2060652"/>
            <a:ext cx="0" cy="341709"/>
          </a:xfrm>
          <a:prstGeom prst="line">
            <a:avLst/>
          </a:prstGeom>
          <a:noFill/>
          <a:ln w="25400" cap="flat">
            <a:solidFill>
              <a:schemeClr val="tx1"/>
            </a:solidFill>
            <a:prstDash val="solid"/>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US" sz="1400" baseline="0"/>
          </a:p>
        </p:txBody>
      </p:sp>
      <p:sp>
        <p:nvSpPr>
          <p:cNvPr id="67598" name="Rectangle 14"/>
          <p:cNvSpPr>
            <a:spLocks/>
          </p:cNvSpPr>
          <p:nvPr/>
        </p:nvSpPr>
        <p:spPr bwMode="auto">
          <a:xfrm>
            <a:off x="5237126" y="2120269"/>
            <a:ext cx="684696" cy="2154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p>
            <a:pPr>
              <a:tabLst>
                <a:tab pos="211027" algn="l"/>
              </a:tabLst>
            </a:pPr>
            <a:r>
              <a:rPr lang="en-US" sz="1400" baseline="0" dirty="0">
                <a:latin typeface="Menlo Regular" charset="0"/>
                <a:cs typeface="Menlo Regular" charset="0"/>
                <a:sym typeface="Menlo Regular" charset="0"/>
              </a:rPr>
              <a:t>true</a:t>
            </a:r>
          </a:p>
        </p:txBody>
      </p:sp>
      <p:sp>
        <p:nvSpPr>
          <p:cNvPr id="67599" name="AutoShape 15"/>
          <p:cNvSpPr>
            <a:spLocks/>
          </p:cNvSpPr>
          <p:nvPr/>
        </p:nvSpPr>
        <p:spPr bwMode="auto">
          <a:xfrm>
            <a:off x="4064179" y="1269942"/>
            <a:ext cx="2309253" cy="833798"/>
          </a:xfrm>
          <a:prstGeom prst="diamond">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a:latin typeface="Menlo Regular" charset="0"/>
                <a:cs typeface="Menlo Regular" charset="0"/>
                <a:sym typeface="Menlo Regular" charset="0"/>
              </a:rPr>
              <a:t>Assert:</a:t>
            </a:r>
            <a:br>
              <a:rPr lang="en-US" sz="1400" baseline="0" dirty="0">
                <a:latin typeface="Menlo Regular" charset="0"/>
                <a:cs typeface="Menlo Regular" charset="0"/>
                <a:sym typeface="Menlo Regular" charset="0"/>
              </a:rPr>
            </a:br>
            <a:r>
              <a:rPr lang="en-US" sz="1400" baseline="0" dirty="0" err="1">
                <a:latin typeface="Menlo Regular" charset="0"/>
                <a:cs typeface="Menlo Regular" charset="0"/>
                <a:sym typeface="Menlo Regular" charset="0"/>
              </a:rPr>
              <a:t>TcpDst</a:t>
            </a:r>
            <a:r>
              <a:rPr lang="en-US" sz="1400" baseline="0" dirty="0">
                <a:latin typeface="Menlo Regular" charset="0"/>
                <a:cs typeface="Menlo Regular" charset="0"/>
                <a:sym typeface="Menlo Regular" charset="0"/>
              </a:rPr>
              <a:t>==22</a:t>
            </a:r>
          </a:p>
        </p:txBody>
      </p:sp>
      <p:sp>
        <p:nvSpPr>
          <p:cNvPr id="67600" name="Rectangle 16"/>
          <p:cNvSpPr>
            <a:spLocks/>
          </p:cNvSpPr>
          <p:nvPr/>
        </p:nvSpPr>
        <p:spPr bwMode="auto">
          <a:xfrm>
            <a:off x="2295525" y="84967"/>
            <a:ext cx="786780" cy="35394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2300" baseline="0" dirty="0">
                <a:cs typeface="Helvetica Neue Light" charset="0"/>
              </a:rPr>
              <a:t>Policy</a:t>
            </a:r>
          </a:p>
        </p:txBody>
      </p:sp>
      <p:sp>
        <p:nvSpPr>
          <p:cNvPr id="67601" name="Rectangle 17"/>
          <p:cNvSpPr>
            <a:spLocks/>
          </p:cNvSpPr>
          <p:nvPr/>
        </p:nvSpPr>
        <p:spPr bwMode="auto">
          <a:xfrm>
            <a:off x="6973789" y="65917"/>
            <a:ext cx="1415139" cy="35394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2300" baseline="0" dirty="0">
                <a:cs typeface="Helvetica Neue Light" charset="0"/>
              </a:rPr>
              <a:t>Trace Tree</a:t>
            </a:r>
          </a:p>
        </p:txBody>
      </p:sp>
      <p:grpSp>
        <p:nvGrpSpPr>
          <p:cNvPr id="2" name="Group 1"/>
          <p:cNvGrpSpPr/>
          <p:nvPr/>
        </p:nvGrpSpPr>
        <p:grpSpPr>
          <a:xfrm>
            <a:off x="6360320" y="1268410"/>
            <a:ext cx="2578893" cy="5169461"/>
            <a:chOff x="4836319" y="1268409"/>
            <a:chExt cx="2578893" cy="5169461"/>
          </a:xfrm>
        </p:grpSpPr>
        <p:sp>
          <p:nvSpPr>
            <p:cNvPr id="67588" name="Line 4"/>
            <p:cNvSpPr>
              <a:spLocks noChangeShapeType="1"/>
            </p:cNvSpPr>
            <p:nvPr/>
          </p:nvSpPr>
          <p:spPr bwMode="auto">
            <a:xfrm>
              <a:off x="6307039" y="2016919"/>
              <a:ext cx="567928" cy="1509713"/>
            </a:xfrm>
            <a:prstGeom prst="line">
              <a:avLst/>
            </a:prstGeom>
            <a:noFill/>
            <a:ln w="25400" cap="flat">
              <a:solidFill>
                <a:schemeClr val="tx1"/>
              </a:solidFill>
              <a:prstDash val="solid"/>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US" sz="1400" baseline="0"/>
            </a:p>
          </p:txBody>
        </p:sp>
        <p:sp>
          <p:nvSpPr>
            <p:cNvPr id="67589" name="Line 5"/>
            <p:cNvSpPr>
              <a:spLocks noChangeShapeType="1"/>
            </p:cNvSpPr>
            <p:nvPr/>
          </p:nvSpPr>
          <p:spPr bwMode="auto">
            <a:xfrm flipH="1">
              <a:off x="6863358" y="4133850"/>
              <a:ext cx="1786" cy="539354"/>
            </a:xfrm>
            <a:prstGeom prst="line">
              <a:avLst/>
            </a:prstGeom>
            <a:noFill/>
            <a:ln w="25400" cap="flat">
              <a:solidFill>
                <a:schemeClr val="tx1"/>
              </a:solidFill>
              <a:prstDash val="solid"/>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US" sz="1400" baseline="0"/>
            </a:p>
          </p:txBody>
        </p:sp>
        <p:sp>
          <p:nvSpPr>
            <p:cNvPr id="67590" name="Line 6"/>
            <p:cNvSpPr>
              <a:spLocks noChangeShapeType="1"/>
            </p:cNvSpPr>
            <p:nvPr/>
          </p:nvSpPr>
          <p:spPr bwMode="auto">
            <a:xfrm flipH="1">
              <a:off x="6858893" y="5275660"/>
              <a:ext cx="2679" cy="823913"/>
            </a:xfrm>
            <a:prstGeom prst="line">
              <a:avLst/>
            </a:prstGeom>
            <a:noFill/>
            <a:ln w="25400" cap="flat">
              <a:solidFill>
                <a:schemeClr val="tx1"/>
              </a:solidFill>
              <a:prstDash val="solid"/>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US" sz="1400" baseline="0"/>
            </a:p>
          </p:txBody>
        </p:sp>
        <p:sp>
          <p:nvSpPr>
            <p:cNvPr id="67591" name="Rectangle 7"/>
            <p:cNvSpPr>
              <a:spLocks/>
            </p:cNvSpPr>
            <p:nvPr/>
          </p:nvSpPr>
          <p:spPr bwMode="auto">
            <a:xfrm>
              <a:off x="6938368" y="4307116"/>
              <a:ext cx="108090" cy="2154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a:latin typeface="Menlo Regular" charset="0"/>
                  <a:cs typeface="Menlo Regular" charset="0"/>
                  <a:sym typeface="Menlo Regular" charset="0"/>
                </a:rPr>
                <a:t>1</a:t>
              </a:r>
            </a:p>
          </p:txBody>
        </p:sp>
        <p:sp>
          <p:nvSpPr>
            <p:cNvPr id="67592" name="Rectangle 8"/>
            <p:cNvSpPr>
              <a:spLocks/>
            </p:cNvSpPr>
            <p:nvPr/>
          </p:nvSpPr>
          <p:spPr bwMode="auto">
            <a:xfrm>
              <a:off x="6908007" y="5608449"/>
              <a:ext cx="108090" cy="2154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dirty="0">
                  <a:latin typeface="Menlo Regular" charset="0"/>
                  <a:cs typeface="Menlo Regular" charset="0"/>
                  <a:sym typeface="Menlo Regular" charset="0"/>
                </a:rPr>
                <a:t>2</a:t>
              </a:r>
            </a:p>
          </p:txBody>
        </p:sp>
        <p:sp>
          <p:nvSpPr>
            <p:cNvPr id="67593" name="Rectangle 9"/>
            <p:cNvSpPr>
              <a:spLocks/>
            </p:cNvSpPr>
            <p:nvPr/>
          </p:nvSpPr>
          <p:spPr bwMode="auto">
            <a:xfrm>
              <a:off x="4836319" y="3562350"/>
              <a:ext cx="714375" cy="523875"/>
            </a:xfrm>
            <a:prstGeom prst="rect">
              <a:avLst/>
            </a:prstGeom>
            <a:solidFill>
              <a:srgbClr val="0D8386"/>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a:latin typeface="Menlo Regular" charset="0"/>
                  <a:cs typeface="Menlo Regular" charset="0"/>
                  <a:sym typeface="Menlo Regular" charset="0"/>
                </a:rPr>
                <a:t>?</a:t>
              </a:r>
            </a:p>
          </p:txBody>
        </p:sp>
        <p:sp>
          <p:nvSpPr>
            <p:cNvPr id="67594" name="Line 10"/>
            <p:cNvSpPr>
              <a:spLocks noChangeShapeType="1"/>
            </p:cNvSpPr>
            <p:nvPr/>
          </p:nvSpPr>
          <p:spPr bwMode="auto">
            <a:xfrm flipH="1">
              <a:off x="5215831" y="1922860"/>
              <a:ext cx="624185" cy="1633538"/>
            </a:xfrm>
            <a:prstGeom prst="line">
              <a:avLst/>
            </a:prstGeom>
            <a:noFill/>
            <a:ln w="25400" cap="flat">
              <a:solidFill>
                <a:schemeClr val="tx1"/>
              </a:solidFill>
              <a:prstDash val="solid"/>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US" sz="1400" baseline="0"/>
            </a:p>
          </p:txBody>
        </p:sp>
        <p:sp>
          <p:nvSpPr>
            <p:cNvPr id="67595" name="Rectangle 11"/>
            <p:cNvSpPr>
              <a:spLocks/>
            </p:cNvSpPr>
            <p:nvPr/>
          </p:nvSpPr>
          <p:spPr bwMode="auto">
            <a:xfrm>
              <a:off x="5131892" y="2454504"/>
              <a:ext cx="432360" cy="2154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a:latin typeface="Menlo Regular" charset="0"/>
                  <a:cs typeface="Menlo Regular" charset="0"/>
                  <a:sym typeface="Menlo Regular" charset="0"/>
                </a:rPr>
                <a:t>true</a:t>
              </a:r>
            </a:p>
          </p:txBody>
        </p:sp>
        <p:sp>
          <p:nvSpPr>
            <p:cNvPr id="67602" name="Rectangle 18"/>
            <p:cNvSpPr>
              <a:spLocks/>
            </p:cNvSpPr>
            <p:nvPr/>
          </p:nvSpPr>
          <p:spPr bwMode="auto">
            <a:xfrm>
              <a:off x="6635651" y="2454504"/>
              <a:ext cx="540450" cy="2154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a:latin typeface="Menlo Regular" charset="0"/>
                  <a:cs typeface="Menlo Regular" charset="0"/>
                  <a:sym typeface="Menlo Regular" charset="0"/>
                </a:rPr>
                <a:t>false</a:t>
              </a:r>
            </a:p>
          </p:txBody>
        </p:sp>
        <p:sp>
          <p:nvSpPr>
            <p:cNvPr id="67605" name="Oval 21"/>
            <p:cNvSpPr>
              <a:spLocks/>
            </p:cNvSpPr>
            <p:nvPr/>
          </p:nvSpPr>
          <p:spPr bwMode="auto">
            <a:xfrm>
              <a:off x="6185173" y="3324225"/>
              <a:ext cx="1172890" cy="904875"/>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a:latin typeface="Menlo Regular" charset="0"/>
                  <a:cs typeface="Menlo Regular" charset="0"/>
                  <a:sym typeface="Menlo Regular" charset="0"/>
                </a:rPr>
                <a:t>Read:</a:t>
              </a:r>
              <a:br>
                <a:rPr lang="en-US" sz="1400" baseline="0" dirty="0">
                  <a:latin typeface="Menlo Regular" charset="0"/>
                  <a:cs typeface="Menlo Regular" charset="0"/>
                  <a:sym typeface="Menlo Regular" charset="0"/>
                </a:rPr>
              </a:br>
              <a:r>
                <a:rPr lang="en-US" sz="1400" baseline="0" dirty="0" err="1">
                  <a:latin typeface="Menlo Regular" charset="0"/>
                  <a:cs typeface="Menlo Regular" charset="0"/>
                  <a:sym typeface="Menlo Regular" charset="0"/>
                </a:rPr>
                <a:t>EthSrc</a:t>
              </a:r>
              <a:endParaRPr lang="en-US" sz="1400" baseline="0" dirty="0">
                <a:latin typeface="Menlo Regular" charset="0"/>
                <a:cs typeface="Menlo Regular" charset="0"/>
                <a:sym typeface="Menlo Regular" charset="0"/>
              </a:endParaRPr>
            </a:p>
          </p:txBody>
        </p:sp>
        <p:sp>
          <p:nvSpPr>
            <p:cNvPr id="67606" name="Oval 22"/>
            <p:cNvSpPr>
              <a:spLocks/>
            </p:cNvSpPr>
            <p:nvPr/>
          </p:nvSpPr>
          <p:spPr bwMode="auto">
            <a:xfrm>
              <a:off x="6307931" y="4575955"/>
              <a:ext cx="1107281" cy="904875"/>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a:latin typeface="Menlo Regular" charset="0"/>
                  <a:cs typeface="Menlo Regular" charset="0"/>
                  <a:sym typeface="Menlo Regular" charset="0"/>
                </a:rPr>
                <a:t>Read:</a:t>
              </a:r>
              <a:br>
                <a:rPr lang="en-US" sz="1400" baseline="0" dirty="0">
                  <a:latin typeface="Menlo Regular" charset="0"/>
                  <a:cs typeface="Menlo Regular" charset="0"/>
                  <a:sym typeface="Menlo Regular" charset="0"/>
                </a:rPr>
              </a:br>
              <a:r>
                <a:rPr lang="en-US" sz="1400" baseline="0" dirty="0" err="1">
                  <a:latin typeface="Menlo Regular" charset="0"/>
                  <a:cs typeface="Menlo Regular" charset="0"/>
                  <a:sym typeface="Menlo Regular" charset="0"/>
                </a:rPr>
                <a:t>EthDst</a:t>
              </a:r>
              <a:endParaRPr lang="en-US" sz="1400" baseline="0" dirty="0">
                <a:latin typeface="Menlo Regular" charset="0"/>
                <a:cs typeface="Menlo Regular" charset="0"/>
                <a:sym typeface="Menlo Regular" charset="0"/>
              </a:endParaRPr>
            </a:p>
          </p:txBody>
        </p:sp>
        <p:sp>
          <p:nvSpPr>
            <p:cNvPr id="67607" name="Rectangle 23"/>
            <p:cNvSpPr>
              <a:spLocks/>
            </p:cNvSpPr>
            <p:nvPr/>
          </p:nvSpPr>
          <p:spPr bwMode="auto">
            <a:xfrm>
              <a:off x="6479381" y="5913995"/>
              <a:ext cx="714375" cy="523875"/>
            </a:xfrm>
            <a:prstGeom prst="rect">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a:latin typeface="Menlo Regular" charset="0"/>
                  <a:cs typeface="Menlo Regular" charset="0"/>
                  <a:sym typeface="Menlo Regular" charset="0"/>
                </a:rPr>
                <a:t>path1</a:t>
              </a:r>
            </a:p>
          </p:txBody>
        </p:sp>
        <p:sp>
          <p:nvSpPr>
            <p:cNvPr id="25" name="AutoShape 15"/>
            <p:cNvSpPr>
              <a:spLocks/>
            </p:cNvSpPr>
            <p:nvPr/>
          </p:nvSpPr>
          <p:spPr bwMode="auto">
            <a:xfrm>
              <a:off x="4937685" y="1268409"/>
              <a:ext cx="2309253" cy="833798"/>
            </a:xfrm>
            <a:prstGeom prst="diamond">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a:latin typeface="Menlo Regular" charset="0"/>
                  <a:cs typeface="Menlo Regular" charset="0"/>
                  <a:sym typeface="Menlo Regular" charset="0"/>
                </a:rPr>
                <a:t>Assert:</a:t>
              </a:r>
              <a:br>
                <a:rPr lang="en-US" sz="1400" baseline="0" dirty="0">
                  <a:latin typeface="Menlo Regular" charset="0"/>
                  <a:cs typeface="Menlo Regular" charset="0"/>
                  <a:sym typeface="Menlo Regular" charset="0"/>
                </a:rPr>
              </a:br>
              <a:r>
                <a:rPr lang="en-US" sz="1400" baseline="0" dirty="0" err="1">
                  <a:latin typeface="Menlo Regular" charset="0"/>
                  <a:cs typeface="Menlo Regular" charset="0"/>
                  <a:sym typeface="Menlo Regular" charset="0"/>
                </a:rPr>
                <a:t>TcpDst</a:t>
              </a:r>
              <a:r>
                <a:rPr lang="en-US" sz="1400" baseline="0" dirty="0">
                  <a:latin typeface="Menlo Regular" charset="0"/>
                  <a:cs typeface="Menlo Regular" charset="0"/>
                  <a:sym typeface="Menlo Regular" charset="0"/>
                </a:rPr>
                <a:t>==22</a:t>
              </a:r>
            </a:p>
          </p:txBody>
        </p:sp>
      </p:grpSp>
      <p:sp>
        <p:nvSpPr>
          <p:cNvPr id="26" name="Slide Number Placeholder 6"/>
          <p:cNvSpPr>
            <a:spLocks noGrp="1"/>
          </p:cNvSpPr>
          <p:nvPr>
            <p:ph type="sldNum" sz="quarter" idx="10"/>
          </p:nvPr>
        </p:nvSpPr>
        <p:spPr>
          <a:xfrm>
            <a:off x="10287000" y="6553200"/>
            <a:ext cx="1905000" cy="304800"/>
          </a:xfrm>
        </p:spPr>
        <p:txBody>
          <a:bodyPr/>
          <a:lstStyle/>
          <a:p>
            <a:pPr>
              <a:defRPr/>
            </a:pPr>
            <a:fld id="{164B0F64-89EF-7A42-892D-484BAB952423}" type="slidenum">
              <a:rPr lang="en-US" smtClean="0"/>
              <a:pPr>
                <a:defRPr/>
              </a:pPr>
              <a:t>26</a:t>
            </a:fld>
            <a:endParaRPr lang="en-US" dirty="0">
              <a:solidFill>
                <a:schemeClr val="bg2"/>
              </a:solidFill>
            </a:endParaRPr>
          </a:p>
        </p:txBody>
      </p:sp>
      <p:sp>
        <p:nvSpPr>
          <p:cNvPr id="27" name="Rectangle 2"/>
          <p:cNvSpPr>
            <a:spLocks/>
          </p:cNvSpPr>
          <p:nvPr/>
        </p:nvSpPr>
        <p:spPr bwMode="auto">
          <a:xfrm>
            <a:off x="1609726" y="1097594"/>
            <a:ext cx="3243263" cy="571754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Bold" charset="0"/>
                <a:cs typeface="Menlo Bold" charset="0"/>
                <a:sym typeface="Menlo Bold" charset="0"/>
              </a:rPr>
              <a:t>Route</a:t>
            </a:r>
            <a:r>
              <a:rPr lang="en-US" sz="1400" baseline="0" dirty="0">
                <a:latin typeface="Menlo Regular" charset="0"/>
                <a:cs typeface="Menlo Regular" charset="0"/>
                <a:sym typeface="Menlo Regular" charset="0"/>
              </a:rPr>
              <a:t> </a:t>
            </a:r>
            <a:r>
              <a:rPr lang="en-US" sz="1400" baseline="0" dirty="0" err="1">
                <a:latin typeface="Menlo Regular" charset="0"/>
                <a:cs typeface="Menlo Regular" charset="0"/>
                <a:sym typeface="Menlo Regular" charset="0"/>
              </a:rPr>
              <a:t>onPacket</a:t>
            </a:r>
            <a:r>
              <a:rPr lang="en-US" sz="1400" baseline="0" dirty="0">
                <a:latin typeface="Menlo Regular" charset="0"/>
                <a:cs typeface="Menlo Regular" charset="0"/>
                <a:sym typeface="Menlo Regular" charset="0"/>
              </a:rPr>
              <a:t>(</a:t>
            </a:r>
            <a:r>
              <a:rPr lang="en-US" sz="1400" baseline="0" dirty="0">
                <a:latin typeface="Menlo Bold" charset="0"/>
                <a:cs typeface="Menlo Bold" charset="0"/>
                <a:sym typeface="Menlo Bold" charset="0"/>
              </a:rPr>
              <a:t>Packet</a:t>
            </a:r>
            <a:r>
              <a:rPr lang="en-US" sz="1400" baseline="0" dirty="0">
                <a:latin typeface="Menlo Regular" charset="0"/>
                <a:cs typeface="Menlo Regular" charset="0"/>
                <a:sym typeface="Menlo Regular" charset="0"/>
              </a:rPr>
              <a:t> p)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if</a:t>
            </a:r>
            <a:r>
              <a:rPr lang="en-US" sz="1400" baseline="0" dirty="0">
                <a:latin typeface="Menlo Regular" charset="0"/>
                <a:cs typeface="Menlo Regular" charset="0"/>
                <a:sym typeface="Menlo Regular" charset="0"/>
              </a:rPr>
              <a:t> (</a:t>
            </a:r>
            <a:r>
              <a:rPr lang="en-US" sz="1400" baseline="0" dirty="0" err="1">
                <a:latin typeface="Menlo Regular" charset="0"/>
                <a:cs typeface="Menlo Regular" charset="0"/>
                <a:sym typeface="Menlo Regular" charset="0"/>
              </a:rPr>
              <a:t>p.</a:t>
            </a:r>
            <a:r>
              <a:rPr lang="en-US" sz="1400" baseline="0" dirty="0" err="1">
                <a:latin typeface="Menlo Bold" charset="0"/>
                <a:cs typeface="Menlo Bold" charset="0"/>
                <a:sym typeface="Menlo Bold" charset="0"/>
              </a:rPr>
              <a:t>tcpDstIs</a:t>
            </a:r>
            <a:r>
              <a:rPr lang="en-US" sz="1400" baseline="0" dirty="0">
                <a:latin typeface="Menlo Regular" charset="0"/>
                <a:cs typeface="Menlo Regular" charset="0"/>
                <a:sym typeface="Menlo Regular" charset="0"/>
              </a:rPr>
              <a:t>(22))</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return</a:t>
            </a:r>
            <a:r>
              <a:rPr lang="en-US" sz="1400" baseline="0" dirty="0">
                <a:latin typeface="Menlo Regular" charset="0"/>
                <a:cs typeface="Menlo Regular" charset="0"/>
                <a:sym typeface="Menlo Regular" charset="0"/>
              </a:rPr>
              <a:t> </a:t>
            </a:r>
            <a:r>
              <a:rPr lang="en-US" sz="1400" baseline="0" dirty="0">
                <a:latin typeface="Menlo Bold" charset="0"/>
                <a:cs typeface="Menlo Bold" charset="0"/>
                <a:sym typeface="Menlo Bold" charset="0"/>
              </a:rPr>
              <a:t>null</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solidFill>
                  <a:srgbClr val="FFFFFF"/>
                </a:solidFill>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else</a:t>
            </a: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r>
            <a:br>
              <a:rPr lang="en-US" sz="1400" baseline="0" dirty="0">
                <a:latin typeface="Menlo Regular" charset="0"/>
                <a:cs typeface="Menlo Regular" charset="0"/>
                <a:sym typeface="Menlo Regular" charset="0"/>
              </a:rPr>
            </a:b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latin typeface="Menlo Bold" charset="0"/>
                <a:cs typeface="Menlo Bold" charset="0"/>
                <a:sym typeface="Menlo Bold" charset="0"/>
              </a:rPr>
              <a:t>Location</a:t>
            </a:r>
            <a:r>
              <a:rPr lang="en-US" sz="1400" baseline="0" dirty="0">
                <a:latin typeface="Menlo Regular" charset="0"/>
                <a:cs typeface="Menlo Regular" charset="0"/>
                <a:sym typeface="Menlo Regular" charset="0"/>
              </a:rPr>
              <a:t> </a:t>
            </a:r>
            <a:r>
              <a:rPr lang="en-US" sz="1400" baseline="0" dirty="0" err="1">
                <a:latin typeface="Menlo Regular" charset="0"/>
                <a:cs typeface="Menlo Regular" charset="0"/>
                <a:sym typeface="Menlo Regular" charset="0"/>
              </a:rPr>
              <a:t>sloc</a:t>
            </a: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err="1">
                <a:latin typeface="Menlo Bold" charset="0"/>
                <a:cs typeface="Menlo Bold" charset="0"/>
                <a:sym typeface="Menlo Bold" charset="0"/>
              </a:rPr>
              <a:t>hostTable</a:t>
            </a:r>
            <a:r>
              <a:rPr lang="en-US" sz="1400" baseline="0" dirty="0">
                <a:latin typeface="Menlo Regular" charset="0"/>
                <a:cs typeface="Menlo Regular" charset="0"/>
                <a:sym typeface="Menlo Regular" charset="0"/>
              </a:rPr>
              <a:t>(</a:t>
            </a:r>
            <a:r>
              <a:rPr lang="en-US" sz="1400" baseline="0" dirty="0" err="1">
                <a:latin typeface="Menlo Regular" charset="0"/>
                <a:cs typeface="Menlo Regular" charset="0"/>
                <a:sym typeface="Menlo Regular" charset="0"/>
              </a:rPr>
              <a:t>p.</a:t>
            </a:r>
            <a:r>
              <a:rPr lang="en-US" sz="1400" baseline="0" dirty="0" err="1">
                <a:latin typeface="Menlo Bold" charset="0"/>
                <a:cs typeface="Menlo Bold" charset="0"/>
                <a:sym typeface="Menlo Bold" charset="0"/>
              </a:rPr>
              <a:t>ethSrc</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latin typeface="Menlo Bold" charset="0"/>
                <a:cs typeface="Menlo Bold" charset="0"/>
                <a:sym typeface="Menlo Bold" charset="0"/>
              </a:rPr>
              <a:t>Location</a:t>
            </a:r>
            <a:r>
              <a:rPr lang="en-US" sz="1400" baseline="0" dirty="0">
                <a:latin typeface="Menlo Regular" charset="0"/>
                <a:cs typeface="Menlo Regular" charset="0"/>
                <a:sym typeface="Menlo Regular" charset="0"/>
              </a:rPr>
              <a:t> </a:t>
            </a:r>
            <a:r>
              <a:rPr lang="en-US" sz="1400" baseline="0" dirty="0" err="1">
                <a:latin typeface="Menlo Regular" charset="0"/>
                <a:cs typeface="Menlo Regular" charset="0"/>
                <a:sym typeface="Menlo Regular" charset="0"/>
              </a:rPr>
              <a:t>dloc</a:t>
            </a:r>
            <a:r>
              <a:rPr lang="en-US" sz="1400" baseline="0" dirty="0">
                <a:latin typeface="Menlo Regular" charset="0"/>
                <a:cs typeface="Menlo Regular" charset="0"/>
                <a:sym typeface="Menlo Regular" charset="0"/>
              </a:rPr>
              <a:t> =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err="1">
                <a:latin typeface="Menlo Bold" charset="0"/>
                <a:cs typeface="Menlo Bold" charset="0"/>
                <a:sym typeface="Menlo Bold" charset="0"/>
              </a:rPr>
              <a:t>hostTable</a:t>
            </a:r>
            <a:r>
              <a:rPr lang="en-US" sz="1400" baseline="0" dirty="0">
                <a:latin typeface="Menlo Regular" charset="0"/>
                <a:cs typeface="Menlo Regular" charset="0"/>
                <a:sym typeface="Menlo Regular" charset="0"/>
              </a:rPr>
              <a:t>(</a:t>
            </a:r>
            <a:r>
              <a:rPr lang="en-US" sz="1400" baseline="0" dirty="0" err="1">
                <a:latin typeface="Menlo Regular" charset="0"/>
                <a:cs typeface="Menlo Regular" charset="0"/>
                <a:sym typeface="Menlo Regular" charset="0"/>
              </a:rPr>
              <a:t>p.</a:t>
            </a:r>
            <a:r>
              <a:rPr lang="en-US" sz="1400" baseline="0" dirty="0" err="1">
                <a:latin typeface="Menlo Bold" charset="0"/>
                <a:cs typeface="Menlo Bold" charset="0"/>
                <a:sym typeface="Menlo Bold" charset="0"/>
              </a:rPr>
              <a:t>ethDst</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latin typeface="Menlo Bold" charset="0"/>
                <a:cs typeface="Menlo Bold" charset="0"/>
                <a:sym typeface="Menlo Bold" charset="0"/>
              </a:rPr>
              <a:t>Route </a:t>
            </a:r>
            <a:r>
              <a:rPr lang="en-US" sz="1400" baseline="0" dirty="0">
                <a:latin typeface="Menlo Regular" charset="0"/>
                <a:cs typeface="Menlo Regular" charset="0"/>
                <a:sym typeface="Menlo Regular" charset="0"/>
              </a:rPr>
              <a:t>path    =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err="1">
                <a:latin typeface="Menlo Regular" charset="0"/>
                <a:cs typeface="Menlo Regular" charset="0"/>
                <a:sym typeface="Menlo Regular" charset="0"/>
              </a:rPr>
              <a:t>myRoutingAlg</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topology(),</a:t>
            </a:r>
            <a:r>
              <a:rPr lang="en-US" sz="1400" baseline="0" dirty="0" err="1">
                <a:latin typeface="Menlo Regular" charset="0"/>
                <a:cs typeface="Menlo Regular" charset="0"/>
                <a:sym typeface="Menlo Regular" charset="0"/>
              </a:rPr>
              <a:t>sloc,dloc</a:t>
            </a:r>
            <a:r>
              <a:rPr lang="en-US" sz="1400" baseline="0" dirty="0">
                <a:latin typeface="Menlo Regular" charset="0"/>
                <a:cs typeface="Menlo Regular" charset="0"/>
                <a:sym typeface="Menlo Regular" charset="0"/>
              </a:rPr>
              <a:t>);</a:t>
            </a:r>
            <a:endParaRPr lang="en-US" sz="1400" baseline="0" dirty="0">
              <a:solidFill>
                <a:srgbClr val="FFFFFF"/>
              </a:solidFill>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solidFill>
                  <a:srgbClr val="FFFFFF"/>
                </a:solidFill>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return</a:t>
            </a:r>
            <a:r>
              <a:rPr lang="en-US" sz="1400" baseline="0" dirty="0">
                <a:latin typeface="Menlo Regular" charset="0"/>
                <a:cs typeface="Menlo Regular" charset="0"/>
                <a:sym typeface="Menlo Regular" charset="0"/>
              </a:rPr>
              <a:t> path;</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a:t>
            </a:r>
          </a:p>
        </p:txBody>
      </p:sp>
    </p:spTree>
    <p:extLst>
      <p:ext uri="{BB962C8B-B14F-4D97-AF65-F5344CB8AC3E}">
        <p14:creationId xmlns:p14="http://schemas.microsoft.com/office/powerpoint/2010/main" val="151885130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758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759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759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759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759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587" grpId="0" animBg="1"/>
      <p:bldP spid="67596" grpId="0" animBg="1"/>
      <p:bldP spid="67597" grpId="0" animBg="1"/>
      <p:bldP spid="67598" grpId="0"/>
      <p:bldP spid="67599"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AutoShape 1"/>
          <p:cNvSpPr>
            <a:spLocks/>
          </p:cNvSpPr>
          <p:nvPr/>
        </p:nvSpPr>
        <p:spPr bwMode="auto">
          <a:xfrm>
            <a:off x="1559719" y="57151"/>
            <a:ext cx="2185988" cy="409575"/>
          </a:xfrm>
          <a:prstGeom prst="roundRect">
            <a:avLst>
              <a:gd name="adj" fmla="val 34880"/>
            </a:avLst>
          </a:prstGeom>
          <a:solidFill>
            <a:srgbClr val="37A13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67586" name="AutoShape 2"/>
          <p:cNvSpPr>
            <a:spLocks/>
          </p:cNvSpPr>
          <p:nvPr/>
        </p:nvSpPr>
        <p:spPr bwMode="auto">
          <a:xfrm>
            <a:off x="6438901" y="19051"/>
            <a:ext cx="2264569" cy="466725"/>
          </a:xfrm>
          <a:prstGeom prst="roundRect">
            <a:avLst>
              <a:gd name="adj" fmla="val 30611"/>
            </a:avLst>
          </a:prstGeom>
          <a:solidFill>
            <a:srgbClr val="0C8385"/>
          </a:solidFill>
          <a:ln w="25400" cap="flat">
            <a:solidFill>
              <a:schemeClr val="tx1"/>
            </a:solidFill>
            <a:prstDash val="solid"/>
            <a:miter lim="800000"/>
            <a:headEnd type="none" w="med" len="med"/>
            <a:tailEnd type="none" w="med" len="med"/>
          </a:ln>
        </p:spPr>
        <p:txBody>
          <a:bodyPr lIns="0" tIns="0" rIns="0" bIns="0"/>
          <a:lstStyle/>
          <a:p>
            <a:endParaRPr lang="en-US" baseline="0" dirty="0"/>
          </a:p>
        </p:txBody>
      </p:sp>
      <p:sp>
        <p:nvSpPr>
          <p:cNvPr id="67587" name="Oval 3"/>
          <p:cNvSpPr>
            <a:spLocks/>
          </p:cNvSpPr>
          <p:nvPr/>
        </p:nvSpPr>
        <p:spPr bwMode="auto">
          <a:xfrm>
            <a:off x="9004216" y="1"/>
            <a:ext cx="1663785" cy="1264765"/>
          </a:xfrm>
          <a:prstGeom prst="ellipse">
            <a:avLst/>
          </a:prstGeom>
          <a:solidFill>
            <a:srgbClr val="66B132">
              <a:alpha val="79999"/>
            </a:srgbClr>
          </a:solidFill>
          <a:ln w="25400" cap="flat">
            <a:solidFill>
              <a:schemeClr val="tx1">
                <a:alpha val="79999"/>
              </a:schemeClr>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EthDst:1,</a:t>
            </a:r>
          </a:p>
          <a:p>
            <a:r>
              <a:rPr lang="en-US" sz="1500" baseline="0">
                <a:latin typeface="Menlo Regular" charset="0"/>
                <a:cs typeface="Menlo Regular" charset="0"/>
                <a:sym typeface="Menlo Regular" charset="0"/>
              </a:rPr>
              <a:t>TcpDst:22</a:t>
            </a:r>
          </a:p>
        </p:txBody>
      </p:sp>
      <p:sp>
        <p:nvSpPr>
          <p:cNvPr id="67596" name="Rectangle 12"/>
          <p:cNvSpPr>
            <a:spLocks/>
          </p:cNvSpPr>
          <p:nvPr/>
        </p:nvSpPr>
        <p:spPr bwMode="auto">
          <a:xfrm>
            <a:off x="4783571" y="2389533"/>
            <a:ext cx="843564" cy="368420"/>
          </a:xfrm>
          <a:prstGeom prst="rect">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a:latin typeface="Menlo Regular" charset="0"/>
                <a:cs typeface="Menlo Regular" charset="0"/>
                <a:sym typeface="Menlo Regular" charset="0"/>
              </a:rPr>
              <a:t>null</a:t>
            </a:r>
          </a:p>
        </p:txBody>
      </p:sp>
      <p:sp>
        <p:nvSpPr>
          <p:cNvPr id="67597" name="Line 13"/>
          <p:cNvSpPr>
            <a:spLocks noChangeShapeType="1"/>
          </p:cNvSpPr>
          <p:nvPr/>
        </p:nvSpPr>
        <p:spPr bwMode="auto">
          <a:xfrm>
            <a:off x="5200444" y="2060652"/>
            <a:ext cx="0" cy="341709"/>
          </a:xfrm>
          <a:prstGeom prst="line">
            <a:avLst/>
          </a:prstGeom>
          <a:noFill/>
          <a:ln w="25400" cap="flat">
            <a:solidFill>
              <a:schemeClr val="tx1"/>
            </a:solidFill>
            <a:prstDash val="solid"/>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US" sz="1400" baseline="0"/>
          </a:p>
        </p:txBody>
      </p:sp>
      <p:sp>
        <p:nvSpPr>
          <p:cNvPr id="67598" name="Rectangle 14"/>
          <p:cNvSpPr>
            <a:spLocks/>
          </p:cNvSpPr>
          <p:nvPr/>
        </p:nvSpPr>
        <p:spPr bwMode="auto">
          <a:xfrm>
            <a:off x="5237126" y="2120268"/>
            <a:ext cx="708213" cy="2154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p>
            <a:pPr>
              <a:tabLst>
                <a:tab pos="211027" algn="l"/>
              </a:tabLst>
            </a:pPr>
            <a:r>
              <a:rPr lang="en-US" sz="1400" baseline="0" dirty="0">
                <a:latin typeface="Menlo Regular" charset="0"/>
                <a:cs typeface="Menlo Regular" charset="0"/>
                <a:sym typeface="Menlo Regular" charset="0"/>
              </a:rPr>
              <a:t>true</a:t>
            </a:r>
          </a:p>
        </p:txBody>
      </p:sp>
      <p:sp>
        <p:nvSpPr>
          <p:cNvPr id="67599" name="AutoShape 15"/>
          <p:cNvSpPr>
            <a:spLocks/>
          </p:cNvSpPr>
          <p:nvPr/>
        </p:nvSpPr>
        <p:spPr bwMode="auto">
          <a:xfrm>
            <a:off x="4064179" y="1269942"/>
            <a:ext cx="2309253" cy="833798"/>
          </a:xfrm>
          <a:prstGeom prst="diamond">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a:latin typeface="Menlo Regular" charset="0"/>
                <a:cs typeface="Menlo Regular" charset="0"/>
                <a:sym typeface="Menlo Regular" charset="0"/>
              </a:rPr>
              <a:t>Assert:</a:t>
            </a:r>
            <a:br>
              <a:rPr lang="en-US" sz="1400" baseline="0" dirty="0">
                <a:latin typeface="Menlo Regular" charset="0"/>
                <a:cs typeface="Menlo Regular" charset="0"/>
                <a:sym typeface="Menlo Regular" charset="0"/>
              </a:rPr>
            </a:br>
            <a:r>
              <a:rPr lang="en-US" sz="1400" baseline="0" dirty="0" err="1">
                <a:latin typeface="Menlo Regular" charset="0"/>
                <a:cs typeface="Menlo Regular" charset="0"/>
                <a:sym typeface="Menlo Regular" charset="0"/>
              </a:rPr>
              <a:t>TcpDst</a:t>
            </a:r>
            <a:r>
              <a:rPr lang="en-US" sz="1400" baseline="0" dirty="0">
                <a:latin typeface="Menlo Regular" charset="0"/>
                <a:cs typeface="Menlo Regular" charset="0"/>
                <a:sym typeface="Menlo Regular" charset="0"/>
              </a:rPr>
              <a:t>==22</a:t>
            </a:r>
          </a:p>
        </p:txBody>
      </p:sp>
      <p:sp>
        <p:nvSpPr>
          <p:cNvPr id="67600" name="Rectangle 16"/>
          <p:cNvSpPr>
            <a:spLocks/>
          </p:cNvSpPr>
          <p:nvPr/>
        </p:nvSpPr>
        <p:spPr bwMode="auto">
          <a:xfrm>
            <a:off x="2295525" y="84967"/>
            <a:ext cx="786780" cy="35394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2300" baseline="0" dirty="0">
                <a:cs typeface="Helvetica Neue Light" charset="0"/>
              </a:rPr>
              <a:t>Policy</a:t>
            </a:r>
          </a:p>
        </p:txBody>
      </p:sp>
      <p:sp>
        <p:nvSpPr>
          <p:cNvPr id="67601" name="Rectangle 17"/>
          <p:cNvSpPr>
            <a:spLocks/>
          </p:cNvSpPr>
          <p:nvPr/>
        </p:nvSpPr>
        <p:spPr bwMode="auto">
          <a:xfrm>
            <a:off x="6973789" y="65917"/>
            <a:ext cx="1415139" cy="35394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2300" baseline="0" dirty="0">
                <a:cs typeface="Helvetica Neue Light" charset="0"/>
              </a:rPr>
              <a:t>Trace Tree</a:t>
            </a:r>
          </a:p>
        </p:txBody>
      </p:sp>
      <p:grpSp>
        <p:nvGrpSpPr>
          <p:cNvPr id="2" name="Group 1"/>
          <p:cNvGrpSpPr/>
          <p:nvPr/>
        </p:nvGrpSpPr>
        <p:grpSpPr>
          <a:xfrm>
            <a:off x="6360320" y="1268410"/>
            <a:ext cx="2578893" cy="5138101"/>
            <a:chOff x="4836319" y="1268409"/>
            <a:chExt cx="2578893" cy="5138101"/>
          </a:xfrm>
        </p:grpSpPr>
        <p:sp>
          <p:nvSpPr>
            <p:cNvPr id="67588" name="Line 4"/>
            <p:cNvSpPr>
              <a:spLocks noChangeShapeType="1"/>
            </p:cNvSpPr>
            <p:nvPr/>
          </p:nvSpPr>
          <p:spPr bwMode="auto">
            <a:xfrm>
              <a:off x="6307039" y="2016919"/>
              <a:ext cx="567928" cy="1509713"/>
            </a:xfrm>
            <a:prstGeom prst="line">
              <a:avLst/>
            </a:prstGeom>
            <a:noFill/>
            <a:ln w="25400" cap="flat">
              <a:solidFill>
                <a:schemeClr val="tx1"/>
              </a:solidFill>
              <a:prstDash val="solid"/>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US" sz="1400" baseline="0"/>
            </a:p>
          </p:txBody>
        </p:sp>
        <p:sp>
          <p:nvSpPr>
            <p:cNvPr id="67589" name="Line 5"/>
            <p:cNvSpPr>
              <a:spLocks noChangeShapeType="1"/>
            </p:cNvSpPr>
            <p:nvPr/>
          </p:nvSpPr>
          <p:spPr bwMode="auto">
            <a:xfrm flipH="1">
              <a:off x="6863358" y="4133850"/>
              <a:ext cx="1786" cy="539354"/>
            </a:xfrm>
            <a:prstGeom prst="line">
              <a:avLst/>
            </a:prstGeom>
            <a:noFill/>
            <a:ln w="25400" cap="flat">
              <a:solidFill>
                <a:schemeClr val="tx1"/>
              </a:solidFill>
              <a:prstDash val="solid"/>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US" sz="1400" baseline="0"/>
            </a:p>
          </p:txBody>
        </p:sp>
        <p:sp>
          <p:nvSpPr>
            <p:cNvPr id="67590" name="Line 6"/>
            <p:cNvSpPr>
              <a:spLocks noChangeShapeType="1"/>
            </p:cNvSpPr>
            <p:nvPr/>
          </p:nvSpPr>
          <p:spPr bwMode="auto">
            <a:xfrm flipH="1">
              <a:off x="6858893" y="5275660"/>
              <a:ext cx="2679" cy="823913"/>
            </a:xfrm>
            <a:prstGeom prst="line">
              <a:avLst/>
            </a:prstGeom>
            <a:noFill/>
            <a:ln w="25400" cap="flat">
              <a:solidFill>
                <a:schemeClr val="tx1"/>
              </a:solidFill>
              <a:prstDash val="solid"/>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US" sz="1400" baseline="0"/>
            </a:p>
          </p:txBody>
        </p:sp>
        <p:sp>
          <p:nvSpPr>
            <p:cNvPr id="67591" name="Rectangle 7"/>
            <p:cNvSpPr>
              <a:spLocks/>
            </p:cNvSpPr>
            <p:nvPr/>
          </p:nvSpPr>
          <p:spPr bwMode="auto">
            <a:xfrm>
              <a:off x="6938368" y="4307116"/>
              <a:ext cx="108090" cy="2154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a:latin typeface="Menlo Regular" charset="0"/>
                  <a:cs typeface="Menlo Regular" charset="0"/>
                  <a:sym typeface="Menlo Regular" charset="0"/>
                </a:rPr>
                <a:t>1</a:t>
              </a:r>
            </a:p>
          </p:txBody>
        </p:sp>
        <p:sp>
          <p:nvSpPr>
            <p:cNvPr id="67592" name="Rectangle 8"/>
            <p:cNvSpPr>
              <a:spLocks/>
            </p:cNvSpPr>
            <p:nvPr/>
          </p:nvSpPr>
          <p:spPr bwMode="auto">
            <a:xfrm>
              <a:off x="6908007" y="5577089"/>
              <a:ext cx="108090" cy="2154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dirty="0">
                  <a:latin typeface="Menlo Regular" charset="0"/>
                  <a:cs typeface="Menlo Regular" charset="0"/>
                  <a:sym typeface="Menlo Regular" charset="0"/>
                </a:rPr>
                <a:t>2</a:t>
              </a:r>
            </a:p>
          </p:txBody>
        </p:sp>
        <p:sp>
          <p:nvSpPr>
            <p:cNvPr id="67593" name="Rectangle 9"/>
            <p:cNvSpPr>
              <a:spLocks/>
            </p:cNvSpPr>
            <p:nvPr/>
          </p:nvSpPr>
          <p:spPr bwMode="auto">
            <a:xfrm>
              <a:off x="4836319" y="3562350"/>
              <a:ext cx="714375" cy="523875"/>
            </a:xfrm>
            <a:prstGeom prst="rect">
              <a:avLst/>
            </a:prstGeom>
            <a:solidFill>
              <a:srgbClr val="0D8386"/>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1" baseline="0" dirty="0">
                  <a:solidFill>
                    <a:srgbClr val="FF0000"/>
                  </a:solidFill>
                  <a:latin typeface="Menlo Regular" charset="0"/>
                  <a:cs typeface="Menlo Regular" charset="0"/>
                  <a:sym typeface="Menlo Regular" charset="0"/>
                </a:rPr>
                <a:t>null</a:t>
              </a:r>
            </a:p>
          </p:txBody>
        </p:sp>
        <p:sp>
          <p:nvSpPr>
            <p:cNvPr id="67594" name="Line 10"/>
            <p:cNvSpPr>
              <a:spLocks noChangeShapeType="1"/>
            </p:cNvSpPr>
            <p:nvPr/>
          </p:nvSpPr>
          <p:spPr bwMode="auto">
            <a:xfrm flipH="1">
              <a:off x="5215831" y="1922860"/>
              <a:ext cx="624185" cy="1633538"/>
            </a:xfrm>
            <a:prstGeom prst="line">
              <a:avLst/>
            </a:prstGeom>
            <a:noFill/>
            <a:ln w="25400" cap="flat">
              <a:solidFill>
                <a:schemeClr val="tx1"/>
              </a:solidFill>
              <a:prstDash val="solid"/>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US" sz="1400" baseline="0"/>
            </a:p>
          </p:txBody>
        </p:sp>
        <p:sp>
          <p:nvSpPr>
            <p:cNvPr id="67595" name="Rectangle 11"/>
            <p:cNvSpPr>
              <a:spLocks/>
            </p:cNvSpPr>
            <p:nvPr/>
          </p:nvSpPr>
          <p:spPr bwMode="auto">
            <a:xfrm>
              <a:off x="5131892" y="2454504"/>
              <a:ext cx="432360" cy="2154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a:latin typeface="Menlo Regular" charset="0"/>
                  <a:cs typeface="Menlo Regular" charset="0"/>
                  <a:sym typeface="Menlo Regular" charset="0"/>
                </a:rPr>
                <a:t>true</a:t>
              </a:r>
            </a:p>
          </p:txBody>
        </p:sp>
        <p:sp>
          <p:nvSpPr>
            <p:cNvPr id="67602" name="Rectangle 18"/>
            <p:cNvSpPr>
              <a:spLocks/>
            </p:cNvSpPr>
            <p:nvPr/>
          </p:nvSpPr>
          <p:spPr bwMode="auto">
            <a:xfrm>
              <a:off x="6635651" y="2454504"/>
              <a:ext cx="540450" cy="2154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a:latin typeface="Menlo Regular" charset="0"/>
                  <a:cs typeface="Menlo Regular" charset="0"/>
                  <a:sym typeface="Menlo Regular" charset="0"/>
                </a:rPr>
                <a:t>false</a:t>
              </a:r>
            </a:p>
          </p:txBody>
        </p:sp>
        <p:sp>
          <p:nvSpPr>
            <p:cNvPr id="67605" name="Oval 21"/>
            <p:cNvSpPr>
              <a:spLocks/>
            </p:cNvSpPr>
            <p:nvPr/>
          </p:nvSpPr>
          <p:spPr bwMode="auto">
            <a:xfrm>
              <a:off x="6198451" y="3324225"/>
              <a:ext cx="1170717" cy="904875"/>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a:latin typeface="Menlo Regular" charset="0"/>
                  <a:cs typeface="Menlo Regular" charset="0"/>
                  <a:sym typeface="Menlo Regular" charset="0"/>
                </a:rPr>
                <a:t>Read:</a:t>
              </a:r>
              <a:br>
                <a:rPr lang="en-US" sz="1400" baseline="0" dirty="0">
                  <a:latin typeface="Menlo Regular" charset="0"/>
                  <a:cs typeface="Menlo Regular" charset="0"/>
                  <a:sym typeface="Menlo Regular" charset="0"/>
                </a:rPr>
              </a:br>
              <a:r>
                <a:rPr lang="en-US" sz="1400" baseline="0" dirty="0" err="1">
                  <a:latin typeface="Menlo Regular" charset="0"/>
                  <a:cs typeface="Menlo Regular" charset="0"/>
                  <a:sym typeface="Menlo Regular" charset="0"/>
                </a:rPr>
                <a:t>EthSrc</a:t>
              </a:r>
              <a:endParaRPr lang="en-US" sz="1400" baseline="0" dirty="0">
                <a:latin typeface="Menlo Regular" charset="0"/>
                <a:cs typeface="Menlo Regular" charset="0"/>
                <a:sym typeface="Menlo Regular" charset="0"/>
              </a:endParaRPr>
            </a:p>
          </p:txBody>
        </p:sp>
        <p:sp>
          <p:nvSpPr>
            <p:cNvPr id="67606" name="Oval 22"/>
            <p:cNvSpPr>
              <a:spLocks/>
            </p:cNvSpPr>
            <p:nvPr/>
          </p:nvSpPr>
          <p:spPr bwMode="auto">
            <a:xfrm>
              <a:off x="6307931" y="4575955"/>
              <a:ext cx="1107281" cy="904875"/>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a:latin typeface="Menlo Regular" charset="0"/>
                  <a:cs typeface="Menlo Regular" charset="0"/>
                  <a:sym typeface="Menlo Regular" charset="0"/>
                </a:rPr>
                <a:t>Read:</a:t>
              </a:r>
              <a:br>
                <a:rPr lang="en-US" sz="1400" baseline="0" dirty="0">
                  <a:latin typeface="Menlo Regular" charset="0"/>
                  <a:cs typeface="Menlo Regular" charset="0"/>
                  <a:sym typeface="Menlo Regular" charset="0"/>
                </a:rPr>
              </a:br>
              <a:r>
                <a:rPr lang="en-US" sz="1400" baseline="0" dirty="0" err="1">
                  <a:latin typeface="Menlo Regular" charset="0"/>
                  <a:cs typeface="Menlo Regular" charset="0"/>
                  <a:sym typeface="Menlo Regular" charset="0"/>
                </a:rPr>
                <a:t>EthDst</a:t>
              </a:r>
              <a:endParaRPr lang="en-US" sz="1400" baseline="0" dirty="0">
                <a:latin typeface="Menlo Regular" charset="0"/>
                <a:cs typeface="Menlo Regular" charset="0"/>
                <a:sym typeface="Menlo Regular" charset="0"/>
              </a:endParaRPr>
            </a:p>
          </p:txBody>
        </p:sp>
        <p:sp>
          <p:nvSpPr>
            <p:cNvPr id="67607" name="Rectangle 23"/>
            <p:cNvSpPr>
              <a:spLocks/>
            </p:cNvSpPr>
            <p:nvPr/>
          </p:nvSpPr>
          <p:spPr bwMode="auto">
            <a:xfrm>
              <a:off x="6479381" y="5882635"/>
              <a:ext cx="714375" cy="523875"/>
            </a:xfrm>
            <a:prstGeom prst="rect">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a:latin typeface="Menlo Regular" charset="0"/>
                  <a:cs typeface="Menlo Regular" charset="0"/>
                  <a:sym typeface="Menlo Regular" charset="0"/>
                </a:rPr>
                <a:t>path1</a:t>
              </a:r>
            </a:p>
          </p:txBody>
        </p:sp>
        <p:sp>
          <p:nvSpPr>
            <p:cNvPr id="25" name="AutoShape 15"/>
            <p:cNvSpPr>
              <a:spLocks/>
            </p:cNvSpPr>
            <p:nvPr/>
          </p:nvSpPr>
          <p:spPr bwMode="auto">
            <a:xfrm>
              <a:off x="4937685" y="1268409"/>
              <a:ext cx="2309253" cy="833798"/>
            </a:xfrm>
            <a:prstGeom prst="diamond">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a:latin typeface="Menlo Regular" charset="0"/>
                  <a:cs typeface="Menlo Regular" charset="0"/>
                  <a:sym typeface="Menlo Regular" charset="0"/>
                </a:rPr>
                <a:t>Assert:</a:t>
              </a:r>
              <a:br>
                <a:rPr lang="en-US" sz="1400" baseline="0" dirty="0">
                  <a:latin typeface="Menlo Regular" charset="0"/>
                  <a:cs typeface="Menlo Regular" charset="0"/>
                  <a:sym typeface="Menlo Regular" charset="0"/>
                </a:rPr>
              </a:br>
              <a:r>
                <a:rPr lang="en-US" sz="1400" baseline="0" dirty="0" err="1">
                  <a:latin typeface="Menlo Regular" charset="0"/>
                  <a:cs typeface="Menlo Regular" charset="0"/>
                  <a:sym typeface="Menlo Regular" charset="0"/>
                </a:rPr>
                <a:t>TcpDst</a:t>
              </a:r>
              <a:r>
                <a:rPr lang="en-US" sz="1400" baseline="0" dirty="0">
                  <a:latin typeface="Menlo Regular" charset="0"/>
                  <a:cs typeface="Menlo Regular" charset="0"/>
                  <a:sym typeface="Menlo Regular" charset="0"/>
                </a:rPr>
                <a:t>==22</a:t>
              </a:r>
            </a:p>
          </p:txBody>
        </p:sp>
      </p:grpSp>
      <p:sp>
        <p:nvSpPr>
          <p:cNvPr id="26" name="Slide Number Placeholder 6"/>
          <p:cNvSpPr>
            <a:spLocks noGrp="1"/>
          </p:cNvSpPr>
          <p:nvPr>
            <p:ph type="sldNum" sz="quarter" idx="10"/>
          </p:nvPr>
        </p:nvSpPr>
        <p:spPr>
          <a:xfrm>
            <a:off x="10287000" y="6553200"/>
            <a:ext cx="1905000" cy="304800"/>
          </a:xfrm>
        </p:spPr>
        <p:txBody>
          <a:bodyPr/>
          <a:lstStyle/>
          <a:p>
            <a:pPr>
              <a:defRPr/>
            </a:pPr>
            <a:fld id="{164B0F64-89EF-7A42-892D-484BAB952423}" type="slidenum">
              <a:rPr lang="en-US" smtClean="0"/>
              <a:pPr>
                <a:defRPr/>
              </a:pPr>
              <a:t>27</a:t>
            </a:fld>
            <a:endParaRPr lang="en-US" dirty="0">
              <a:solidFill>
                <a:schemeClr val="bg2"/>
              </a:solidFill>
            </a:endParaRPr>
          </a:p>
        </p:txBody>
      </p:sp>
      <p:sp>
        <p:nvSpPr>
          <p:cNvPr id="27" name="Rectangle 2"/>
          <p:cNvSpPr>
            <a:spLocks/>
          </p:cNvSpPr>
          <p:nvPr/>
        </p:nvSpPr>
        <p:spPr bwMode="auto">
          <a:xfrm>
            <a:off x="1609726" y="1097594"/>
            <a:ext cx="3243263" cy="571754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Bold" charset="0"/>
                <a:cs typeface="Menlo Bold" charset="0"/>
                <a:sym typeface="Menlo Bold" charset="0"/>
              </a:rPr>
              <a:t>Route</a:t>
            </a:r>
            <a:r>
              <a:rPr lang="en-US" sz="1400" baseline="0" dirty="0">
                <a:latin typeface="Menlo Regular" charset="0"/>
                <a:cs typeface="Menlo Regular" charset="0"/>
                <a:sym typeface="Menlo Regular" charset="0"/>
              </a:rPr>
              <a:t> </a:t>
            </a:r>
            <a:r>
              <a:rPr lang="en-US" sz="1400" baseline="0" dirty="0" err="1">
                <a:latin typeface="Menlo Regular" charset="0"/>
                <a:cs typeface="Menlo Regular" charset="0"/>
                <a:sym typeface="Menlo Regular" charset="0"/>
              </a:rPr>
              <a:t>onPacket</a:t>
            </a:r>
            <a:r>
              <a:rPr lang="en-US" sz="1400" baseline="0" dirty="0">
                <a:latin typeface="Menlo Regular" charset="0"/>
                <a:cs typeface="Menlo Regular" charset="0"/>
                <a:sym typeface="Menlo Regular" charset="0"/>
              </a:rPr>
              <a:t>(</a:t>
            </a:r>
            <a:r>
              <a:rPr lang="en-US" sz="1400" baseline="0" dirty="0">
                <a:latin typeface="Menlo Bold" charset="0"/>
                <a:cs typeface="Menlo Bold" charset="0"/>
                <a:sym typeface="Menlo Bold" charset="0"/>
              </a:rPr>
              <a:t>Packet</a:t>
            </a:r>
            <a:r>
              <a:rPr lang="en-US" sz="1400" baseline="0" dirty="0">
                <a:latin typeface="Menlo Regular" charset="0"/>
                <a:cs typeface="Menlo Regular" charset="0"/>
                <a:sym typeface="Menlo Regular" charset="0"/>
              </a:rPr>
              <a:t> p)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if</a:t>
            </a:r>
            <a:r>
              <a:rPr lang="en-US" sz="1400" baseline="0" dirty="0">
                <a:latin typeface="Menlo Regular" charset="0"/>
                <a:cs typeface="Menlo Regular" charset="0"/>
                <a:sym typeface="Menlo Regular" charset="0"/>
              </a:rPr>
              <a:t> (</a:t>
            </a:r>
            <a:r>
              <a:rPr lang="en-US" sz="1400" baseline="0" dirty="0" err="1">
                <a:latin typeface="Menlo Regular" charset="0"/>
                <a:cs typeface="Menlo Regular" charset="0"/>
                <a:sym typeface="Menlo Regular" charset="0"/>
              </a:rPr>
              <a:t>p.</a:t>
            </a:r>
            <a:r>
              <a:rPr lang="en-US" sz="1400" baseline="0" dirty="0" err="1">
                <a:latin typeface="Menlo Bold" charset="0"/>
                <a:cs typeface="Menlo Bold" charset="0"/>
                <a:sym typeface="Menlo Bold" charset="0"/>
              </a:rPr>
              <a:t>tcpDstIs</a:t>
            </a:r>
            <a:r>
              <a:rPr lang="en-US" sz="1400" baseline="0" dirty="0">
                <a:latin typeface="Menlo Regular" charset="0"/>
                <a:cs typeface="Menlo Regular" charset="0"/>
                <a:sym typeface="Menlo Regular" charset="0"/>
              </a:rPr>
              <a:t>(22))</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return</a:t>
            </a:r>
            <a:r>
              <a:rPr lang="en-US" sz="1400" baseline="0" dirty="0">
                <a:latin typeface="Menlo Regular" charset="0"/>
                <a:cs typeface="Menlo Regular" charset="0"/>
                <a:sym typeface="Menlo Regular" charset="0"/>
              </a:rPr>
              <a:t> </a:t>
            </a:r>
            <a:r>
              <a:rPr lang="en-US" sz="1400" baseline="0" dirty="0">
                <a:latin typeface="Menlo Bold" charset="0"/>
                <a:cs typeface="Menlo Bold" charset="0"/>
                <a:sym typeface="Menlo Bold" charset="0"/>
              </a:rPr>
              <a:t>null</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solidFill>
                  <a:srgbClr val="FFFFFF"/>
                </a:solidFill>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else</a:t>
            </a: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r>
            <a:br>
              <a:rPr lang="en-US" sz="1400" baseline="0" dirty="0">
                <a:latin typeface="Menlo Regular" charset="0"/>
                <a:cs typeface="Menlo Regular" charset="0"/>
                <a:sym typeface="Menlo Regular" charset="0"/>
              </a:rPr>
            </a:b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latin typeface="Menlo Bold" charset="0"/>
                <a:cs typeface="Menlo Bold" charset="0"/>
                <a:sym typeface="Menlo Bold" charset="0"/>
              </a:rPr>
              <a:t>Location</a:t>
            </a:r>
            <a:r>
              <a:rPr lang="en-US" sz="1400" baseline="0" dirty="0">
                <a:latin typeface="Menlo Regular" charset="0"/>
                <a:cs typeface="Menlo Regular" charset="0"/>
                <a:sym typeface="Menlo Regular" charset="0"/>
              </a:rPr>
              <a:t> </a:t>
            </a:r>
            <a:r>
              <a:rPr lang="en-US" sz="1400" baseline="0" dirty="0" err="1">
                <a:latin typeface="Menlo Regular" charset="0"/>
                <a:cs typeface="Menlo Regular" charset="0"/>
                <a:sym typeface="Menlo Regular" charset="0"/>
              </a:rPr>
              <a:t>sloc</a:t>
            </a: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err="1">
                <a:latin typeface="Menlo Bold" charset="0"/>
                <a:cs typeface="Menlo Bold" charset="0"/>
                <a:sym typeface="Menlo Bold" charset="0"/>
              </a:rPr>
              <a:t>hostTable</a:t>
            </a:r>
            <a:r>
              <a:rPr lang="en-US" sz="1400" baseline="0" dirty="0">
                <a:latin typeface="Menlo Regular" charset="0"/>
                <a:cs typeface="Menlo Regular" charset="0"/>
                <a:sym typeface="Menlo Regular" charset="0"/>
              </a:rPr>
              <a:t>(</a:t>
            </a:r>
            <a:r>
              <a:rPr lang="en-US" sz="1400" baseline="0" dirty="0" err="1">
                <a:latin typeface="Menlo Regular" charset="0"/>
                <a:cs typeface="Menlo Regular" charset="0"/>
                <a:sym typeface="Menlo Regular" charset="0"/>
              </a:rPr>
              <a:t>p.</a:t>
            </a:r>
            <a:r>
              <a:rPr lang="en-US" sz="1400" baseline="0" dirty="0" err="1">
                <a:latin typeface="Menlo Bold" charset="0"/>
                <a:cs typeface="Menlo Bold" charset="0"/>
                <a:sym typeface="Menlo Bold" charset="0"/>
              </a:rPr>
              <a:t>ethSrc</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latin typeface="Menlo Bold" charset="0"/>
                <a:cs typeface="Menlo Bold" charset="0"/>
                <a:sym typeface="Menlo Bold" charset="0"/>
              </a:rPr>
              <a:t>Location</a:t>
            </a:r>
            <a:r>
              <a:rPr lang="en-US" sz="1400" baseline="0" dirty="0">
                <a:latin typeface="Menlo Regular" charset="0"/>
                <a:cs typeface="Menlo Regular" charset="0"/>
                <a:sym typeface="Menlo Regular" charset="0"/>
              </a:rPr>
              <a:t> </a:t>
            </a:r>
            <a:r>
              <a:rPr lang="en-US" sz="1400" baseline="0" dirty="0" err="1">
                <a:latin typeface="Menlo Regular" charset="0"/>
                <a:cs typeface="Menlo Regular" charset="0"/>
                <a:sym typeface="Menlo Regular" charset="0"/>
              </a:rPr>
              <a:t>dloc</a:t>
            </a:r>
            <a:r>
              <a:rPr lang="en-US" sz="1400" baseline="0" dirty="0">
                <a:latin typeface="Menlo Regular" charset="0"/>
                <a:cs typeface="Menlo Regular" charset="0"/>
                <a:sym typeface="Menlo Regular" charset="0"/>
              </a:rPr>
              <a:t> =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err="1">
                <a:latin typeface="Menlo Bold" charset="0"/>
                <a:cs typeface="Menlo Bold" charset="0"/>
                <a:sym typeface="Menlo Bold" charset="0"/>
              </a:rPr>
              <a:t>hostTable</a:t>
            </a:r>
            <a:r>
              <a:rPr lang="en-US" sz="1400" baseline="0" dirty="0">
                <a:latin typeface="Menlo Regular" charset="0"/>
                <a:cs typeface="Menlo Regular" charset="0"/>
                <a:sym typeface="Menlo Regular" charset="0"/>
              </a:rPr>
              <a:t>(</a:t>
            </a:r>
            <a:r>
              <a:rPr lang="en-US" sz="1400" baseline="0" dirty="0" err="1">
                <a:latin typeface="Menlo Regular" charset="0"/>
                <a:cs typeface="Menlo Regular" charset="0"/>
                <a:sym typeface="Menlo Regular" charset="0"/>
              </a:rPr>
              <a:t>p.</a:t>
            </a:r>
            <a:r>
              <a:rPr lang="en-US" sz="1400" baseline="0" dirty="0" err="1">
                <a:latin typeface="Menlo Bold" charset="0"/>
                <a:cs typeface="Menlo Bold" charset="0"/>
                <a:sym typeface="Menlo Bold" charset="0"/>
              </a:rPr>
              <a:t>ethDst</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latin typeface="Menlo Bold" charset="0"/>
                <a:cs typeface="Menlo Bold" charset="0"/>
                <a:sym typeface="Menlo Bold" charset="0"/>
              </a:rPr>
              <a:t>Route </a:t>
            </a:r>
            <a:r>
              <a:rPr lang="en-US" sz="1400" baseline="0" dirty="0">
                <a:latin typeface="Menlo Regular" charset="0"/>
                <a:cs typeface="Menlo Regular" charset="0"/>
                <a:sym typeface="Menlo Regular" charset="0"/>
              </a:rPr>
              <a:t>path    =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err="1">
                <a:latin typeface="Menlo Regular" charset="0"/>
                <a:cs typeface="Menlo Regular" charset="0"/>
                <a:sym typeface="Menlo Regular" charset="0"/>
              </a:rPr>
              <a:t>myRoutingAlg</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topology(),</a:t>
            </a:r>
            <a:r>
              <a:rPr lang="en-US" sz="1400" baseline="0" dirty="0" err="1">
                <a:latin typeface="Menlo Regular" charset="0"/>
                <a:cs typeface="Menlo Regular" charset="0"/>
                <a:sym typeface="Menlo Regular" charset="0"/>
              </a:rPr>
              <a:t>sloc,dloc</a:t>
            </a:r>
            <a:r>
              <a:rPr lang="en-US" sz="1400" baseline="0" dirty="0">
                <a:latin typeface="Menlo Regular" charset="0"/>
                <a:cs typeface="Menlo Regular" charset="0"/>
                <a:sym typeface="Menlo Regular" charset="0"/>
              </a:rPr>
              <a:t>);</a:t>
            </a:r>
            <a:endParaRPr lang="en-US" sz="1400" baseline="0" dirty="0">
              <a:solidFill>
                <a:srgbClr val="FFFFFF"/>
              </a:solidFill>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solidFill>
                  <a:srgbClr val="FFFFFF"/>
                </a:solidFill>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return</a:t>
            </a:r>
            <a:r>
              <a:rPr lang="en-US" sz="1400" baseline="0" dirty="0">
                <a:latin typeface="Menlo Regular" charset="0"/>
                <a:cs typeface="Menlo Regular" charset="0"/>
                <a:sym typeface="Menlo Regular" charset="0"/>
              </a:rPr>
              <a:t> path;</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a:t>
            </a:r>
          </a:p>
        </p:txBody>
      </p:sp>
    </p:spTree>
    <p:extLst>
      <p:ext uri="{BB962C8B-B14F-4D97-AF65-F5344CB8AC3E}">
        <p14:creationId xmlns:p14="http://schemas.microsoft.com/office/powerpoint/2010/main" val="168244221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41" name="Rectangle 1"/>
          <p:cNvSpPr>
            <a:spLocks noGrp="1" noChangeArrowheads="1"/>
          </p:cNvSpPr>
          <p:nvPr>
            <p:ph type="title"/>
          </p:nvPr>
        </p:nvSpPr>
        <p:spPr>
          <a:ln/>
        </p:spPr>
        <p:txBody>
          <a:bodyPr/>
          <a:lstStyle/>
          <a:p>
            <a:r>
              <a:rPr lang="en-US" sz="4000" dirty="0"/>
              <a:t>Trace Tree Formal Spec</a:t>
            </a:r>
          </a:p>
        </p:txBody>
      </p:sp>
      <p:sp>
        <p:nvSpPr>
          <p:cNvPr id="2" name="Content Placeholder 1"/>
          <p:cNvSpPr>
            <a:spLocks noGrp="1"/>
          </p:cNvSpPr>
          <p:nvPr>
            <p:ph idx="1"/>
          </p:nvPr>
        </p:nvSpPr>
        <p:spPr>
          <a:xfrm>
            <a:off x="4487333" y="990600"/>
            <a:ext cx="6018742" cy="5334000"/>
          </a:xfrm>
        </p:spPr>
        <p:txBody>
          <a:bodyPr/>
          <a:lstStyle/>
          <a:p>
            <a:r>
              <a:rPr lang="en-US" sz="2800" dirty="0"/>
              <a:t>A tree w/ 4 types of nodes</a:t>
            </a:r>
          </a:p>
          <a:p>
            <a:pPr marL="457200" lvl="1" indent="0">
              <a:buNone/>
            </a:pPr>
            <a:r>
              <a:rPr lang="en-US" sz="2400" b="1" dirty="0"/>
              <a:t>    T</a:t>
            </a:r>
            <a:r>
              <a:rPr lang="en-US" sz="2400" dirty="0"/>
              <a:t> node: assertion on packet attributes</a:t>
            </a:r>
          </a:p>
          <a:p>
            <a:pPr marL="457200" lvl="1" indent="0">
              <a:buNone/>
            </a:pPr>
            <a:r>
              <a:rPr lang="en-US" sz="2400" b="1" dirty="0"/>
              <a:t>    V</a:t>
            </a:r>
            <a:r>
              <a:rPr lang="en-US" sz="2400" dirty="0"/>
              <a:t> node: multi-way branching on a packet   </a:t>
            </a:r>
            <a:br>
              <a:rPr lang="en-US" sz="2400" dirty="0"/>
            </a:br>
            <a:r>
              <a:rPr lang="en-US" sz="2400" dirty="0"/>
              <a:t>    attribute</a:t>
            </a:r>
          </a:p>
          <a:p>
            <a:pPr marL="457200" lvl="1" indent="0">
              <a:buNone/>
            </a:pPr>
            <a:r>
              <a:rPr lang="en-US" sz="2400" b="1" dirty="0"/>
              <a:t>    L</a:t>
            </a:r>
            <a:r>
              <a:rPr lang="en-US" sz="2400" dirty="0"/>
              <a:t> node: leaf node labeled w/ action</a:t>
            </a:r>
          </a:p>
          <a:p>
            <a:pPr marL="457200" lvl="1" indent="0">
              <a:buNone/>
            </a:pPr>
            <a:r>
              <a:rPr lang="en-US" sz="2400" b="1" dirty="0"/>
              <a:t>    ?</a:t>
            </a:r>
            <a:r>
              <a:rPr lang="en-US" sz="2400" dirty="0"/>
              <a:t> node: unknown </a:t>
            </a:r>
          </a:p>
          <a:p>
            <a:r>
              <a:rPr lang="en-US" sz="2800" b="1" dirty="0"/>
              <a:t>TT search</a:t>
            </a:r>
            <a:r>
              <a:rPr lang="en-US" sz="2800" dirty="0"/>
              <a:t>: traverse tree for a given packet to determine action or no answer</a:t>
            </a:r>
          </a:p>
          <a:p>
            <a:r>
              <a:rPr lang="en-US" sz="2800" b="1" dirty="0"/>
              <a:t>TT correctness</a:t>
            </a:r>
            <a:r>
              <a:rPr lang="en-US" sz="2800" dirty="0"/>
              <a:t>: if TT records an answer for a given packet, the answer is the same as the original algorithm </a:t>
            </a:r>
          </a:p>
        </p:txBody>
      </p:sp>
      <p:grpSp>
        <p:nvGrpSpPr>
          <p:cNvPr id="5" name="Group 4"/>
          <p:cNvGrpSpPr/>
          <p:nvPr/>
        </p:nvGrpSpPr>
        <p:grpSpPr>
          <a:xfrm>
            <a:off x="1703655" y="1042632"/>
            <a:ext cx="2578893" cy="5169461"/>
            <a:chOff x="4836319" y="1268409"/>
            <a:chExt cx="2578893" cy="5169461"/>
          </a:xfrm>
        </p:grpSpPr>
        <p:sp>
          <p:nvSpPr>
            <p:cNvPr id="6" name="Line 4"/>
            <p:cNvSpPr>
              <a:spLocks noChangeShapeType="1"/>
            </p:cNvSpPr>
            <p:nvPr/>
          </p:nvSpPr>
          <p:spPr bwMode="auto">
            <a:xfrm>
              <a:off x="6307039" y="2016919"/>
              <a:ext cx="567928" cy="1509713"/>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US" sz="1400" baseline="0"/>
            </a:p>
          </p:txBody>
        </p:sp>
        <p:sp>
          <p:nvSpPr>
            <p:cNvPr id="7" name="Line 5"/>
            <p:cNvSpPr>
              <a:spLocks noChangeShapeType="1"/>
            </p:cNvSpPr>
            <p:nvPr/>
          </p:nvSpPr>
          <p:spPr bwMode="auto">
            <a:xfrm flipH="1">
              <a:off x="6863358" y="4133850"/>
              <a:ext cx="1786" cy="539354"/>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US" sz="1400" baseline="0"/>
            </a:p>
          </p:txBody>
        </p:sp>
        <p:sp>
          <p:nvSpPr>
            <p:cNvPr id="8" name="Line 6"/>
            <p:cNvSpPr>
              <a:spLocks noChangeShapeType="1"/>
            </p:cNvSpPr>
            <p:nvPr/>
          </p:nvSpPr>
          <p:spPr bwMode="auto">
            <a:xfrm flipH="1">
              <a:off x="6858893" y="5275660"/>
              <a:ext cx="2679" cy="823913"/>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US" sz="1400" baseline="0"/>
            </a:p>
          </p:txBody>
        </p:sp>
        <p:sp>
          <p:nvSpPr>
            <p:cNvPr id="9" name="Rectangle 7"/>
            <p:cNvSpPr>
              <a:spLocks/>
            </p:cNvSpPr>
            <p:nvPr/>
          </p:nvSpPr>
          <p:spPr bwMode="auto">
            <a:xfrm>
              <a:off x="6938368" y="4307116"/>
              <a:ext cx="108090" cy="2154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a:latin typeface="Menlo Regular" charset="0"/>
                  <a:cs typeface="Menlo Regular" charset="0"/>
                  <a:sym typeface="Menlo Regular" charset="0"/>
                </a:rPr>
                <a:t>1</a:t>
              </a:r>
            </a:p>
          </p:txBody>
        </p:sp>
        <p:sp>
          <p:nvSpPr>
            <p:cNvPr id="10" name="Rectangle 8"/>
            <p:cNvSpPr>
              <a:spLocks/>
            </p:cNvSpPr>
            <p:nvPr/>
          </p:nvSpPr>
          <p:spPr bwMode="auto">
            <a:xfrm>
              <a:off x="6908007" y="5608449"/>
              <a:ext cx="108090" cy="2154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dirty="0">
                  <a:latin typeface="Menlo Regular" charset="0"/>
                  <a:cs typeface="Menlo Regular" charset="0"/>
                  <a:sym typeface="Menlo Regular" charset="0"/>
                </a:rPr>
                <a:t>2</a:t>
              </a:r>
            </a:p>
          </p:txBody>
        </p:sp>
        <p:sp>
          <p:nvSpPr>
            <p:cNvPr id="11" name="Rectangle 9"/>
            <p:cNvSpPr>
              <a:spLocks/>
            </p:cNvSpPr>
            <p:nvPr/>
          </p:nvSpPr>
          <p:spPr bwMode="auto">
            <a:xfrm>
              <a:off x="4836319" y="3562350"/>
              <a:ext cx="714375" cy="523875"/>
            </a:xfrm>
            <a:prstGeom prst="rect">
              <a:avLst/>
            </a:prstGeom>
            <a:solidFill>
              <a:srgbClr val="0D8386"/>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a:latin typeface="Menlo Regular" charset="0"/>
                  <a:cs typeface="Menlo Regular" charset="0"/>
                  <a:sym typeface="Menlo Regular" charset="0"/>
                </a:rPr>
                <a:t>?</a:t>
              </a:r>
            </a:p>
          </p:txBody>
        </p:sp>
        <p:sp>
          <p:nvSpPr>
            <p:cNvPr id="12" name="Line 10"/>
            <p:cNvSpPr>
              <a:spLocks noChangeShapeType="1"/>
            </p:cNvSpPr>
            <p:nvPr/>
          </p:nvSpPr>
          <p:spPr bwMode="auto">
            <a:xfrm flipH="1">
              <a:off x="5215831" y="1922860"/>
              <a:ext cx="624185" cy="1633538"/>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US" sz="1400" baseline="0"/>
            </a:p>
          </p:txBody>
        </p:sp>
        <p:sp>
          <p:nvSpPr>
            <p:cNvPr id="13" name="Rectangle 11"/>
            <p:cNvSpPr>
              <a:spLocks/>
            </p:cNvSpPr>
            <p:nvPr/>
          </p:nvSpPr>
          <p:spPr bwMode="auto">
            <a:xfrm>
              <a:off x="5131892" y="2454504"/>
              <a:ext cx="432360" cy="2154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a:latin typeface="Menlo Regular" charset="0"/>
                  <a:cs typeface="Menlo Regular" charset="0"/>
                  <a:sym typeface="Menlo Regular" charset="0"/>
                </a:rPr>
                <a:t>true</a:t>
              </a:r>
            </a:p>
          </p:txBody>
        </p:sp>
        <p:sp>
          <p:nvSpPr>
            <p:cNvPr id="14" name="Rectangle 18"/>
            <p:cNvSpPr>
              <a:spLocks/>
            </p:cNvSpPr>
            <p:nvPr/>
          </p:nvSpPr>
          <p:spPr bwMode="auto">
            <a:xfrm>
              <a:off x="6635651" y="2454504"/>
              <a:ext cx="540450" cy="2154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a:latin typeface="Menlo Regular" charset="0"/>
                  <a:cs typeface="Menlo Regular" charset="0"/>
                  <a:sym typeface="Menlo Regular" charset="0"/>
                </a:rPr>
                <a:t>false</a:t>
              </a:r>
            </a:p>
          </p:txBody>
        </p:sp>
        <p:sp>
          <p:nvSpPr>
            <p:cNvPr id="15" name="Oval 21"/>
            <p:cNvSpPr>
              <a:spLocks/>
            </p:cNvSpPr>
            <p:nvPr/>
          </p:nvSpPr>
          <p:spPr bwMode="auto">
            <a:xfrm>
              <a:off x="6185173" y="3324225"/>
              <a:ext cx="1172890" cy="904875"/>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a:latin typeface="Menlo Regular" charset="0"/>
                  <a:cs typeface="Menlo Regular" charset="0"/>
                  <a:sym typeface="Menlo Regular" charset="0"/>
                </a:rPr>
                <a:t>Read:</a:t>
              </a:r>
              <a:br>
                <a:rPr lang="en-US" sz="1400" baseline="0" dirty="0">
                  <a:latin typeface="Menlo Regular" charset="0"/>
                  <a:cs typeface="Menlo Regular" charset="0"/>
                  <a:sym typeface="Menlo Regular" charset="0"/>
                </a:rPr>
              </a:br>
              <a:r>
                <a:rPr lang="en-US" sz="1400" baseline="0" dirty="0" err="1">
                  <a:latin typeface="Menlo Regular" charset="0"/>
                  <a:cs typeface="Menlo Regular" charset="0"/>
                  <a:sym typeface="Menlo Regular" charset="0"/>
                </a:rPr>
                <a:t>EthSrc</a:t>
              </a:r>
              <a:endParaRPr lang="en-US" sz="1400" baseline="0" dirty="0">
                <a:latin typeface="Menlo Regular" charset="0"/>
                <a:cs typeface="Menlo Regular" charset="0"/>
                <a:sym typeface="Menlo Regular" charset="0"/>
              </a:endParaRPr>
            </a:p>
          </p:txBody>
        </p:sp>
        <p:sp>
          <p:nvSpPr>
            <p:cNvPr id="16" name="Oval 22"/>
            <p:cNvSpPr>
              <a:spLocks/>
            </p:cNvSpPr>
            <p:nvPr/>
          </p:nvSpPr>
          <p:spPr bwMode="auto">
            <a:xfrm>
              <a:off x="6307931" y="4575955"/>
              <a:ext cx="1107281" cy="904875"/>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a:latin typeface="Menlo Regular" charset="0"/>
                  <a:cs typeface="Menlo Regular" charset="0"/>
                  <a:sym typeface="Menlo Regular" charset="0"/>
                </a:rPr>
                <a:t>Read:</a:t>
              </a:r>
              <a:br>
                <a:rPr lang="en-US" sz="1400" baseline="0" dirty="0">
                  <a:latin typeface="Menlo Regular" charset="0"/>
                  <a:cs typeface="Menlo Regular" charset="0"/>
                  <a:sym typeface="Menlo Regular" charset="0"/>
                </a:rPr>
              </a:br>
              <a:r>
                <a:rPr lang="en-US" sz="1400" baseline="0" dirty="0" err="1">
                  <a:latin typeface="Menlo Regular" charset="0"/>
                  <a:cs typeface="Menlo Regular" charset="0"/>
                  <a:sym typeface="Menlo Regular" charset="0"/>
                </a:rPr>
                <a:t>EthDst</a:t>
              </a:r>
              <a:endParaRPr lang="en-US" sz="1400" baseline="0" dirty="0">
                <a:latin typeface="Menlo Regular" charset="0"/>
                <a:cs typeface="Menlo Regular" charset="0"/>
                <a:sym typeface="Menlo Regular" charset="0"/>
              </a:endParaRPr>
            </a:p>
          </p:txBody>
        </p:sp>
        <p:sp>
          <p:nvSpPr>
            <p:cNvPr id="17" name="Rectangle 23"/>
            <p:cNvSpPr>
              <a:spLocks/>
            </p:cNvSpPr>
            <p:nvPr/>
          </p:nvSpPr>
          <p:spPr bwMode="auto">
            <a:xfrm>
              <a:off x="6479381" y="5913995"/>
              <a:ext cx="714375" cy="523875"/>
            </a:xfrm>
            <a:prstGeom prst="rect">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a:latin typeface="Menlo Regular" charset="0"/>
                  <a:cs typeface="Menlo Regular" charset="0"/>
                  <a:sym typeface="Menlo Regular" charset="0"/>
                </a:rPr>
                <a:t>path1</a:t>
              </a:r>
            </a:p>
          </p:txBody>
        </p:sp>
        <p:sp>
          <p:nvSpPr>
            <p:cNvPr id="18" name="AutoShape 15"/>
            <p:cNvSpPr>
              <a:spLocks/>
            </p:cNvSpPr>
            <p:nvPr/>
          </p:nvSpPr>
          <p:spPr bwMode="auto">
            <a:xfrm>
              <a:off x="4937685" y="1268409"/>
              <a:ext cx="2309253" cy="833798"/>
            </a:xfrm>
            <a:prstGeom prst="diamond">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a:latin typeface="Menlo Regular" charset="0"/>
                  <a:cs typeface="Menlo Regular" charset="0"/>
                  <a:sym typeface="Menlo Regular" charset="0"/>
                </a:rPr>
                <a:t>Assert:</a:t>
              </a:r>
              <a:br>
                <a:rPr lang="en-US" sz="1400" baseline="0" dirty="0">
                  <a:latin typeface="Menlo Regular" charset="0"/>
                  <a:cs typeface="Menlo Regular" charset="0"/>
                  <a:sym typeface="Menlo Regular" charset="0"/>
                </a:rPr>
              </a:br>
              <a:r>
                <a:rPr lang="en-US" sz="1400" baseline="0" dirty="0" err="1">
                  <a:latin typeface="Menlo Regular" charset="0"/>
                  <a:cs typeface="Menlo Regular" charset="0"/>
                  <a:sym typeface="Menlo Regular" charset="0"/>
                </a:rPr>
                <a:t>TcpDst</a:t>
              </a:r>
              <a:r>
                <a:rPr lang="en-US" sz="1400" baseline="0" dirty="0">
                  <a:latin typeface="Menlo Regular" charset="0"/>
                  <a:cs typeface="Menlo Regular" charset="0"/>
                  <a:sym typeface="Menlo Regular" charset="0"/>
                </a:rPr>
                <a:t>==22</a:t>
              </a:r>
            </a:p>
          </p:txBody>
        </p:sp>
      </p:grpSp>
      <p:sp>
        <p:nvSpPr>
          <p:cNvPr id="20" name="Slide Number Placeholder 6"/>
          <p:cNvSpPr>
            <a:spLocks noGrp="1"/>
          </p:cNvSpPr>
          <p:nvPr>
            <p:ph type="sldNum" sz="quarter" idx="10"/>
          </p:nvPr>
        </p:nvSpPr>
        <p:spPr>
          <a:xfrm>
            <a:off x="10287000" y="6591306"/>
            <a:ext cx="1905000" cy="304800"/>
          </a:xfrm>
        </p:spPr>
        <p:txBody>
          <a:bodyPr/>
          <a:lstStyle/>
          <a:p>
            <a:pPr>
              <a:defRPr/>
            </a:pPr>
            <a:fld id="{164B0F64-89EF-7A42-892D-484BAB952423}" type="slidenum">
              <a:rPr lang="en-US" smtClean="0"/>
              <a:pPr>
                <a:defRPr/>
              </a:pPr>
              <a:t>28</a:t>
            </a:fld>
            <a:endParaRPr lang="en-US" dirty="0">
              <a:solidFill>
                <a:schemeClr val="bg2"/>
              </a:solidFill>
            </a:endParaRPr>
          </a:p>
        </p:txBody>
      </p:sp>
      <p:cxnSp>
        <p:nvCxnSpPr>
          <p:cNvPr id="21" name="Straight Arrow Connector 20"/>
          <p:cNvCxnSpPr>
            <a:endCxn id="18" idx="3"/>
          </p:cNvCxnSpPr>
          <p:nvPr/>
        </p:nvCxnSpPr>
        <p:spPr bwMode="auto">
          <a:xfrm flipH="1" flipV="1">
            <a:off x="4114274" y="1459531"/>
            <a:ext cx="1191505" cy="276137"/>
          </a:xfrm>
          <a:prstGeom prst="straightConnector1">
            <a:avLst/>
          </a:prstGeom>
          <a:solidFill>
            <a:schemeClr val="accent1"/>
          </a:solidFill>
          <a:ln w="9525" cap="flat" cmpd="sng" algn="ctr">
            <a:solidFill>
              <a:schemeClr val="tx1"/>
            </a:solidFill>
            <a:prstDash val="dash"/>
            <a:round/>
            <a:headEnd type="none" w="med" len="med"/>
            <a:tailEnd type="triangle" w="lg" len="med"/>
          </a:ln>
          <a:effectLst/>
        </p:spPr>
      </p:cxnSp>
      <p:cxnSp>
        <p:nvCxnSpPr>
          <p:cNvPr id="23" name="Straight Arrow Connector 22"/>
          <p:cNvCxnSpPr>
            <a:endCxn id="15" idx="7"/>
          </p:cNvCxnSpPr>
          <p:nvPr/>
        </p:nvCxnSpPr>
        <p:spPr bwMode="auto">
          <a:xfrm flipH="1">
            <a:off x="4053632" y="2254957"/>
            <a:ext cx="1291658" cy="976006"/>
          </a:xfrm>
          <a:prstGeom prst="straightConnector1">
            <a:avLst/>
          </a:prstGeom>
          <a:solidFill>
            <a:schemeClr val="accent1"/>
          </a:solidFill>
          <a:ln w="9525" cap="flat" cmpd="sng" algn="ctr">
            <a:solidFill>
              <a:schemeClr val="tx1"/>
            </a:solidFill>
            <a:prstDash val="dash"/>
            <a:round/>
            <a:headEnd type="none" w="med" len="med"/>
            <a:tailEnd type="triangle" w="lg" len="med"/>
          </a:ln>
          <a:effectLst/>
        </p:spPr>
      </p:cxnSp>
      <p:cxnSp>
        <p:nvCxnSpPr>
          <p:cNvPr id="25" name="Straight Arrow Connector 24"/>
          <p:cNvCxnSpPr/>
          <p:nvPr/>
        </p:nvCxnSpPr>
        <p:spPr bwMode="auto">
          <a:xfrm flipH="1">
            <a:off x="4120444" y="3084690"/>
            <a:ext cx="1193802" cy="2559754"/>
          </a:xfrm>
          <a:prstGeom prst="straightConnector1">
            <a:avLst/>
          </a:prstGeom>
          <a:solidFill>
            <a:schemeClr val="accent1"/>
          </a:solidFill>
          <a:ln w="9525" cap="flat" cmpd="sng" algn="ctr">
            <a:solidFill>
              <a:schemeClr val="tx1"/>
            </a:solidFill>
            <a:prstDash val="dash"/>
            <a:round/>
            <a:headEnd type="none" w="med" len="med"/>
            <a:tailEnd type="triangle" w="lg" len="med"/>
          </a:ln>
          <a:effectLst/>
        </p:spPr>
      </p:cxnSp>
      <p:sp>
        <p:nvSpPr>
          <p:cNvPr id="30" name="Freeform 29"/>
          <p:cNvSpPr/>
          <p:nvPr/>
        </p:nvSpPr>
        <p:spPr>
          <a:xfrm>
            <a:off x="2003779" y="3584223"/>
            <a:ext cx="3372555" cy="2978397"/>
          </a:xfrm>
          <a:custGeom>
            <a:avLst/>
            <a:gdLst>
              <a:gd name="connsiteX0" fmla="*/ 3372555 w 3372555"/>
              <a:gd name="connsiteY0" fmla="*/ 0 h 2978397"/>
              <a:gd name="connsiteX1" fmla="*/ 1679222 w 3372555"/>
              <a:gd name="connsiteY1" fmla="*/ 2977445 h 2978397"/>
              <a:gd name="connsiteX2" fmla="*/ 0 w 3372555"/>
              <a:gd name="connsiteY2" fmla="*/ 352778 h 2978397"/>
            </a:gdLst>
            <a:ahLst/>
            <a:cxnLst>
              <a:cxn ang="0">
                <a:pos x="connsiteX0" y="connsiteY0"/>
              </a:cxn>
              <a:cxn ang="0">
                <a:pos x="connsiteX1" y="connsiteY1"/>
              </a:cxn>
              <a:cxn ang="0">
                <a:pos x="connsiteX2" y="connsiteY2"/>
              </a:cxn>
            </a:cxnLst>
            <a:rect l="l" t="t" r="r" b="b"/>
            <a:pathLst>
              <a:path w="3372555" h="2978397">
                <a:moveTo>
                  <a:pt x="3372555" y="0"/>
                </a:moveTo>
                <a:cubicBezTo>
                  <a:pt x="2806934" y="1459324"/>
                  <a:pt x="2241314" y="2918649"/>
                  <a:pt x="1679222" y="2977445"/>
                </a:cubicBezTo>
                <a:cubicBezTo>
                  <a:pt x="1117129" y="3036241"/>
                  <a:pt x="0" y="352778"/>
                  <a:pt x="0" y="352778"/>
                </a:cubicBezTo>
              </a:path>
            </a:pathLst>
          </a:custGeom>
          <a:ln>
            <a:solidFill>
              <a:srgbClr val="000000"/>
            </a:solidFill>
            <a:prstDash val="dash"/>
            <a:tailEnd type="triangle" w="lg" len="med"/>
          </a:ln>
        </p:spPr>
        <p:txBody>
          <a:bodyPr vert="horz" wrap="square" lIns="91440" tIns="45720" rIns="91440" bIns="45720" numCol="1" rtlCol="0" anchor="t" anchorCtr="0" compatLnSpc="1">
            <a:prstTxWarp prst="textNoShape">
              <a:avLst/>
            </a:prstTxWarp>
          </a:bodyPr>
          <a:lstStyle/>
          <a:p>
            <a:pPr eaLnBrk="0" hangingPunct="0"/>
            <a:endParaRPr lang="en-US">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Tree>
    <p:extLst>
      <p:ext uri="{BB962C8B-B14F-4D97-AF65-F5344CB8AC3E}">
        <p14:creationId xmlns:p14="http://schemas.microsoft.com/office/powerpoint/2010/main" val="10654861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
                                            <p:txEl>
                                              <p:pRg st="4" end="4"/>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Line 1"/>
          <p:cNvSpPr>
            <a:spLocks noChangeShapeType="1"/>
          </p:cNvSpPr>
          <p:nvPr/>
        </p:nvSpPr>
        <p:spPr bwMode="auto">
          <a:xfrm rot="10800000">
            <a:off x="5626298" y="2625329"/>
            <a:ext cx="2158306" cy="339328"/>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US" baseline="0"/>
          </a:p>
        </p:txBody>
      </p:sp>
      <p:sp>
        <p:nvSpPr>
          <p:cNvPr id="69634" name="Line 2"/>
          <p:cNvSpPr>
            <a:spLocks noChangeShapeType="1"/>
          </p:cNvSpPr>
          <p:nvPr/>
        </p:nvSpPr>
        <p:spPr bwMode="auto">
          <a:xfrm rot="10800000" flipH="1">
            <a:off x="8603456" y="4467225"/>
            <a:ext cx="0" cy="376238"/>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US" baseline="0"/>
          </a:p>
        </p:txBody>
      </p:sp>
      <p:sp>
        <p:nvSpPr>
          <p:cNvPr id="69635" name="Line 3"/>
          <p:cNvSpPr>
            <a:spLocks noChangeShapeType="1"/>
          </p:cNvSpPr>
          <p:nvPr/>
        </p:nvSpPr>
        <p:spPr bwMode="auto">
          <a:xfrm rot="10800000">
            <a:off x="7862294" y="3529014"/>
            <a:ext cx="738485" cy="370285"/>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US" baseline="0"/>
          </a:p>
        </p:txBody>
      </p:sp>
      <p:sp>
        <p:nvSpPr>
          <p:cNvPr id="69638" name="Rectangle 6"/>
          <p:cNvSpPr>
            <a:spLocks noGrp="1" noChangeArrowheads="1"/>
          </p:cNvSpPr>
          <p:nvPr>
            <p:ph type="title"/>
          </p:nvPr>
        </p:nvSpPr>
        <p:spPr>
          <a:ln/>
        </p:spPr>
        <p:txBody>
          <a:bodyPr/>
          <a:lstStyle/>
          <a:p>
            <a:r>
              <a:rPr lang="en-US" dirty="0" smtClean="0"/>
              <a:t>Trace Tree =&gt; Flow Table</a:t>
            </a:r>
            <a:endParaRPr lang="en-US" dirty="0"/>
          </a:p>
        </p:txBody>
      </p:sp>
      <p:sp>
        <p:nvSpPr>
          <p:cNvPr id="69639" name="AutoShape 7"/>
          <p:cNvSpPr>
            <a:spLocks/>
          </p:cNvSpPr>
          <p:nvPr/>
        </p:nvSpPr>
        <p:spPr bwMode="auto">
          <a:xfrm>
            <a:off x="4695826" y="1743075"/>
            <a:ext cx="1907381" cy="876300"/>
          </a:xfrm>
          <a:prstGeom prst="diamond">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pPr algn="ctr">
              <a:tabLst>
                <a:tab pos="198025" algn="l"/>
              </a:tabLst>
            </a:pPr>
            <a:r>
              <a:rPr lang="en-US" sz="1500" baseline="0" dirty="0" err="1">
                <a:latin typeface="Menlo Regular" charset="0"/>
                <a:cs typeface="Menlo Regular" charset="0"/>
                <a:sym typeface="Menlo Regular" charset="0"/>
              </a:rPr>
              <a:t>tcpDst</a:t>
            </a:r>
            <a:r>
              <a:rPr lang="en-US" sz="1500" baseline="0" dirty="0">
                <a:latin typeface="Menlo Regular" charset="0"/>
                <a:cs typeface="Menlo Regular" charset="0"/>
                <a:sym typeface="Menlo Regular" charset="0"/>
              </a:rPr>
              <a:t/>
            </a:r>
            <a:br>
              <a:rPr lang="en-US" sz="1500" baseline="0" dirty="0">
                <a:latin typeface="Menlo Regular" charset="0"/>
                <a:cs typeface="Menlo Regular" charset="0"/>
                <a:sym typeface="Menlo Regular" charset="0"/>
              </a:rPr>
            </a:br>
            <a:r>
              <a:rPr lang="en-US" sz="1500" baseline="0" dirty="0">
                <a:latin typeface="Menlo Regular" charset="0"/>
                <a:cs typeface="Menlo Regular" charset="0"/>
                <a:sym typeface="Menlo Regular" charset="0"/>
              </a:rPr>
              <a:t>==22</a:t>
            </a:r>
          </a:p>
        </p:txBody>
      </p:sp>
      <p:sp>
        <p:nvSpPr>
          <p:cNvPr id="69641" name="Rectangle 9"/>
          <p:cNvSpPr>
            <a:spLocks/>
          </p:cNvSpPr>
          <p:nvPr/>
        </p:nvSpPr>
        <p:spPr bwMode="auto">
          <a:xfrm>
            <a:off x="6634461" y="2617143"/>
            <a:ext cx="579054" cy="2308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1500" baseline="0">
                <a:latin typeface="Menlo Regular" charset="0"/>
                <a:cs typeface="Menlo Regular" charset="0"/>
                <a:sym typeface="Menlo Regular" charset="0"/>
              </a:rPr>
              <a:t>False</a:t>
            </a:r>
          </a:p>
        </p:txBody>
      </p:sp>
      <p:sp>
        <p:nvSpPr>
          <p:cNvPr id="69642" name="Oval 10"/>
          <p:cNvSpPr>
            <a:spLocks/>
          </p:cNvSpPr>
          <p:nvPr/>
        </p:nvSpPr>
        <p:spPr bwMode="auto">
          <a:xfrm>
            <a:off x="7396163" y="2981326"/>
            <a:ext cx="1055596" cy="542925"/>
          </a:xfrm>
          <a:prstGeom prst="ellipse">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ethDst</a:t>
            </a:r>
          </a:p>
        </p:txBody>
      </p:sp>
      <p:sp>
        <p:nvSpPr>
          <p:cNvPr id="69643" name="Line 11"/>
          <p:cNvSpPr>
            <a:spLocks noChangeShapeType="1"/>
          </p:cNvSpPr>
          <p:nvPr/>
        </p:nvSpPr>
        <p:spPr bwMode="auto">
          <a:xfrm rot="10800000" flipH="1">
            <a:off x="6941643" y="3523060"/>
            <a:ext cx="904577" cy="457200"/>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US" baseline="0"/>
          </a:p>
        </p:txBody>
      </p:sp>
      <p:sp>
        <p:nvSpPr>
          <p:cNvPr id="69644" name="Rectangle 12"/>
          <p:cNvSpPr>
            <a:spLocks/>
          </p:cNvSpPr>
          <p:nvPr/>
        </p:nvSpPr>
        <p:spPr bwMode="auto">
          <a:xfrm>
            <a:off x="7138989" y="3607743"/>
            <a:ext cx="115811" cy="2308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1500" baseline="0">
                <a:latin typeface="Menlo Regular" charset="0"/>
                <a:cs typeface="Menlo Regular" charset="0"/>
                <a:sym typeface="Menlo Regular" charset="0"/>
              </a:rPr>
              <a:t>2</a:t>
            </a:r>
          </a:p>
        </p:txBody>
      </p:sp>
      <p:sp>
        <p:nvSpPr>
          <p:cNvPr id="69645" name="Rectangle 13"/>
          <p:cNvSpPr>
            <a:spLocks/>
          </p:cNvSpPr>
          <p:nvPr/>
        </p:nvSpPr>
        <p:spPr bwMode="auto">
          <a:xfrm>
            <a:off x="6481763" y="3990976"/>
            <a:ext cx="892969" cy="314325"/>
          </a:xfrm>
          <a:prstGeom prst="rect">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drop</a:t>
            </a:r>
          </a:p>
        </p:txBody>
      </p:sp>
      <p:sp>
        <p:nvSpPr>
          <p:cNvPr id="69646" name="Rectangle 14"/>
          <p:cNvSpPr>
            <a:spLocks/>
          </p:cNvSpPr>
          <p:nvPr/>
        </p:nvSpPr>
        <p:spPr bwMode="auto">
          <a:xfrm>
            <a:off x="8222160" y="3550593"/>
            <a:ext cx="115811" cy="2308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1500" baseline="0">
                <a:latin typeface="Menlo Regular" charset="0"/>
                <a:cs typeface="Menlo Regular" charset="0"/>
                <a:sym typeface="Menlo Regular" charset="0"/>
              </a:rPr>
              <a:t>4</a:t>
            </a:r>
          </a:p>
        </p:txBody>
      </p:sp>
      <p:sp>
        <p:nvSpPr>
          <p:cNvPr id="69647" name="Rectangle 15"/>
          <p:cNvSpPr>
            <a:spLocks/>
          </p:cNvSpPr>
          <p:nvPr/>
        </p:nvSpPr>
        <p:spPr bwMode="auto">
          <a:xfrm>
            <a:off x="8160545" y="4838701"/>
            <a:ext cx="892969" cy="314325"/>
          </a:xfrm>
          <a:prstGeom prst="rect">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port 30</a:t>
            </a:r>
          </a:p>
        </p:txBody>
      </p:sp>
      <p:sp>
        <p:nvSpPr>
          <p:cNvPr id="69648" name="Oval 16"/>
          <p:cNvSpPr>
            <a:spLocks/>
          </p:cNvSpPr>
          <p:nvPr/>
        </p:nvSpPr>
        <p:spPr bwMode="auto">
          <a:xfrm>
            <a:off x="8160544" y="3895726"/>
            <a:ext cx="1048136" cy="581025"/>
          </a:xfrm>
          <a:prstGeom prst="ellipse">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ethSrc</a:t>
            </a:r>
          </a:p>
        </p:txBody>
      </p:sp>
      <p:sp>
        <p:nvSpPr>
          <p:cNvPr id="69650" name="Rectangle 18"/>
          <p:cNvSpPr>
            <a:spLocks/>
          </p:cNvSpPr>
          <p:nvPr/>
        </p:nvSpPr>
        <p:spPr bwMode="auto">
          <a:xfrm>
            <a:off x="8650785" y="4541193"/>
            <a:ext cx="115811" cy="2308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1500" baseline="0">
                <a:latin typeface="Menlo Regular" charset="0"/>
                <a:cs typeface="Menlo Regular" charset="0"/>
                <a:sym typeface="Menlo Regular" charset="0"/>
              </a:rPr>
              <a:t>6</a:t>
            </a:r>
          </a:p>
        </p:txBody>
      </p:sp>
      <p:sp>
        <p:nvSpPr>
          <p:cNvPr id="69651" name="Rectangle 19"/>
          <p:cNvSpPr>
            <a:spLocks/>
          </p:cNvSpPr>
          <p:nvPr/>
        </p:nvSpPr>
        <p:spPr bwMode="auto">
          <a:xfrm>
            <a:off x="2809876" y="3105151"/>
            <a:ext cx="892969" cy="314325"/>
          </a:xfrm>
          <a:prstGeom prst="rect">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drop</a:t>
            </a:r>
          </a:p>
        </p:txBody>
      </p:sp>
      <p:sp>
        <p:nvSpPr>
          <p:cNvPr id="69653" name="Rectangle 21"/>
          <p:cNvSpPr>
            <a:spLocks/>
          </p:cNvSpPr>
          <p:nvPr/>
        </p:nvSpPr>
        <p:spPr bwMode="auto">
          <a:xfrm>
            <a:off x="4049317" y="2617143"/>
            <a:ext cx="463243" cy="2308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1500" baseline="0">
                <a:latin typeface="Menlo Regular" charset="0"/>
                <a:cs typeface="Menlo Regular" charset="0"/>
                <a:sym typeface="Menlo Regular" charset="0"/>
              </a:rPr>
              <a:t>True</a:t>
            </a:r>
          </a:p>
        </p:txBody>
      </p:sp>
      <p:sp>
        <p:nvSpPr>
          <p:cNvPr id="69640" name="Line 8"/>
          <p:cNvSpPr>
            <a:spLocks noChangeShapeType="1"/>
          </p:cNvSpPr>
          <p:nvPr/>
        </p:nvSpPr>
        <p:spPr bwMode="auto">
          <a:xfrm rot="10800000">
            <a:off x="5626299" y="2625329"/>
            <a:ext cx="2164556" cy="381000"/>
          </a:xfrm>
          <a:prstGeom prst="line">
            <a:avLst/>
          </a:prstGeom>
          <a:noFill/>
          <a:ln w="63500" cap="flat">
            <a:solidFill>
              <a:srgbClr val="D90B00"/>
            </a:solidFill>
            <a:prstDash val="solid"/>
            <a:miter lim="800000"/>
            <a:headEnd type="stealth"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US" baseline="0"/>
          </a:p>
        </p:txBody>
      </p:sp>
      <p:sp>
        <p:nvSpPr>
          <p:cNvPr id="69649" name="Line 17"/>
          <p:cNvSpPr>
            <a:spLocks noChangeShapeType="1"/>
          </p:cNvSpPr>
          <p:nvPr/>
        </p:nvSpPr>
        <p:spPr bwMode="auto">
          <a:xfrm rot="10800000" flipH="1">
            <a:off x="8603456" y="4467225"/>
            <a:ext cx="0" cy="376238"/>
          </a:xfrm>
          <a:prstGeom prst="line">
            <a:avLst/>
          </a:prstGeom>
          <a:noFill/>
          <a:ln w="63500" cap="flat">
            <a:solidFill>
              <a:srgbClr val="D90B00"/>
            </a:solidFill>
            <a:prstDash val="solid"/>
            <a:miter lim="800000"/>
            <a:headEnd type="stealth"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US" baseline="0"/>
          </a:p>
        </p:txBody>
      </p:sp>
      <p:sp>
        <p:nvSpPr>
          <p:cNvPr id="69654" name="Line 22"/>
          <p:cNvSpPr>
            <a:spLocks noChangeShapeType="1"/>
          </p:cNvSpPr>
          <p:nvPr/>
        </p:nvSpPr>
        <p:spPr bwMode="auto">
          <a:xfrm rot="10800000">
            <a:off x="7862292" y="3529012"/>
            <a:ext cx="742950" cy="406004"/>
          </a:xfrm>
          <a:prstGeom prst="line">
            <a:avLst/>
          </a:prstGeom>
          <a:noFill/>
          <a:ln w="63500" cap="flat">
            <a:solidFill>
              <a:srgbClr val="D90B00"/>
            </a:solidFill>
            <a:prstDash val="solid"/>
            <a:miter lim="800000"/>
            <a:headEnd type="stealth"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US" baseline="0"/>
          </a:p>
        </p:txBody>
      </p:sp>
      <p:sp>
        <p:nvSpPr>
          <p:cNvPr id="69655" name="Rectangle 23"/>
          <p:cNvSpPr>
            <a:spLocks/>
          </p:cNvSpPr>
          <p:nvPr/>
        </p:nvSpPr>
        <p:spPr bwMode="auto">
          <a:xfrm>
            <a:off x="8190959" y="5208040"/>
            <a:ext cx="2056882" cy="47462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nchor="b"/>
          <a:lstStyle/>
          <a:p>
            <a:pPr algn="l"/>
            <a:r>
              <a:rPr lang="en-US" sz="1400" baseline="0" dirty="0">
                <a:latin typeface="Menlo Regular" charset="0"/>
                <a:cs typeface="Menlo Regular" charset="0"/>
                <a:sym typeface="Menlo Regular" charset="0"/>
              </a:rPr>
              <a:t>match:{</a:t>
            </a:r>
            <a:r>
              <a:rPr lang="en-US" sz="1400" baseline="0" dirty="0" err="1">
                <a:latin typeface="Menlo Regular" charset="0"/>
                <a:cs typeface="Menlo Regular" charset="0"/>
                <a:sym typeface="Menlo Regular" charset="0"/>
              </a:rPr>
              <a:t>tcpDst</a:t>
            </a:r>
            <a:r>
              <a:rPr lang="en-US" sz="1400" baseline="0" dirty="0">
                <a:latin typeface="Menlo Regular" charset="0"/>
                <a:cs typeface="Menlo Regular" charset="0"/>
                <a:sym typeface="Menlo Regular" charset="0"/>
              </a:rPr>
              <a:t>!=22,</a:t>
            </a:r>
            <a:br>
              <a:rPr lang="en-US" sz="1400" baseline="0" dirty="0">
                <a:latin typeface="Menlo Regular" charset="0"/>
                <a:cs typeface="Menlo Regular" charset="0"/>
                <a:sym typeface="Menlo Regular" charset="0"/>
              </a:rPr>
            </a:br>
            <a:r>
              <a:rPr lang="en-US" sz="1400" baseline="0" dirty="0">
                <a:latin typeface="Menlo Regular" charset="0"/>
                <a:cs typeface="Menlo Regular" charset="0"/>
                <a:sym typeface="Menlo Regular" charset="0"/>
              </a:rPr>
              <a:t>ethDst:4,ethSrc:6}</a:t>
            </a:r>
          </a:p>
        </p:txBody>
      </p:sp>
      <p:sp>
        <p:nvSpPr>
          <p:cNvPr id="69660" name="Line 28"/>
          <p:cNvSpPr>
            <a:spLocks noChangeShapeType="1"/>
          </p:cNvSpPr>
          <p:nvPr/>
        </p:nvSpPr>
        <p:spPr bwMode="auto">
          <a:xfrm rot="10800000" flipH="1">
            <a:off x="3259932" y="2628901"/>
            <a:ext cx="2370832" cy="465535"/>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US" baseline="0"/>
          </a:p>
        </p:txBody>
      </p:sp>
      <p:sp>
        <p:nvSpPr>
          <p:cNvPr id="37" name="Rectangle 23"/>
          <p:cNvSpPr>
            <a:spLocks/>
          </p:cNvSpPr>
          <p:nvPr/>
        </p:nvSpPr>
        <p:spPr bwMode="auto">
          <a:xfrm>
            <a:off x="6367665" y="4334225"/>
            <a:ext cx="1968631" cy="47462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nchor="b"/>
          <a:lstStyle/>
          <a:p>
            <a:pPr algn="l"/>
            <a:r>
              <a:rPr lang="en-US" sz="1400" baseline="0" dirty="0">
                <a:latin typeface="Menlo Regular" charset="0"/>
                <a:cs typeface="Menlo Regular" charset="0"/>
                <a:sym typeface="Menlo Regular" charset="0"/>
              </a:rPr>
              <a:t>match:{</a:t>
            </a:r>
            <a:r>
              <a:rPr lang="en-US" sz="1400" baseline="0" dirty="0" err="1">
                <a:latin typeface="Menlo Regular" charset="0"/>
                <a:cs typeface="Menlo Regular" charset="0"/>
                <a:sym typeface="Menlo Regular" charset="0"/>
              </a:rPr>
              <a:t>tcpDst</a:t>
            </a:r>
            <a:r>
              <a:rPr lang="en-US" sz="1400" baseline="0" dirty="0">
                <a:latin typeface="Menlo Regular" charset="0"/>
                <a:cs typeface="Menlo Regular" charset="0"/>
                <a:sym typeface="Menlo Regular" charset="0"/>
              </a:rPr>
              <a:t>!=22,</a:t>
            </a:r>
            <a:br>
              <a:rPr lang="en-US" sz="1400" baseline="0" dirty="0">
                <a:latin typeface="Menlo Regular" charset="0"/>
                <a:cs typeface="Menlo Regular" charset="0"/>
                <a:sym typeface="Menlo Regular" charset="0"/>
              </a:rPr>
            </a:br>
            <a:r>
              <a:rPr lang="en-US" sz="1400" baseline="0" dirty="0">
                <a:latin typeface="Menlo Regular" charset="0"/>
                <a:cs typeface="Menlo Regular" charset="0"/>
                <a:sym typeface="Menlo Regular" charset="0"/>
              </a:rPr>
              <a:t>ethDst:2}</a:t>
            </a:r>
          </a:p>
        </p:txBody>
      </p:sp>
      <p:sp>
        <p:nvSpPr>
          <p:cNvPr id="25" name="Rectangle 23"/>
          <p:cNvSpPr>
            <a:spLocks/>
          </p:cNvSpPr>
          <p:nvPr/>
        </p:nvSpPr>
        <p:spPr bwMode="auto">
          <a:xfrm>
            <a:off x="2299263" y="3447583"/>
            <a:ext cx="1968631" cy="40072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sz="1400" baseline="0" dirty="0">
                <a:latin typeface="Menlo Regular" charset="0"/>
                <a:cs typeface="Menlo Regular" charset="0"/>
                <a:sym typeface="Menlo Regular" charset="0"/>
              </a:rPr>
              <a:t>match:{</a:t>
            </a:r>
            <a:r>
              <a:rPr lang="en-US" sz="1400" baseline="0" dirty="0" err="1">
                <a:latin typeface="Menlo Regular" charset="0"/>
                <a:cs typeface="Menlo Regular" charset="0"/>
                <a:sym typeface="Menlo Regular" charset="0"/>
              </a:rPr>
              <a:t>tcpDst</a:t>
            </a:r>
            <a:r>
              <a:rPr lang="en-US" sz="1400" baseline="0" dirty="0">
                <a:latin typeface="Menlo Regular" charset="0"/>
                <a:cs typeface="Menlo Regular" charset="0"/>
                <a:sym typeface="Menlo Regular" charset="0"/>
              </a:rPr>
              <a:t>==22}</a:t>
            </a:r>
          </a:p>
        </p:txBody>
      </p:sp>
      <p:sp>
        <p:nvSpPr>
          <p:cNvPr id="26" name="Slide Number Placeholder 6"/>
          <p:cNvSpPr>
            <a:spLocks noGrp="1"/>
          </p:cNvSpPr>
          <p:nvPr>
            <p:ph type="sldNum" sz="quarter" idx="10"/>
          </p:nvPr>
        </p:nvSpPr>
        <p:spPr>
          <a:xfrm>
            <a:off x="10287000" y="6553200"/>
            <a:ext cx="1905000" cy="304800"/>
          </a:xfrm>
        </p:spPr>
        <p:txBody>
          <a:bodyPr/>
          <a:lstStyle/>
          <a:p>
            <a:pPr>
              <a:defRPr/>
            </a:pPr>
            <a:fld id="{164B0F64-89EF-7A42-892D-484BAB952423}" type="slidenum">
              <a:rPr lang="en-US" smtClean="0"/>
              <a:pPr>
                <a:defRPr/>
              </a:pPr>
              <a:t>29</a:t>
            </a:fld>
            <a:endParaRPr lang="en-US" dirty="0">
              <a:solidFill>
                <a:schemeClr val="bg2"/>
              </a:solidFill>
            </a:endParaRPr>
          </a:p>
        </p:txBody>
      </p:sp>
      <p:sp>
        <p:nvSpPr>
          <p:cNvPr id="27" name="Line 22"/>
          <p:cNvSpPr>
            <a:spLocks noChangeShapeType="1"/>
          </p:cNvSpPr>
          <p:nvPr/>
        </p:nvSpPr>
        <p:spPr bwMode="auto">
          <a:xfrm rot="10800000" flipH="1">
            <a:off x="7112001" y="3556000"/>
            <a:ext cx="776111" cy="451556"/>
          </a:xfrm>
          <a:prstGeom prst="line">
            <a:avLst/>
          </a:prstGeom>
          <a:noFill/>
          <a:ln w="63500" cap="flat">
            <a:solidFill>
              <a:srgbClr val="D90B00"/>
            </a:solidFill>
            <a:prstDash val="solid"/>
            <a:miter lim="800000"/>
            <a:headEnd type="stealth"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US" baseline="0"/>
          </a:p>
        </p:txBody>
      </p:sp>
      <p:sp>
        <p:nvSpPr>
          <p:cNvPr id="28" name="Line 8"/>
          <p:cNvSpPr>
            <a:spLocks noChangeShapeType="1"/>
          </p:cNvSpPr>
          <p:nvPr/>
        </p:nvSpPr>
        <p:spPr bwMode="auto">
          <a:xfrm rot="10800000" flipH="1">
            <a:off x="3654779" y="2667000"/>
            <a:ext cx="2017889" cy="437444"/>
          </a:xfrm>
          <a:prstGeom prst="line">
            <a:avLst/>
          </a:prstGeom>
          <a:noFill/>
          <a:ln w="63500" cap="flat">
            <a:solidFill>
              <a:srgbClr val="D90B00"/>
            </a:solidFill>
            <a:prstDash val="solid"/>
            <a:miter lim="800000"/>
            <a:headEnd type="stealth"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US" baseline="0"/>
          </a:p>
        </p:txBody>
      </p:sp>
    </p:spTree>
    <p:extLst>
      <p:ext uri="{BB962C8B-B14F-4D97-AF65-F5344CB8AC3E}">
        <p14:creationId xmlns:p14="http://schemas.microsoft.com/office/powerpoint/2010/main" val="7387926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6964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965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964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965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69654"/>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69649"/>
                                        </p:tgtEl>
                                        <p:attrNameLst>
                                          <p:attrName>style.visibility</p:attrName>
                                        </p:attrNameLst>
                                      </p:cBhvr>
                                      <p:to>
                                        <p:strVal val="hidden"/>
                                      </p:to>
                                    </p:set>
                                  </p:childTnLst>
                                </p:cTn>
                              </p:par>
                              <p:par>
                                <p:cTn id="25" presetID="1" presetClass="entr" presetSubtype="0" fill="hold" grpId="0" nodeType="with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0" nodeType="clickEffect">
                                  <p:stCondLst>
                                    <p:cond delay="0"/>
                                  </p:stCondLst>
                                  <p:childTnLst>
                                    <p:set>
                                      <p:cBhvr>
                                        <p:cTn id="34" dur="1" fill="hold">
                                          <p:stCondLst>
                                            <p:cond delay="0"/>
                                          </p:stCondLst>
                                        </p:cTn>
                                        <p:tgtEl>
                                          <p:spTgt spid="69640"/>
                                        </p:tgtEl>
                                        <p:attrNameLst>
                                          <p:attrName>style.visibility</p:attrName>
                                        </p:attrNameLst>
                                      </p:cBhvr>
                                      <p:to>
                                        <p:strVal val="hidden"/>
                                      </p:to>
                                    </p:set>
                                  </p:childTnLst>
                                </p:cTn>
                              </p:par>
                              <p:par>
                                <p:cTn id="35" presetID="1" presetClass="exit" presetSubtype="0" fill="hold" grpId="1" nodeType="withEffect">
                                  <p:stCondLst>
                                    <p:cond delay="0"/>
                                  </p:stCondLst>
                                  <p:childTnLst>
                                    <p:set>
                                      <p:cBhvr>
                                        <p:cTn id="36" dur="1" fill="hold">
                                          <p:stCondLst>
                                            <p:cond delay="0"/>
                                          </p:stCondLst>
                                        </p:cTn>
                                        <p:tgtEl>
                                          <p:spTgt spid="27"/>
                                        </p:tgtEl>
                                        <p:attrNameLst>
                                          <p:attrName>style.visibility</p:attrName>
                                        </p:attrNameLst>
                                      </p:cBhvr>
                                      <p:to>
                                        <p:strVal val="hidden"/>
                                      </p:to>
                                    </p:set>
                                  </p:childTnLst>
                                </p:cTn>
                              </p:par>
                              <p:par>
                                <p:cTn id="37" presetID="1" presetClass="entr" presetSubtype="0" fill="hold" grpId="0" nodeType="withEffect">
                                  <p:stCondLst>
                                    <p:cond delay="0"/>
                                  </p:stCondLst>
                                  <p:childTnLst>
                                    <p:set>
                                      <p:cBhvr>
                                        <p:cTn id="38" dur="1" fill="hold">
                                          <p:stCondLst>
                                            <p:cond delay="0"/>
                                          </p:stCondLst>
                                        </p:cTn>
                                        <p:tgtEl>
                                          <p:spTgt spid="2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640" grpId="0" animBg="1"/>
      <p:bldP spid="69640" grpId="1" animBg="1"/>
      <p:bldP spid="69649" grpId="0" animBg="1"/>
      <p:bldP spid="69649" grpId="1" animBg="1"/>
      <p:bldP spid="69654" grpId="0" animBg="1"/>
      <p:bldP spid="69654" grpId="1" animBg="1"/>
      <p:bldP spid="69655" grpId="0"/>
      <p:bldP spid="37" grpId="0"/>
      <p:bldP spid="25" grpId="0"/>
      <p:bldP spid="27" grpId="0" animBg="1"/>
      <p:bldP spid="27" grpId="1" animBg="1"/>
      <p:bldP spid="28" grpId="0" animBg="1"/>
    </p:bldLst>
  </p:timing>
</p:sld>
</file>

<file path=ppt/slides/slide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345" name="Rectangle 1"/>
          <p:cNvSpPr>
            <a:spLocks noGrp="1" noChangeArrowheads="1"/>
          </p:cNvSpPr>
          <p:nvPr>
            <p:ph type="ctrTitle"/>
          </p:nvPr>
        </p:nvSpPr>
        <p:spPr>
          <a:xfrm>
            <a:off x="914400" y="2130426"/>
            <a:ext cx="10680700" cy="1470025"/>
          </a:xfrm>
          <a:ln/>
        </p:spPr>
        <p:txBody>
          <a:bodyPr/>
          <a:lstStyle/>
          <a:p>
            <a:r>
              <a:rPr lang="en-US" sz="5400" dirty="0" smtClean="0">
                <a:solidFill>
                  <a:srgbClr val="C00000"/>
                </a:solidFill>
              </a:rPr>
              <a:t>Conceptual Intro: </a:t>
            </a:r>
            <a:br>
              <a:rPr lang="en-US" sz="5400" dirty="0" smtClean="0">
                <a:solidFill>
                  <a:srgbClr val="C00000"/>
                </a:solidFill>
              </a:rPr>
            </a:br>
            <a:r>
              <a:rPr lang="en-US" sz="5400" smtClean="0">
                <a:solidFill>
                  <a:srgbClr val="C00000"/>
                </a:solidFill>
              </a:rPr>
              <a:t>The FAST Maple </a:t>
            </a:r>
            <a:r>
              <a:rPr lang="en-US" sz="5400" dirty="0" smtClean="0">
                <a:solidFill>
                  <a:srgbClr val="C00000"/>
                </a:solidFill>
              </a:rPr>
              <a:t>Programming Model</a:t>
            </a:r>
            <a:endParaRPr lang="en-US" sz="5400" dirty="0">
              <a:solidFill>
                <a:srgbClr val="C00000"/>
              </a:solidFill>
            </a:endParaRPr>
          </a:p>
        </p:txBody>
      </p:sp>
      <p:sp>
        <p:nvSpPr>
          <p:cNvPr id="10" name="Slide Number Placeholder 6"/>
          <p:cNvSpPr>
            <a:spLocks noGrp="1"/>
          </p:cNvSpPr>
          <p:nvPr>
            <p:ph type="sldNum" sz="quarter" idx="10"/>
          </p:nvPr>
        </p:nvSpPr>
        <p:spPr>
          <a:xfrm>
            <a:off x="10287000" y="6553200"/>
            <a:ext cx="1905000" cy="304800"/>
          </a:xfrm>
        </p:spPr>
        <p:txBody>
          <a:bodyPr/>
          <a:lstStyle/>
          <a:p>
            <a:pPr>
              <a:defRPr/>
            </a:pPr>
            <a:fld id="{164B0F64-89EF-7A42-892D-484BAB952423}" type="slidenum">
              <a:rPr lang="en-US" smtClean="0"/>
              <a:pPr>
                <a:defRPr/>
              </a:pPr>
              <a:t>3</a:t>
            </a:fld>
            <a:endParaRPr lang="en-US" dirty="0">
              <a:solidFill>
                <a:schemeClr val="bg2"/>
              </a:solidFill>
            </a:endParaRPr>
          </a:p>
        </p:txBody>
      </p:sp>
    </p:spTree>
    <p:extLst>
      <p:ext uri="{BB962C8B-B14F-4D97-AF65-F5344CB8AC3E}">
        <p14:creationId xmlns:p14="http://schemas.microsoft.com/office/powerpoint/2010/main" val="177068219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Line 1"/>
          <p:cNvSpPr>
            <a:spLocks noChangeShapeType="1"/>
          </p:cNvSpPr>
          <p:nvPr/>
        </p:nvSpPr>
        <p:spPr bwMode="auto">
          <a:xfrm rot="10800000">
            <a:off x="5626298" y="2625329"/>
            <a:ext cx="2158306" cy="339328"/>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US" baseline="0"/>
          </a:p>
        </p:txBody>
      </p:sp>
      <p:sp>
        <p:nvSpPr>
          <p:cNvPr id="69634" name="Line 2"/>
          <p:cNvSpPr>
            <a:spLocks noChangeShapeType="1"/>
          </p:cNvSpPr>
          <p:nvPr/>
        </p:nvSpPr>
        <p:spPr bwMode="auto">
          <a:xfrm rot="10800000" flipH="1">
            <a:off x="8603456" y="4467225"/>
            <a:ext cx="0" cy="376238"/>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US" baseline="0"/>
          </a:p>
        </p:txBody>
      </p:sp>
      <p:sp>
        <p:nvSpPr>
          <p:cNvPr id="69635" name="Line 3"/>
          <p:cNvSpPr>
            <a:spLocks noChangeShapeType="1"/>
          </p:cNvSpPr>
          <p:nvPr/>
        </p:nvSpPr>
        <p:spPr bwMode="auto">
          <a:xfrm rot="10800000">
            <a:off x="7862294" y="3529014"/>
            <a:ext cx="738485" cy="370285"/>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US" baseline="0"/>
          </a:p>
        </p:txBody>
      </p:sp>
      <p:sp>
        <p:nvSpPr>
          <p:cNvPr id="69638" name="Rectangle 6"/>
          <p:cNvSpPr>
            <a:spLocks noGrp="1" noChangeArrowheads="1"/>
          </p:cNvSpPr>
          <p:nvPr>
            <p:ph type="title"/>
          </p:nvPr>
        </p:nvSpPr>
        <p:spPr>
          <a:ln/>
        </p:spPr>
        <p:txBody>
          <a:bodyPr/>
          <a:lstStyle/>
          <a:p>
            <a:r>
              <a:rPr lang="en-US" dirty="0" smtClean="0"/>
              <a:t>Trace Tree =&gt; Flow Table</a:t>
            </a:r>
            <a:endParaRPr lang="en-US" dirty="0"/>
          </a:p>
        </p:txBody>
      </p:sp>
      <p:sp>
        <p:nvSpPr>
          <p:cNvPr id="69639" name="AutoShape 7"/>
          <p:cNvSpPr>
            <a:spLocks/>
          </p:cNvSpPr>
          <p:nvPr/>
        </p:nvSpPr>
        <p:spPr bwMode="auto">
          <a:xfrm>
            <a:off x="4695826" y="1743075"/>
            <a:ext cx="1907381" cy="876300"/>
          </a:xfrm>
          <a:prstGeom prst="diamond">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pPr algn="ctr">
              <a:tabLst>
                <a:tab pos="198025" algn="l"/>
              </a:tabLst>
            </a:pPr>
            <a:r>
              <a:rPr lang="en-US" sz="1500" baseline="0" dirty="0" err="1">
                <a:latin typeface="Menlo Regular" charset="0"/>
                <a:cs typeface="Menlo Regular" charset="0"/>
                <a:sym typeface="Menlo Regular" charset="0"/>
              </a:rPr>
              <a:t>tcpDst</a:t>
            </a:r>
            <a:r>
              <a:rPr lang="en-US" sz="1500" baseline="0" dirty="0">
                <a:latin typeface="Menlo Regular" charset="0"/>
                <a:cs typeface="Menlo Regular" charset="0"/>
                <a:sym typeface="Menlo Regular" charset="0"/>
              </a:rPr>
              <a:t/>
            </a:r>
            <a:br>
              <a:rPr lang="en-US" sz="1500" baseline="0" dirty="0">
                <a:latin typeface="Menlo Regular" charset="0"/>
                <a:cs typeface="Menlo Regular" charset="0"/>
                <a:sym typeface="Menlo Regular" charset="0"/>
              </a:rPr>
            </a:br>
            <a:r>
              <a:rPr lang="en-US" sz="1500" baseline="0" dirty="0">
                <a:latin typeface="Menlo Regular" charset="0"/>
                <a:cs typeface="Menlo Regular" charset="0"/>
                <a:sym typeface="Menlo Regular" charset="0"/>
              </a:rPr>
              <a:t>==22</a:t>
            </a:r>
          </a:p>
        </p:txBody>
      </p:sp>
      <p:sp>
        <p:nvSpPr>
          <p:cNvPr id="69641" name="Rectangle 9"/>
          <p:cNvSpPr>
            <a:spLocks/>
          </p:cNvSpPr>
          <p:nvPr/>
        </p:nvSpPr>
        <p:spPr bwMode="auto">
          <a:xfrm>
            <a:off x="6634461" y="2617143"/>
            <a:ext cx="579054" cy="2308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1500" baseline="0">
                <a:latin typeface="Menlo Regular" charset="0"/>
                <a:cs typeface="Menlo Regular" charset="0"/>
                <a:sym typeface="Menlo Regular" charset="0"/>
              </a:rPr>
              <a:t>False</a:t>
            </a:r>
          </a:p>
        </p:txBody>
      </p:sp>
      <p:sp>
        <p:nvSpPr>
          <p:cNvPr id="69642" name="Oval 10"/>
          <p:cNvSpPr>
            <a:spLocks/>
          </p:cNvSpPr>
          <p:nvPr/>
        </p:nvSpPr>
        <p:spPr bwMode="auto">
          <a:xfrm>
            <a:off x="7396163" y="2981326"/>
            <a:ext cx="1055596" cy="542925"/>
          </a:xfrm>
          <a:prstGeom prst="ellipse">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ethDst</a:t>
            </a:r>
          </a:p>
        </p:txBody>
      </p:sp>
      <p:sp>
        <p:nvSpPr>
          <p:cNvPr id="69643" name="Line 11"/>
          <p:cNvSpPr>
            <a:spLocks noChangeShapeType="1"/>
          </p:cNvSpPr>
          <p:nvPr/>
        </p:nvSpPr>
        <p:spPr bwMode="auto">
          <a:xfrm rot="10800000" flipH="1">
            <a:off x="6941643" y="3523060"/>
            <a:ext cx="904577" cy="457200"/>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US" baseline="0"/>
          </a:p>
        </p:txBody>
      </p:sp>
      <p:sp>
        <p:nvSpPr>
          <p:cNvPr id="69644" name="Rectangle 12"/>
          <p:cNvSpPr>
            <a:spLocks/>
          </p:cNvSpPr>
          <p:nvPr/>
        </p:nvSpPr>
        <p:spPr bwMode="auto">
          <a:xfrm>
            <a:off x="7138989" y="3607743"/>
            <a:ext cx="115811" cy="2308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1500" baseline="0">
                <a:latin typeface="Menlo Regular" charset="0"/>
                <a:cs typeface="Menlo Regular" charset="0"/>
                <a:sym typeface="Menlo Regular" charset="0"/>
              </a:rPr>
              <a:t>2</a:t>
            </a:r>
          </a:p>
        </p:txBody>
      </p:sp>
      <p:sp>
        <p:nvSpPr>
          <p:cNvPr id="69645" name="Rectangle 13"/>
          <p:cNvSpPr>
            <a:spLocks/>
          </p:cNvSpPr>
          <p:nvPr/>
        </p:nvSpPr>
        <p:spPr bwMode="auto">
          <a:xfrm>
            <a:off x="6481763" y="3990976"/>
            <a:ext cx="892969" cy="314325"/>
          </a:xfrm>
          <a:prstGeom prst="rect">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drop</a:t>
            </a:r>
          </a:p>
        </p:txBody>
      </p:sp>
      <p:sp>
        <p:nvSpPr>
          <p:cNvPr id="69646" name="Rectangle 14"/>
          <p:cNvSpPr>
            <a:spLocks/>
          </p:cNvSpPr>
          <p:nvPr/>
        </p:nvSpPr>
        <p:spPr bwMode="auto">
          <a:xfrm>
            <a:off x="8222160" y="3550593"/>
            <a:ext cx="115811" cy="2308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1500" baseline="0">
                <a:latin typeface="Menlo Regular" charset="0"/>
                <a:cs typeface="Menlo Regular" charset="0"/>
                <a:sym typeface="Menlo Regular" charset="0"/>
              </a:rPr>
              <a:t>4</a:t>
            </a:r>
          </a:p>
        </p:txBody>
      </p:sp>
      <p:sp>
        <p:nvSpPr>
          <p:cNvPr id="69647" name="Rectangle 15"/>
          <p:cNvSpPr>
            <a:spLocks/>
          </p:cNvSpPr>
          <p:nvPr/>
        </p:nvSpPr>
        <p:spPr bwMode="auto">
          <a:xfrm>
            <a:off x="8160545" y="4838701"/>
            <a:ext cx="892969" cy="314325"/>
          </a:xfrm>
          <a:prstGeom prst="rect">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port 30</a:t>
            </a:r>
          </a:p>
        </p:txBody>
      </p:sp>
      <p:sp>
        <p:nvSpPr>
          <p:cNvPr id="69648" name="Oval 16"/>
          <p:cNvSpPr>
            <a:spLocks/>
          </p:cNvSpPr>
          <p:nvPr/>
        </p:nvSpPr>
        <p:spPr bwMode="auto">
          <a:xfrm>
            <a:off x="8160544" y="3895726"/>
            <a:ext cx="1048136" cy="581025"/>
          </a:xfrm>
          <a:prstGeom prst="ellipse">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ethSrc</a:t>
            </a:r>
          </a:p>
        </p:txBody>
      </p:sp>
      <p:sp>
        <p:nvSpPr>
          <p:cNvPr id="69650" name="Rectangle 18"/>
          <p:cNvSpPr>
            <a:spLocks/>
          </p:cNvSpPr>
          <p:nvPr/>
        </p:nvSpPr>
        <p:spPr bwMode="auto">
          <a:xfrm>
            <a:off x="8650785" y="4541193"/>
            <a:ext cx="115811" cy="2308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1500" baseline="0">
                <a:latin typeface="Menlo Regular" charset="0"/>
                <a:cs typeface="Menlo Regular" charset="0"/>
                <a:sym typeface="Menlo Regular" charset="0"/>
              </a:rPr>
              <a:t>6</a:t>
            </a:r>
          </a:p>
        </p:txBody>
      </p:sp>
      <p:sp>
        <p:nvSpPr>
          <p:cNvPr id="69651" name="Rectangle 19"/>
          <p:cNvSpPr>
            <a:spLocks/>
          </p:cNvSpPr>
          <p:nvPr/>
        </p:nvSpPr>
        <p:spPr bwMode="auto">
          <a:xfrm>
            <a:off x="2809876" y="3105151"/>
            <a:ext cx="892969" cy="314325"/>
          </a:xfrm>
          <a:prstGeom prst="rect">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drop</a:t>
            </a:r>
          </a:p>
        </p:txBody>
      </p:sp>
      <p:sp>
        <p:nvSpPr>
          <p:cNvPr id="69653" name="Rectangle 21"/>
          <p:cNvSpPr>
            <a:spLocks/>
          </p:cNvSpPr>
          <p:nvPr/>
        </p:nvSpPr>
        <p:spPr bwMode="auto">
          <a:xfrm>
            <a:off x="4049317" y="2617143"/>
            <a:ext cx="463243" cy="2308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1500" baseline="0">
                <a:latin typeface="Menlo Regular" charset="0"/>
                <a:cs typeface="Menlo Regular" charset="0"/>
                <a:sym typeface="Menlo Regular" charset="0"/>
              </a:rPr>
              <a:t>True</a:t>
            </a:r>
          </a:p>
        </p:txBody>
      </p:sp>
      <p:sp>
        <p:nvSpPr>
          <p:cNvPr id="69655" name="Rectangle 23"/>
          <p:cNvSpPr>
            <a:spLocks/>
          </p:cNvSpPr>
          <p:nvPr/>
        </p:nvSpPr>
        <p:spPr bwMode="auto">
          <a:xfrm>
            <a:off x="8190959" y="5208040"/>
            <a:ext cx="2056882" cy="47462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nchor="b"/>
          <a:lstStyle/>
          <a:p>
            <a:pPr algn="l"/>
            <a:r>
              <a:rPr lang="en-US" sz="1400" baseline="0" dirty="0">
                <a:latin typeface="Menlo Regular" charset="0"/>
                <a:cs typeface="Menlo Regular" charset="0"/>
                <a:sym typeface="Menlo Regular" charset="0"/>
              </a:rPr>
              <a:t>match:{</a:t>
            </a:r>
            <a:r>
              <a:rPr lang="en-US" sz="1400" baseline="0" dirty="0" err="1">
                <a:latin typeface="Menlo Regular" charset="0"/>
                <a:cs typeface="Menlo Regular" charset="0"/>
                <a:sym typeface="Menlo Regular" charset="0"/>
              </a:rPr>
              <a:t>tcpDst</a:t>
            </a:r>
            <a:r>
              <a:rPr lang="en-US" sz="1400" baseline="0" dirty="0">
                <a:latin typeface="Menlo Regular" charset="0"/>
                <a:cs typeface="Menlo Regular" charset="0"/>
                <a:sym typeface="Menlo Regular" charset="0"/>
              </a:rPr>
              <a:t>!=22,</a:t>
            </a:r>
            <a:br>
              <a:rPr lang="en-US" sz="1400" baseline="0" dirty="0">
                <a:latin typeface="Menlo Regular" charset="0"/>
                <a:cs typeface="Menlo Regular" charset="0"/>
                <a:sym typeface="Menlo Regular" charset="0"/>
              </a:rPr>
            </a:br>
            <a:r>
              <a:rPr lang="en-US" sz="1400" baseline="0" dirty="0">
                <a:latin typeface="Menlo Regular" charset="0"/>
                <a:cs typeface="Menlo Regular" charset="0"/>
                <a:sym typeface="Menlo Regular" charset="0"/>
              </a:rPr>
              <a:t>ethDst:4,ethSrc:6}</a:t>
            </a:r>
          </a:p>
        </p:txBody>
      </p:sp>
      <p:sp>
        <p:nvSpPr>
          <p:cNvPr id="69656" name="Line 24"/>
          <p:cNvSpPr>
            <a:spLocks noChangeShapeType="1"/>
          </p:cNvSpPr>
          <p:nvPr/>
        </p:nvSpPr>
        <p:spPr bwMode="auto">
          <a:xfrm rot="10800000" flipH="1">
            <a:off x="5641479" y="2664620"/>
            <a:ext cx="0" cy="2683669"/>
          </a:xfrm>
          <a:prstGeom prst="line">
            <a:avLst/>
          </a:prstGeom>
          <a:noFill/>
          <a:ln w="63500" cap="flat">
            <a:solidFill>
              <a:srgbClr val="D90B00"/>
            </a:solidFill>
            <a:prstDash val="sysDot"/>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US" baseline="0"/>
          </a:p>
        </p:txBody>
      </p:sp>
      <p:sp>
        <p:nvSpPr>
          <p:cNvPr id="69660" name="Line 28"/>
          <p:cNvSpPr>
            <a:spLocks noChangeShapeType="1"/>
          </p:cNvSpPr>
          <p:nvPr/>
        </p:nvSpPr>
        <p:spPr bwMode="auto">
          <a:xfrm rot="10800000" flipH="1">
            <a:off x="3259932" y="2628901"/>
            <a:ext cx="2370832" cy="465535"/>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US" baseline="0"/>
          </a:p>
        </p:txBody>
      </p:sp>
      <p:grpSp>
        <p:nvGrpSpPr>
          <p:cNvPr id="5" name="Group 4"/>
          <p:cNvGrpSpPr/>
          <p:nvPr/>
        </p:nvGrpSpPr>
        <p:grpSpPr>
          <a:xfrm>
            <a:off x="2009776" y="6259942"/>
            <a:ext cx="8208169" cy="235962"/>
            <a:chOff x="485775" y="6259942"/>
            <a:chExt cx="8208169" cy="235962"/>
          </a:xfrm>
        </p:grpSpPr>
        <p:sp>
          <p:nvSpPr>
            <p:cNvPr id="69652" name="Line 20"/>
            <p:cNvSpPr>
              <a:spLocks noChangeShapeType="1"/>
            </p:cNvSpPr>
            <p:nvPr/>
          </p:nvSpPr>
          <p:spPr bwMode="auto">
            <a:xfrm>
              <a:off x="485775" y="6324600"/>
              <a:ext cx="8208169" cy="28575"/>
            </a:xfrm>
            <a:prstGeom prst="line">
              <a:avLst/>
            </a:prstGeom>
            <a:noFill/>
            <a:ln w="50800" cap="rnd">
              <a:solidFill>
                <a:schemeClr val="tx1"/>
              </a:solidFill>
              <a:prstDash val="sysDot"/>
              <a:miter lim="800000"/>
              <a:headEnd type="stealth"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US" baseline="0"/>
            </a:p>
          </p:txBody>
        </p:sp>
        <p:sp>
          <p:nvSpPr>
            <p:cNvPr id="69661" name="Rectangle 29"/>
            <p:cNvSpPr>
              <a:spLocks/>
            </p:cNvSpPr>
            <p:nvPr/>
          </p:nvSpPr>
          <p:spPr bwMode="auto">
            <a:xfrm>
              <a:off x="4208979" y="6259942"/>
              <a:ext cx="615553" cy="2359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2300" dirty="0">
                  <a:cs typeface="Helvetica Neue Light" charset="0"/>
                </a:rPr>
                <a:t>Priority</a:t>
              </a:r>
            </a:p>
          </p:txBody>
        </p:sp>
      </p:grpSp>
      <p:grpSp>
        <p:nvGrpSpPr>
          <p:cNvPr id="4" name="Group 3"/>
          <p:cNvGrpSpPr/>
          <p:nvPr/>
        </p:nvGrpSpPr>
        <p:grpSpPr>
          <a:xfrm>
            <a:off x="4177903" y="5210145"/>
            <a:ext cx="2205732" cy="819180"/>
            <a:chOff x="2653903" y="5210145"/>
            <a:chExt cx="2205732" cy="819180"/>
          </a:xfrm>
        </p:grpSpPr>
        <p:sp>
          <p:nvSpPr>
            <p:cNvPr id="69657" name="Rectangle 25"/>
            <p:cNvSpPr>
              <a:spLocks/>
            </p:cNvSpPr>
            <p:nvPr/>
          </p:nvSpPr>
          <p:spPr bwMode="auto">
            <a:xfrm>
              <a:off x="2710161" y="5493693"/>
              <a:ext cx="2084593" cy="2308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pPr algn="l"/>
              <a:r>
                <a:rPr lang="en-US" sz="1500" baseline="0">
                  <a:latin typeface="Menlo Regular" charset="0"/>
                  <a:cs typeface="Menlo Regular" charset="0"/>
                  <a:sym typeface="Menlo Regular" charset="0"/>
                </a:rPr>
                <a:t>match:{tcpDst==22}</a:t>
              </a:r>
            </a:p>
          </p:txBody>
        </p:sp>
        <p:sp>
          <p:nvSpPr>
            <p:cNvPr id="69658" name="Rectangle 26"/>
            <p:cNvSpPr>
              <a:spLocks/>
            </p:cNvSpPr>
            <p:nvPr/>
          </p:nvSpPr>
          <p:spPr bwMode="auto">
            <a:xfrm>
              <a:off x="2653903" y="5798493"/>
              <a:ext cx="2205732" cy="2308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pPr algn="l"/>
              <a:r>
                <a:rPr lang="en-US" sz="1500" baseline="0">
                  <a:latin typeface="Menlo Regular" charset="0"/>
                  <a:cs typeface="Menlo Regular" charset="0"/>
                  <a:sym typeface="Menlo Regular" charset="0"/>
                </a:rPr>
                <a:t>action:ToController</a:t>
              </a:r>
            </a:p>
          </p:txBody>
        </p:sp>
        <p:sp>
          <p:nvSpPr>
            <p:cNvPr id="69662" name="Rectangle 30"/>
            <p:cNvSpPr>
              <a:spLocks/>
            </p:cNvSpPr>
            <p:nvPr/>
          </p:nvSpPr>
          <p:spPr bwMode="auto">
            <a:xfrm>
              <a:off x="2710160" y="5210145"/>
              <a:ext cx="1304801" cy="20005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1300" baseline="0">
                  <a:solidFill>
                    <a:srgbClr val="D90B00"/>
                  </a:solidFill>
                  <a:latin typeface="Menlo Bold" charset="0"/>
                  <a:cs typeface="Menlo Bold" charset="0"/>
                  <a:sym typeface="Menlo Bold" charset="0"/>
                </a:rPr>
                <a:t>barrier rule:</a:t>
              </a:r>
            </a:p>
          </p:txBody>
        </p:sp>
      </p:grpSp>
      <p:sp>
        <p:nvSpPr>
          <p:cNvPr id="37" name="Rectangle 23"/>
          <p:cNvSpPr>
            <a:spLocks/>
          </p:cNvSpPr>
          <p:nvPr/>
        </p:nvSpPr>
        <p:spPr bwMode="auto">
          <a:xfrm>
            <a:off x="6367665" y="4334225"/>
            <a:ext cx="1968631" cy="47462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nchor="b"/>
          <a:lstStyle/>
          <a:p>
            <a:pPr algn="l"/>
            <a:r>
              <a:rPr lang="en-US" sz="1400" baseline="0" dirty="0">
                <a:latin typeface="Menlo Regular" charset="0"/>
                <a:cs typeface="Menlo Regular" charset="0"/>
                <a:sym typeface="Menlo Regular" charset="0"/>
              </a:rPr>
              <a:t>match:{</a:t>
            </a:r>
            <a:r>
              <a:rPr lang="en-US" sz="1400" baseline="0" dirty="0" err="1">
                <a:latin typeface="Menlo Regular" charset="0"/>
                <a:cs typeface="Menlo Regular" charset="0"/>
                <a:sym typeface="Menlo Regular" charset="0"/>
              </a:rPr>
              <a:t>tcpDst</a:t>
            </a:r>
            <a:r>
              <a:rPr lang="en-US" sz="1400" baseline="0" dirty="0">
                <a:latin typeface="Menlo Regular" charset="0"/>
                <a:cs typeface="Menlo Regular" charset="0"/>
                <a:sym typeface="Menlo Regular" charset="0"/>
              </a:rPr>
              <a:t>!=22,</a:t>
            </a:r>
            <a:br>
              <a:rPr lang="en-US" sz="1400" baseline="0" dirty="0">
                <a:latin typeface="Menlo Regular" charset="0"/>
                <a:cs typeface="Menlo Regular" charset="0"/>
                <a:sym typeface="Menlo Regular" charset="0"/>
              </a:rPr>
            </a:br>
            <a:r>
              <a:rPr lang="en-US" sz="1400" baseline="0" dirty="0">
                <a:latin typeface="Menlo Regular" charset="0"/>
                <a:cs typeface="Menlo Regular" charset="0"/>
                <a:sym typeface="Menlo Regular" charset="0"/>
              </a:rPr>
              <a:t>ethDst:2}</a:t>
            </a:r>
          </a:p>
        </p:txBody>
      </p:sp>
      <p:sp>
        <p:nvSpPr>
          <p:cNvPr id="36" name="Line 16"/>
          <p:cNvSpPr>
            <a:spLocks noChangeShapeType="1"/>
          </p:cNvSpPr>
          <p:nvPr/>
        </p:nvSpPr>
        <p:spPr bwMode="auto">
          <a:xfrm flipV="1">
            <a:off x="7130388" y="4515345"/>
            <a:ext cx="1167421" cy="5251"/>
          </a:xfrm>
          <a:prstGeom prst="line">
            <a:avLst/>
          </a:prstGeom>
          <a:noFill/>
          <a:ln w="50800" cap="flat">
            <a:solidFill>
              <a:srgbClr val="D90B00"/>
            </a:solidFill>
            <a:prstDash val="solid"/>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US" sz="1800" baseline="0"/>
          </a:p>
        </p:txBody>
      </p:sp>
      <p:sp>
        <p:nvSpPr>
          <p:cNvPr id="38" name="Line 16"/>
          <p:cNvSpPr>
            <a:spLocks noChangeShapeType="1"/>
          </p:cNvSpPr>
          <p:nvPr/>
        </p:nvSpPr>
        <p:spPr bwMode="auto">
          <a:xfrm flipV="1">
            <a:off x="8950582" y="5373267"/>
            <a:ext cx="1167421" cy="5251"/>
          </a:xfrm>
          <a:prstGeom prst="line">
            <a:avLst/>
          </a:prstGeom>
          <a:noFill/>
          <a:ln w="50800" cap="flat">
            <a:solidFill>
              <a:srgbClr val="D90B00"/>
            </a:solidFill>
            <a:prstDash val="solid"/>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US" sz="1800" baseline="0"/>
          </a:p>
        </p:txBody>
      </p:sp>
      <p:sp>
        <p:nvSpPr>
          <p:cNvPr id="31" name="Rectangle 23"/>
          <p:cNvSpPr>
            <a:spLocks/>
          </p:cNvSpPr>
          <p:nvPr/>
        </p:nvSpPr>
        <p:spPr bwMode="auto">
          <a:xfrm>
            <a:off x="2299263" y="3447583"/>
            <a:ext cx="1968631" cy="40072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sz="1400" baseline="0" dirty="0">
                <a:latin typeface="Menlo Regular" charset="0"/>
                <a:cs typeface="Menlo Regular" charset="0"/>
                <a:sym typeface="Menlo Regular" charset="0"/>
              </a:rPr>
              <a:t>match:{</a:t>
            </a:r>
            <a:r>
              <a:rPr lang="en-US" sz="1400" baseline="0" dirty="0" err="1">
                <a:latin typeface="Menlo Regular" charset="0"/>
                <a:cs typeface="Menlo Regular" charset="0"/>
                <a:sym typeface="Menlo Regular" charset="0"/>
              </a:rPr>
              <a:t>tcpDst</a:t>
            </a:r>
            <a:r>
              <a:rPr lang="en-US" sz="1400" baseline="0" dirty="0">
                <a:latin typeface="Menlo Regular" charset="0"/>
                <a:cs typeface="Menlo Regular" charset="0"/>
                <a:sym typeface="Menlo Regular" charset="0"/>
              </a:rPr>
              <a:t>==22}</a:t>
            </a:r>
          </a:p>
        </p:txBody>
      </p:sp>
      <p:sp>
        <p:nvSpPr>
          <p:cNvPr id="32" name="Slide Number Placeholder 6"/>
          <p:cNvSpPr>
            <a:spLocks noGrp="1"/>
          </p:cNvSpPr>
          <p:nvPr>
            <p:ph type="sldNum" sz="quarter" idx="10"/>
          </p:nvPr>
        </p:nvSpPr>
        <p:spPr>
          <a:xfrm>
            <a:off x="10287000" y="6553200"/>
            <a:ext cx="1905000" cy="304800"/>
          </a:xfrm>
        </p:spPr>
        <p:txBody>
          <a:bodyPr/>
          <a:lstStyle/>
          <a:p>
            <a:pPr>
              <a:defRPr/>
            </a:pPr>
            <a:fld id="{164B0F64-89EF-7A42-892D-484BAB952423}" type="slidenum">
              <a:rPr lang="en-US" smtClean="0"/>
              <a:pPr>
                <a:defRPr/>
              </a:pPr>
              <a:t>30</a:t>
            </a:fld>
            <a:endParaRPr lang="en-US" dirty="0">
              <a:solidFill>
                <a:schemeClr val="bg2"/>
              </a:solidFill>
            </a:endParaRPr>
          </a:p>
        </p:txBody>
      </p:sp>
    </p:spTree>
    <p:extLst>
      <p:ext uri="{BB962C8B-B14F-4D97-AF65-F5344CB8AC3E}">
        <p14:creationId xmlns:p14="http://schemas.microsoft.com/office/powerpoint/2010/main" val="51385122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499"/>
                                          </p:stCondLst>
                                        </p:cTn>
                                        <p:tgtEl>
                                          <p:spTgt spid="3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965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656" grpId="0" animBg="1"/>
      <p:bldP spid="36" grpId="0" animBg="1"/>
      <p:bldP spid="38"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Line 1"/>
          <p:cNvSpPr>
            <a:spLocks noChangeShapeType="1"/>
          </p:cNvSpPr>
          <p:nvPr/>
        </p:nvSpPr>
        <p:spPr bwMode="auto">
          <a:xfrm rot="10800000">
            <a:off x="5626298" y="2625329"/>
            <a:ext cx="2158306" cy="339328"/>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US" baseline="0"/>
          </a:p>
        </p:txBody>
      </p:sp>
      <p:sp>
        <p:nvSpPr>
          <p:cNvPr id="69634" name="Line 2"/>
          <p:cNvSpPr>
            <a:spLocks noChangeShapeType="1"/>
          </p:cNvSpPr>
          <p:nvPr/>
        </p:nvSpPr>
        <p:spPr bwMode="auto">
          <a:xfrm rot="10800000" flipH="1">
            <a:off x="8603456" y="4467225"/>
            <a:ext cx="0" cy="376238"/>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US" baseline="0"/>
          </a:p>
        </p:txBody>
      </p:sp>
      <p:sp>
        <p:nvSpPr>
          <p:cNvPr id="69635" name="Line 3"/>
          <p:cNvSpPr>
            <a:spLocks noChangeShapeType="1"/>
          </p:cNvSpPr>
          <p:nvPr/>
        </p:nvSpPr>
        <p:spPr bwMode="auto">
          <a:xfrm rot="10800000">
            <a:off x="7862294" y="3529014"/>
            <a:ext cx="738485" cy="370285"/>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US" baseline="0"/>
          </a:p>
        </p:txBody>
      </p:sp>
      <p:sp>
        <p:nvSpPr>
          <p:cNvPr id="69639" name="AutoShape 7"/>
          <p:cNvSpPr>
            <a:spLocks/>
          </p:cNvSpPr>
          <p:nvPr/>
        </p:nvSpPr>
        <p:spPr bwMode="auto">
          <a:xfrm>
            <a:off x="4695826" y="1743075"/>
            <a:ext cx="1907381" cy="876300"/>
          </a:xfrm>
          <a:prstGeom prst="diamond">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pPr algn="ctr">
              <a:tabLst>
                <a:tab pos="198025" algn="l"/>
              </a:tabLst>
            </a:pPr>
            <a:r>
              <a:rPr lang="en-US" sz="1500" baseline="0" dirty="0" err="1">
                <a:latin typeface="Menlo Regular" charset="0"/>
                <a:cs typeface="Menlo Regular" charset="0"/>
                <a:sym typeface="Menlo Regular" charset="0"/>
              </a:rPr>
              <a:t>tcpDst</a:t>
            </a:r>
            <a:r>
              <a:rPr lang="en-US" sz="1500" baseline="0" dirty="0">
                <a:latin typeface="Menlo Regular" charset="0"/>
                <a:cs typeface="Menlo Regular" charset="0"/>
                <a:sym typeface="Menlo Regular" charset="0"/>
              </a:rPr>
              <a:t/>
            </a:r>
            <a:br>
              <a:rPr lang="en-US" sz="1500" baseline="0" dirty="0">
                <a:latin typeface="Menlo Regular" charset="0"/>
                <a:cs typeface="Menlo Regular" charset="0"/>
                <a:sym typeface="Menlo Regular" charset="0"/>
              </a:rPr>
            </a:br>
            <a:r>
              <a:rPr lang="en-US" sz="1500" baseline="0" dirty="0">
                <a:latin typeface="Menlo Regular" charset="0"/>
                <a:cs typeface="Menlo Regular" charset="0"/>
                <a:sym typeface="Menlo Regular" charset="0"/>
              </a:rPr>
              <a:t>==22</a:t>
            </a:r>
          </a:p>
        </p:txBody>
      </p:sp>
      <p:sp>
        <p:nvSpPr>
          <p:cNvPr id="69641" name="Rectangle 9"/>
          <p:cNvSpPr>
            <a:spLocks/>
          </p:cNvSpPr>
          <p:nvPr/>
        </p:nvSpPr>
        <p:spPr bwMode="auto">
          <a:xfrm>
            <a:off x="6634461" y="2617143"/>
            <a:ext cx="579054" cy="2308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1500" baseline="0">
                <a:latin typeface="Menlo Regular" charset="0"/>
                <a:cs typeface="Menlo Regular" charset="0"/>
                <a:sym typeface="Menlo Regular" charset="0"/>
              </a:rPr>
              <a:t>False</a:t>
            </a:r>
          </a:p>
        </p:txBody>
      </p:sp>
      <p:sp>
        <p:nvSpPr>
          <p:cNvPr id="69642" name="Oval 10"/>
          <p:cNvSpPr>
            <a:spLocks/>
          </p:cNvSpPr>
          <p:nvPr/>
        </p:nvSpPr>
        <p:spPr bwMode="auto">
          <a:xfrm>
            <a:off x="7396163" y="2981326"/>
            <a:ext cx="1055596" cy="542925"/>
          </a:xfrm>
          <a:prstGeom prst="ellipse">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ethDst</a:t>
            </a:r>
          </a:p>
        </p:txBody>
      </p:sp>
      <p:sp>
        <p:nvSpPr>
          <p:cNvPr id="69643" name="Line 11"/>
          <p:cNvSpPr>
            <a:spLocks noChangeShapeType="1"/>
          </p:cNvSpPr>
          <p:nvPr/>
        </p:nvSpPr>
        <p:spPr bwMode="auto">
          <a:xfrm rot="10800000" flipH="1">
            <a:off x="6941643" y="3523060"/>
            <a:ext cx="904577" cy="457200"/>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US" baseline="0"/>
          </a:p>
        </p:txBody>
      </p:sp>
      <p:sp>
        <p:nvSpPr>
          <p:cNvPr id="69644" name="Rectangle 12"/>
          <p:cNvSpPr>
            <a:spLocks/>
          </p:cNvSpPr>
          <p:nvPr/>
        </p:nvSpPr>
        <p:spPr bwMode="auto">
          <a:xfrm>
            <a:off x="7138989" y="3607743"/>
            <a:ext cx="115811" cy="2308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1500" baseline="0">
                <a:latin typeface="Menlo Regular" charset="0"/>
                <a:cs typeface="Menlo Regular" charset="0"/>
                <a:sym typeface="Menlo Regular" charset="0"/>
              </a:rPr>
              <a:t>2</a:t>
            </a:r>
          </a:p>
        </p:txBody>
      </p:sp>
      <p:sp>
        <p:nvSpPr>
          <p:cNvPr id="69645" name="Rectangle 13"/>
          <p:cNvSpPr>
            <a:spLocks/>
          </p:cNvSpPr>
          <p:nvPr/>
        </p:nvSpPr>
        <p:spPr bwMode="auto">
          <a:xfrm>
            <a:off x="6481763" y="3990976"/>
            <a:ext cx="892969" cy="314325"/>
          </a:xfrm>
          <a:prstGeom prst="rect">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drop</a:t>
            </a:r>
          </a:p>
        </p:txBody>
      </p:sp>
      <p:sp>
        <p:nvSpPr>
          <p:cNvPr id="69646" name="Rectangle 14"/>
          <p:cNvSpPr>
            <a:spLocks/>
          </p:cNvSpPr>
          <p:nvPr/>
        </p:nvSpPr>
        <p:spPr bwMode="auto">
          <a:xfrm>
            <a:off x="8222160" y="3550593"/>
            <a:ext cx="115811" cy="2308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1500" baseline="0">
                <a:latin typeface="Menlo Regular" charset="0"/>
                <a:cs typeface="Menlo Regular" charset="0"/>
                <a:sym typeface="Menlo Regular" charset="0"/>
              </a:rPr>
              <a:t>4</a:t>
            </a:r>
          </a:p>
        </p:txBody>
      </p:sp>
      <p:sp>
        <p:nvSpPr>
          <p:cNvPr id="69647" name="Rectangle 15"/>
          <p:cNvSpPr>
            <a:spLocks/>
          </p:cNvSpPr>
          <p:nvPr/>
        </p:nvSpPr>
        <p:spPr bwMode="auto">
          <a:xfrm>
            <a:off x="8160545" y="4838701"/>
            <a:ext cx="892969" cy="314325"/>
          </a:xfrm>
          <a:prstGeom prst="rect">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port 30</a:t>
            </a:r>
          </a:p>
        </p:txBody>
      </p:sp>
      <p:sp>
        <p:nvSpPr>
          <p:cNvPr id="69648" name="Oval 16"/>
          <p:cNvSpPr>
            <a:spLocks/>
          </p:cNvSpPr>
          <p:nvPr/>
        </p:nvSpPr>
        <p:spPr bwMode="auto">
          <a:xfrm>
            <a:off x="8160544" y="3895726"/>
            <a:ext cx="1048136" cy="581025"/>
          </a:xfrm>
          <a:prstGeom prst="ellipse">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ethSrc</a:t>
            </a:r>
          </a:p>
        </p:txBody>
      </p:sp>
      <p:sp>
        <p:nvSpPr>
          <p:cNvPr id="69650" name="Rectangle 18"/>
          <p:cNvSpPr>
            <a:spLocks/>
          </p:cNvSpPr>
          <p:nvPr/>
        </p:nvSpPr>
        <p:spPr bwMode="auto">
          <a:xfrm>
            <a:off x="8650785" y="4541193"/>
            <a:ext cx="115811" cy="2308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1500" baseline="0">
                <a:latin typeface="Menlo Regular" charset="0"/>
                <a:cs typeface="Menlo Regular" charset="0"/>
                <a:sym typeface="Menlo Regular" charset="0"/>
              </a:rPr>
              <a:t>6</a:t>
            </a:r>
          </a:p>
        </p:txBody>
      </p:sp>
      <p:sp>
        <p:nvSpPr>
          <p:cNvPr id="69651" name="Rectangle 19"/>
          <p:cNvSpPr>
            <a:spLocks/>
          </p:cNvSpPr>
          <p:nvPr/>
        </p:nvSpPr>
        <p:spPr bwMode="auto">
          <a:xfrm>
            <a:off x="2809876" y="3105151"/>
            <a:ext cx="892969" cy="314325"/>
          </a:xfrm>
          <a:prstGeom prst="rect">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drop</a:t>
            </a:r>
          </a:p>
        </p:txBody>
      </p:sp>
      <p:sp>
        <p:nvSpPr>
          <p:cNvPr id="69652" name="Line 20"/>
          <p:cNvSpPr>
            <a:spLocks noChangeShapeType="1"/>
          </p:cNvSpPr>
          <p:nvPr/>
        </p:nvSpPr>
        <p:spPr bwMode="auto">
          <a:xfrm>
            <a:off x="2009776" y="6324601"/>
            <a:ext cx="8208169" cy="28575"/>
          </a:xfrm>
          <a:prstGeom prst="line">
            <a:avLst/>
          </a:prstGeom>
          <a:noFill/>
          <a:ln w="50800" cap="rnd">
            <a:solidFill>
              <a:schemeClr val="tx1"/>
            </a:solidFill>
            <a:prstDash val="sysDot"/>
            <a:miter lim="800000"/>
            <a:headEnd type="stealth"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US" baseline="0"/>
          </a:p>
        </p:txBody>
      </p:sp>
      <p:sp>
        <p:nvSpPr>
          <p:cNvPr id="69653" name="Rectangle 21"/>
          <p:cNvSpPr>
            <a:spLocks/>
          </p:cNvSpPr>
          <p:nvPr/>
        </p:nvSpPr>
        <p:spPr bwMode="auto">
          <a:xfrm>
            <a:off x="4049317" y="2617143"/>
            <a:ext cx="463243" cy="2308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1500" baseline="0">
                <a:latin typeface="Menlo Regular" charset="0"/>
                <a:cs typeface="Menlo Regular" charset="0"/>
                <a:sym typeface="Menlo Regular" charset="0"/>
              </a:rPr>
              <a:t>True</a:t>
            </a:r>
          </a:p>
        </p:txBody>
      </p:sp>
      <p:sp>
        <p:nvSpPr>
          <p:cNvPr id="69655" name="Rectangle 23"/>
          <p:cNvSpPr>
            <a:spLocks/>
          </p:cNvSpPr>
          <p:nvPr/>
        </p:nvSpPr>
        <p:spPr bwMode="auto">
          <a:xfrm>
            <a:off x="8190959" y="5208040"/>
            <a:ext cx="2056882" cy="47462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nchor="b"/>
          <a:lstStyle/>
          <a:p>
            <a:pPr algn="l"/>
            <a:r>
              <a:rPr lang="en-US" sz="1400" baseline="0" dirty="0">
                <a:latin typeface="Menlo Regular" charset="0"/>
                <a:cs typeface="Menlo Regular" charset="0"/>
                <a:sym typeface="Menlo Regular" charset="0"/>
              </a:rPr>
              <a:t>match:{</a:t>
            </a:r>
            <a:r>
              <a:rPr lang="en-US" sz="1400" baseline="0" dirty="0" err="1">
                <a:latin typeface="Menlo Regular" charset="0"/>
                <a:cs typeface="Menlo Regular" charset="0"/>
                <a:sym typeface="Menlo Regular" charset="0"/>
              </a:rPr>
              <a:t>tcpDst</a:t>
            </a:r>
            <a:r>
              <a:rPr lang="en-US" sz="1400" baseline="0" dirty="0">
                <a:latin typeface="Menlo Regular" charset="0"/>
                <a:cs typeface="Menlo Regular" charset="0"/>
                <a:sym typeface="Menlo Regular" charset="0"/>
              </a:rPr>
              <a:t>!=22,</a:t>
            </a:r>
            <a:br>
              <a:rPr lang="en-US" sz="1400" baseline="0" dirty="0">
                <a:latin typeface="Menlo Regular" charset="0"/>
                <a:cs typeface="Menlo Regular" charset="0"/>
                <a:sym typeface="Menlo Regular" charset="0"/>
              </a:rPr>
            </a:br>
            <a:r>
              <a:rPr lang="en-US" sz="1400" baseline="0" dirty="0">
                <a:latin typeface="Menlo Regular" charset="0"/>
                <a:cs typeface="Menlo Regular" charset="0"/>
                <a:sym typeface="Menlo Regular" charset="0"/>
              </a:rPr>
              <a:t>ethDst:4,ethSrc:6}</a:t>
            </a:r>
          </a:p>
        </p:txBody>
      </p:sp>
      <p:sp>
        <p:nvSpPr>
          <p:cNvPr id="69656" name="Line 24"/>
          <p:cNvSpPr>
            <a:spLocks noChangeShapeType="1"/>
          </p:cNvSpPr>
          <p:nvPr/>
        </p:nvSpPr>
        <p:spPr bwMode="auto">
          <a:xfrm rot="10800000" flipH="1">
            <a:off x="5641479" y="2664620"/>
            <a:ext cx="0" cy="2683669"/>
          </a:xfrm>
          <a:prstGeom prst="line">
            <a:avLst/>
          </a:prstGeom>
          <a:noFill/>
          <a:ln w="63500" cap="flat">
            <a:solidFill>
              <a:srgbClr val="D90B00"/>
            </a:solidFill>
            <a:prstDash val="sysDot"/>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US" baseline="0"/>
          </a:p>
        </p:txBody>
      </p:sp>
      <p:sp>
        <p:nvSpPr>
          <p:cNvPr id="69657" name="Rectangle 25"/>
          <p:cNvSpPr>
            <a:spLocks/>
          </p:cNvSpPr>
          <p:nvPr/>
        </p:nvSpPr>
        <p:spPr bwMode="auto">
          <a:xfrm>
            <a:off x="4234162" y="5493693"/>
            <a:ext cx="2084593" cy="2308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pPr algn="l"/>
            <a:r>
              <a:rPr lang="en-US" sz="1500" baseline="0" dirty="0">
                <a:latin typeface="Menlo Regular" charset="0"/>
                <a:cs typeface="Menlo Regular" charset="0"/>
                <a:sym typeface="Menlo Regular" charset="0"/>
              </a:rPr>
              <a:t>match:{</a:t>
            </a:r>
            <a:r>
              <a:rPr lang="en-US" sz="1500" baseline="0" dirty="0" err="1">
                <a:latin typeface="Menlo Regular" charset="0"/>
                <a:cs typeface="Menlo Regular" charset="0"/>
                <a:sym typeface="Menlo Regular" charset="0"/>
              </a:rPr>
              <a:t>tcpDst</a:t>
            </a:r>
            <a:r>
              <a:rPr lang="en-US" sz="1500" baseline="0" dirty="0">
                <a:latin typeface="Menlo Regular" charset="0"/>
                <a:cs typeface="Menlo Regular" charset="0"/>
                <a:sym typeface="Menlo Regular" charset="0"/>
              </a:rPr>
              <a:t>==22}</a:t>
            </a:r>
          </a:p>
        </p:txBody>
      </p:sp>
      <p:sp>
        <p:nvSpPr>
          <p:cNvPr id="69658" name="Rectangle 26"/>
          <p:cNvSpPr>
            <a:spLocks/>
          </p:cNvSpPr>
          <p:nvPr/>
        </p:nvSpPr>
        <p:spPr bwMode="auto">
          <a:xfrm>
            <a:off x="4177903" y="5798493"/>
            <a:ext cx="2205732" cy="2308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pPr algn="l"/>
            <a:r>
              <a:rPr lang="en-US" sz="1500" baseline="0">
                <a:latin typeface="Menlo Regular" charset="0"/>
                <a:cs typeface="Menlo Regular" charset="0"/>
                <a:sym typeface="Menlo Regular" charset="0"/>
              </a:rPr>
              <a:t>action:ToController</a:t>
            </a:r>
          </a:p>
        </p:txBody>
      </p:sp>
      <p:sp>
        <p:nvSpPr>
          <p:cNvPr id="69660" name="Line 28"/>
          <p:cNvSpPr>
            <a:spLocks noChangeShapeType="1"/>
          </p:cNvSpPr>
          <p:nvPr/>
        </p:nvSpPr>
        <p:spPr bwMode="auto">
          <a:xfrm rot="10800000" flipH="1">
            <a:off x="3259932" y="2628901"/>
            <a:ext cx="2370832" cy="465535"/>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US" baseline="0"/>
          </a:p>
        </p:txBody>
      </p:sp>
      <p:sp>
        <p:nvSpPr>
          <p:cNvPr id="69662" name="Rectangle 30"/>
          <p:cNvSpPr>
            <a:spLocks/>
          </p:cNvSpPr>
          <p:nvPr/>
        </p:nvSpPr>
        <p:spPr bwMode="auto">
          <a:xfrm>
            <a:off x="4234161" y="5210146"/>
            <a:ext cx="1304801" cy="20005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1300" baseline="0">
                <a:solidFill>
                  <a:srgbClr val="D90B00"/>
                </a:solidFill>
                <a:latin typeface="Menlo Bold" charset="0"/>
                <a:cs typeface="Menlo Bold" charset="0"/>
                <a:sym typeface="Menlo Bold" charset="0"/>
              </a:rPr>
              <a:t>barrier rule:</a:t>
            </a:r>
          </a:p>
        </p:txBody>
      </p:sp>
      <p:grpSp>
        <p:nvGrpSpPr>
          <p:cNvPr id="2" name="Group 1"/>
          <p:cNvGrpSpPr/>
          <p:nvPr/>
        </p:nvGrpSpPr>
        <p:grpSpPr>
          <a:xfrm>
            <a:off x="6113648" y="2060321"/>
            <a:ext cx="3936206" cy="4048125"/>
            <a:chOff x="4807744" y="2085975"/>
            <a:chExt cx="3936206" cy="4048125"/>
          </a:xfrm>
        </p:grpSpPr>
        <p:sp>
          <p:nvSpPr>
            <p:cNvPr id="69663" name="Oval 31"/>
            <p:cNvSpPr>
              <a:spLocks/>
            </p:cNvSpPr>
            <p:nvPr/>
          </p:nvSpPr>
          <p:spPr bwMode="auto">
            <a:xfrm>
              <a:off x="6800850" y="2085975"/>
              <a:ext cx="564356" cy="771525"/>
            </a:xfrm>
            <a:prstGeom prst="ellipse">
              <a:avLst/>
            </a:prstGeom>
            <a:solidFill>
              <a:srgbClr val="66B132"/>
            </a:solidFill>
            <a:ln w="25400" cap="flat">
              <a:solidFill>
                <a:schemeClr val="tx1"/>
              </a:solidFill>
              <a:prstDash val="solid"/>
              <a:miter lim="800000"/>
              <a:headEnd type="none" w="med" len="med"/>
              <a:tailEnd type="none" w="med" len="med"/>
            </a:ln>
          </p:spPr>
          <p:txBody>
            <a:bodyPr lIns="0" tIns="0" rIns="0" bIns="0" anchor="ctr"/>
            <a:lstStyle/>
            <a:p>
              <a:r>
                <a:rPr lang="en-US" sz="2300" b="1" baseline="0">
                  <a:latin typeface="Helvetica Neue" charset="0"/>
                  <a:cs typeface="Helvetica Neue" charset="0"/>
                  <a:sym typeface="Helvetica Neue" charset="0"/>
                </a:rPr>
                <a:t>1</a:t>
              </a:r>
            </a:p>
          </p:txBody>
        </p:sp>
        <p:sp>
          <p:nvSpPr>
            <p:cNvPr id="69637" name="AutoShape 5"/>
            <p:cNvSpPr>
              <a:spLocks/>
            </p:cNvSpPr>
            <p:nvPr/>
          </p:nvSpPr>
          <p:spPr bwMode="auto">
            <a:xfrm>
              <a:off x="4807744" y="2847975"/>
              <a:ext cx="3936206" cy="3286125"/>
            </a:xfrm>
            <a:prstGeom prst="roundRect">
              <a:avLst>
                <a:gd name="adj" fmla="val 4347"/>
              </a:avLst>
            </a:prstGeom>
            <a:solidFill>
              <a:schemeClr val="accent1">
                <a:alpha val="70000"/>
              </a:schemeClr>
            </a:solidFill>
            <a:ln w="25400" cap="flat">
              <a:solidFill>
                <a:schemeClr val="tx1">
                  <a:alpha val="70000"/>
                </a:schemeClr>
              </a:solidFill>
              <a:prstDash val="solid"/>
              <a:miter lim="800000"/>
              <a:headEnd type="none" w="med" len="med"/>
              <a:tailEnd type="none" w="med" len="med"/>
            </a:ln>
          </p:spPr>
          <p:txBody>
            <a:bodyPr lIns="0" tIns="0" rIns="0" bIns="0"/>
            <a:lstStyle/>
            <a:p>
              <a:endParaRPr lang="en-US" baseline="0"/>
            </a:p>
          </p:txBody>
        </p:sp>
      </p:grpSp>
      <p:sp>
        <p:nvSpPr>
          <p:cNvPr id="69664" name="Oval 32"/>
          <p:cNvSpPr>
            <a:spLocks/>
          </p:cNvSpPr>
          <p:nvPr/>
        </p:nvSpPr>
        <p:spPr bwMode="auto">
          <a:xfrm>
            <a:off x="5017294" y="2857501"/>
            <a:ext cx="564356" cy="771525"/>
          </a:xfrm>
          <a:prstGeom prst="ellipse">
            <a:avLst/>
          </a:prstGeom>
          <a:solidFill>
            <a:srgbClr val="66B132"/>
          </a:solidFill>
          <a:ln w="25400" cap="flat">
            <a:solidFill>
              <a:schemeClr val="tx1"/>
            </a:solidFill>
            <a:prstDash val="solid"/>
            <a:miter lim="800000"/>
            <a:headEnd type="none" w="med" len="med"/>
            <a:tailEnd type="none" w="med" len="med"/>
          </a:ln>
        </p:spPr>
        <p:txBody>
          <a:bodyPr lIns="0" tIns="0" rIns="0" bIns="0" anchor="ctr"/>
          <a:lstStyle/>
          <a:p>
            <a:r>
              <a:rPr lang="en-US" sz="2300" b="1" baseline="0">
                <a:latin typeface="Helvetica Neue" charset="0"/>
                <a:cs typeface="Helvetica Neue" charset="0"/>
                <a:sym typeface="Helvetica Neue" charset="0"/>
              </a:rPr>
              <a:t>2</a:t>
            </a:r>
          </a:p>
        </p:txBody>
      </p:sp>
      <p:grpSp>
        <p:nvGrpSpPr>
          <p:cNvPr id="4" name="Group 3"/>
          <p:cNvGrpSpPr/>
          <p:nvPr/>
        </p:nvGrpSpPr>
        <p:grpSpPr>
          <a:xfrm>
            <a:off x="2095500" y="1952626"/>
            <a:ext cx="2166056" cy="4181475"/>
            <a:chOff x="571500" y="1952625"/>
            <a:chExt cx="2014538" cy="4181475"/>
          </a:xfrm>
        </p:grpSpPr>
        <p:sp>
          <p:nvSpPr>
            <p:cNvPr id="69636" name="AutoShape 4"/>
            <p:cNvSpPr>
              <a:spLocks/>
            </p:cNvSpPr>
            <p:nvPr/>
          </p:nvSpPr>
          <p:spPr bwMode="auto">
            <a:xfrm>
              <a:off x="571500" y="2847975"/>
              <a:ext cx="2014538" cy="3286125"/>
            </a:xfrm>
            <a:prstGeom prst="roundRect">
              <a:avLst>
                <a:gd name="adj" fmla="val 5315"/>
              </a:avLst>
            </a:prstGeom>
            <a:solidFill>
              <a:schemeClr val="accent1">
                <a:alpha val="70000"/>
              </a:schemeClr>
            </a:solidFill>
            <a:ln w="25400" cap="flat">
              <a:solidFill>
                <a:schemeClr val="tx1">
                  <a:alpha val="70000"/>
                </a:schemeClr>
              </a:solidFill>
              <a:prstDash val="solid"/>
              <a:miter lim="800000"/>
              <a:headEnd type="none" w="med" len="med"/>
              <a:tailEnd type="none" w="med" len="med"/>
            </a:ln>
          </p:spPr>
          <p:txBody>
            <a:bodyPr lIns="0" tIns="0" rIns="0" bIns="0"/>
            <a:lstStyle/>
            <a:p>
              <a:endParaRPr lang="en-US" baseline="0"/>
            </a:p>
          </p:txBody>
        </p:sp>
        <p:sp>
          <p:nvSpPr>
            <p:cNvPr id="69665" name="Oval 33"/>
            <p:cNvSpPr>
              <a:spLocks/>
            </p:cNvSpPr>
            <p:nvPr/>
          </p:nvSpPr>
          <p:spPr bwMode="auto">
            <a:xfrm>
              <a:off x="1293019" y="1952625"/>
              <a:ext cx="564356" cy="771525"/>
            </a:xfrm>
            <a:prstGeom prst="ellipse">
              <a:avLst/>
            </a:prstGeom>
            <a:solidFill>
              <a:srgbClr val="66B132"/>
            </a:solidFill>
            <a:ln w="25400" cap="flat">
              <a:solidFill>
                <a:schemeClr val="tx1"/>
              </a:solidFill>
              <a:prstDash val="solid"/>
              <a:miter lim="800000"/>
              <a:headEnd type="none" w="med" len="med"/>
              <a:tailEnd type="none" w="med" len="med"/>
            </a:ln>
          </p:spPr>
          <p:txBody>
            <a:bodyPr lIns="0" tIns="0" rIns="0" bIns="0" anchor="ctr"/>
            <a:lstStyle/>
            <a:p>
              <a:r>
                <a:rPr lang="en-US" sz="2300" b="1" baseline="0">
                  <a:latin typeface="Helvetica Neue" charset="0"/>
                  <a:cs typeface="Helvetica Neue" charset="0"/>
                  <a:sym typeface="Helvetica Neue" charset="0"/>
                </a:rPr>
                <a:t>3</a:t>
              </a:r>
            </a:p>
          </p:txBody>
        </p:sp>
      </p:grpSp>
      <p:sp>
        <p:nvSpPr>
          <p:cNvPr id="37" name="Rectangle 23"/>
          <p:cNvSpPr>
            <a:spLocks/>
          </p:cNvSpPr>
          <p:nvPr/>
        </p:nvSpPr>
        <p:spPr bwMode="auto">
          <a:xfrm>
            <a:off x="6367665" y="4334225"/>
            <a:ext cx="1968631" cy="47462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nchor="b"/>
          <a:lstStyle/>
          <a:p>
            <a:pPr algn="l"/>
            <a:r>
              <a:rPr lang="en-US" sz="1400" baseline="0" dirty="0">
                <a:latin typeface="Menlo Regular" charset="0"/>
                <a:cs typeface="Menlo Regular" charset="0"/>
                <a:sym typeface="Menlo Regular" charset="0"/>
              </a:rPr>
              <a:t>match:{</a:t>
            </a:r>
            <a:r>
              <a:rPr lang="en-US" sz="1400" baseline="0" dirty="0" err="1">
                <a:latin typeface="Menlo Regular" charset="0"/>
                <a:cs typeface="Menlo Regular" charset="0"/>
                <a:sym typeface="Menlo Regular" charset="0"/>
              </a:rPr>
              <a:t>tcpDst</a:t>
            </a:r>
            <a:r>
              <a:rPr lang="en-US" sz="1400" baseline="0" dirty="0">
                <a:latin typeface="Menlo Regular" charset="0"/>
                <a:cs typeface="Menlo Regular" charset="0"/>
                <a:sym typeface="Menlo Regular" charset="0"/>
              </a:rPr>
              <a:t>!=22,</a:t>
            </a:r>
            <a:br>
              <a:rPr lang="en-US" sz="1400" baseline="0" dirty="0">
                <a:latin typeface="Menlo Regular" charset="0"/>
                <a:cs typeface="Menlo Regular" charset="0"/>
                <a:sym typeface="Menlo Regular" charset="0"/>
              </a:rPr>
            </a:br>
            <a:r>
              <a:rPr lang="en-US" sz="1400" baseline="0" dirty="0">
                <a:latin typeface="Menlo Regular" charset="0"/>
                <a:cs typeface="Menlo Regular" charset="0"/>
                <a:sym typeface="Menlo Regular" charset="0"/>
              </a:rPr>
              <a:t>ethDst:2}</a:t>
            </a:r>
          </a:p>
        </p:txBody>
      </p:sp>
      <p:sp>
        <p:nvSpPr>
          <p:cNvPr id="39" name="Rectangle 38"/>
          <p:cNvSpPr/>
          <p:nvPr/>
        </p:nvSpPr>
        <p:spPr>
          <a:xfrm>
            <a:off x="2705101" y="897938"/>
            <a:ext cx="7113179" cy="808144"/>
          </a:xfrm>
          <a:prstGeom prst="rect">
            <a:avLst/>
          </a:prstGeom>
          <a:gradFill rotWithShape="1">
            <a:gsLst>
              <a:gs pos="0">
                <a:srgbClr val="9E9273">
                  <a:tint val="100000"/>
                  <a:shade val="100000"/>
                  <a:satMod val="130000"/>
                </a:srgbClr>
              </a:gs>
              <a:gs pos="100000">
                <a:srgbClr val="9E9273">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tIns="18288" rtlCol="0" anchor="ctr"/>
          <a:lstStyle/>
          <a:p>
            <a:pPr algn="ctr" fontAlgn="auto">
              <a:spcBef>
                <a:spcPts val="0"/>
              </a:spcBef>
              <a:spcAft>
                <a:spcPts val="0"/>
              </a:spcAft>
            </a:pPr>
            <a:r>
              <a:rPr lang="en-US" altLang="zh-CN" baseline="0" dirty="0">
                <a:solidFill>
                  <a:srgbClr val="000090"/>
                </a:solidFill>
                <a:latin typeface="Arial" pitchFamily="-105" charset="0"/>
                <a:ea typeface="ＭＳ Ｐゴシック" pitchFamily="-105" charset="-128"/>
                <a:cs typeface="ＭＳ Ｐゴシック" pitchFamily="-105" charset="-128"/>
              </a:rPr>
              <a:t>Maple can use simple, classical in-order tree traversal to </a:t>
            </a:r>
            <a:r>
              <a:rPr lang="en-US" altLang="zh-CN" baseline="0" dirty="0">
                <a:solidFill>
                  <a:srgbClr val="C00000"/>
                </a:solidFill>
                <a:latin typeface="Arial" pitchFamily="-105" charset="0"/>
                <a:ea typeface="ＭＳ Ｐゴシック" pitchFamily="-105" charset="-128"/>
                <a:cs typeface="ＭＳ Ｐゴシック" pitchFamily="-105" charset="-128"/>
              </a:rPr>
              <a:t>automate</a:t>
            </a:r>
            <a:r>
              <a:rPr lang="en-US" altLang="zh-CN" baseline="0" dirty="0">
                <a:solidFill>
                  <a:srgbClr val="000090"/>
                </a:solidFill>
                <a:latin typeface="Arial" pitchFamily="-105" charset="0"/>
                <a:ea typeface="ＭＳ Ｐゴシック" pitchFamily="-105" charset="-128"/>
                <a:cs typeface="ＭＳ Ｐゴシック" pitchFamily="-105" charset="-128"/>
              </a:rPr>
              <a:t> generation of flow table rules!</a:t>
            </a:r>
            <a:endParaRPr lang="en-US" kern="0" baseline="0" dirty="0">
              <a:solidFill>
                <a:srgbClr val="000090"/>
              </a:solidFill>
              <a:latin typeface="Calibri"/>
              <a:ea typeface="+mn-ea"/>
              <a:cs typeface="+mn-cs"/>
            </a:endParaRPr>
          </a:p>
        </p:txBody>
      </p:sp>
      <p:sp>
        <p:nvSpPr>
          <p:cNvPr id="38" name="Slide Number Placeholder 6"/>
          <p:cNvSpPr>
            <a:spLocks noGrp="1"/>
          </p:cNvSpPr>
          <p:nvPr>
            <p:ph type="sldNum" sz="quarter" idx="10"/>
          </p:nvPr>
        </p:nvSpPr>
        <p:spPr>
          <a:xfrm>
            <a:off x="10287000" y="6553200"/>
            <a:ext cx="1905000" cy="304800"/>
          </a:xfrm>
        </p:spPr>
        <p:txBody>
          <a:bodyPr/>
          <a:lstStyle/>
          <a:p>
            <a:pPr>
              <a:defRPr/>
            </a:pPr>
            <a:fld id="{164B0F64-89EF-7A42-892D-484BAB952423}" type="slidenum">
              <a:rPr lang="en-US" smtClean="0"/>
              <a:pPr>
                <a:defRPr/>
              </a:pPr>
              <a:t>31</a:t>
            </a:fld>
            <a:endParaRPr lang="en-US" dirty="0">
              <a:solidFill>
                <a:schemeClr val="bg2"/>
              </a:solidFill>
            </a:endParaRPr>
          </a:p>
        </p:txBody>
      </p:sp>
      <p:sp>
        <p:nvSpPr>
          <p:cNvPr id="40" name="Line 16"/>
          <p:cNvSpPr>
            <a:spLocks noChangeShapeType="1"/>
          </p:cNvSpPr>
          <p:nvPr/>
        </p:nvSpPr>
        <p:spPr bwMode="auto">
          <a:xfrm flipV="1">
            <a:off x="7130388" y="4515345"/>
            <a:ext cx="1167421" cy="5251"/>
          </a:xfrm>
          <a:prstGeom prst="line">
            <a:avLst/>
          </a:prstGeom>
          <a:noFill/>
          <a:ln w="50800" cap="flat">
            <a:solidFill>
              <a:srgbClr val="D90B00"/>
            </a:solidFill>
            <a:prstDash val="solid"/>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US" sz="1800" baseline="0"/>
          </a:p>
        </p:txBody>
      </p:sp>
      <p:sp>
        <p:nvSpPr>
          <p:cNvPr id="41" name="Line 16"/>
          <p:cNvSpPr>
            <a:spLocks noChangeShapeType="1"/>
          </p:cNvSpPr>
          <p:nvPr/>
        </p:nvSpPr>
        <p:spPr bwMode="auto">
          <a:xfrm flipV="1">
            <a:off x="8950582" y="5373267"/>
            <a:ext cx="1167421" cy="5251"/>
          </a:xfrm>
          <a:prstGeom prst="line">
            <a:avLst/>
          </a:prstGeom>
          <a:noFill/>
          <a:ln w="50800" cap="flat">
            <a:solidFill>
              <a:srgbClr val="D90B00"/>
            </a:solidFill>
            <a:prstDash val="solid"/>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US" sz="1800" baseline="0"/>
          </a:p>
        </p:txBody>
      </p:sp>
      <p:sp>
        <p:nvSpPr>
          <p:cNvPr id="42" name="Rectangle 23"/>
          <p:cNvSpPr>
            <a:spLocks/>
          </p:cNvSpPr>
          <p:nvPr/>
        </p:nvSpPr>
        <p:spPr bwMode="auto">
          <a:xfrm>
            <a:off x="2299263" y="3447583"/>
            <a:ext cx="1968631" cy="40072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sz="1400" baseline="0" dirty="0">
                <a:latin typeface="Menlo Regular" charset="0"/>
                <a:cs typeface="Menlo Regular" charset="0"/>
                <a:sym typeface="Menlo Regular" charset="0"/>
              </a:rPr>
              <a:t>match:{</a:t>
            </a:r>
            <a:r>
              <a:rPr lang="en-US" sz="1400" baseline="0" dirty="0" err="1">
                <a:latin typeface="Menlo Regular" charset="0"/>
                <a:cs typeface="Menlo Regular" charset="0"/>
                <a:sym typeface="Menlo Regular" charset="0"/>
              </a:rPr>
              <a:t>tcpDst</a:t>
            </a:r>
            <a:r>
              <a:rPr lang="en-US" sz="1400" baseline="0" dirty="0">
                <a:latin typeface="Menlo Regular" charset="0"/>
                <a:cs typeface="Menlo Regular" charset="0"/>
                <a:sym typeface="Menlo Regular" charset="0"/>
              </a:rPr>
              <a:t>==22}</a:t>
            </a:r>
          </a:p>
        </p:txBody>
      </p:sp>
      <p:sp>
        <p:nvSpPr>
          <p:cNvPr id="43" name="Rectangle 29"/>
          <p:cNvSpPr>
            <a:spLocks/>
          </p:cNvSpPr>
          <p:nvPr/>
        </p:nvSpPr>
        <p:spPr bwMode="auto">
          <a:xfrm>
            <a:off x="5732980" y="6259942"/>
            <a:ext cx="615553" cy="2359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2300" dirty="0">
                <a:cs typeface="Helvetica Neue Light" charset="0"/>
              </a:rPr>
              <a:t>Priority</a:t>
            </a:r>
          </a:p>
        </p:txBody>
      </p:sp>
      <p:sp>
        <p:nvSpPr>
          <p:cNvPr id="44" name="Rectangle 6"/>
          <p:cNvSpPr>
            <a:spLocks noGrp="1" noChangeArrowheads="1"/>
          </p:cNvSpPr>
          <p:nvPr>
            <p:ph type="title"/>
          </p:nvPr>
        </p:nvSpPr>
        <p:spPr>
          <a:xfrm>
            <a:off x="1780874" y="85614"/>
            <a:ext cx="8562466" cy="685800"/>
          </a:xfrm>
          <a:ln/>
        </p:spPr>
        <p:txBody>
          <a:bodyPr/>
          <a:lstStyle/>
          <a:p>
            <a:r>
              <a:rPr lang="en-US" dirty="0" smtClean="0"/>
              <a:t>Trace Tree =&gt; Flow Table</a:t>
            </a:r>
            <a:endParaRPr lang="en-US" dirty="0"/>
          </a:p>
        </p:txBody>
      </p:sp>
    </p:spTree>
    <p:extLst>
      <p:ext uri="{BB962C8B-B14F-4D97-AF65-F5344CB8AC3E}">
        <p14:creationId xmlns:p14="http://schemas.microsoft.com/office/powerpoint/2010/main" val="20896648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966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664" grpId="0" animBg="1"/>
      <p:bldP spid="39" grpId="0" animBg="1"/>
    </p:bldLst>
  </p:timing>
</p:sld>
</file>

<file path=ppt/slides/slide3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345" name="Rectangle 1"/>
          <p:cNvSpPr>
            <a:spLocks noGrp="1" noChangeArrowheads="1"/>
          </p:cNvSpPr>
          <p:nvPr>
            <p:ph type="ctrTitle"/>
          </p:nvPr>
        </p:nvSpPr>
        <p:spPr>
          <a:ln/>
        </p:spPr>
        <p:txBody>
          <a:bodyPr/>
          <a:lstStyle/>
          <a:p>
            <a:r>
              <a:rPr lang="en-US" sz="6000" dirty="0" smtClean="0">
                <a:solidFill>
                  <a:srgbClr val="C00000"/>
                </a:solidFill>
              </a:rPr>
              <a:t>Conceptual Intro: </a:t>
            </a:r>
            <a:br>
              <a:rPr lang="en-US" sz="6000" dirty="0" smtClean="0">
                <a:solidFill>
                  <a:srgbClr val="C00000"/>
                </a:solidFill>
              </a:rPr>
            </a:br>
            <a:r>
              <a:rPr lang="en-US" sz="6000" dirty="0" smtClean="0">
                <a:solidFill>
                  <a:srgbClr val="C00000"/>
                </a:solidFill>
              </a:rPr>
              <a:t>Trace Tree Compression</a:t>
            </a:r>
            <a:endParaRPr lang="en-US" sz="6000" dirty="0">
              <a:solidFill>
                <a:srgbClr val="C00000"/>
              </a:solidFill>
            </a:endParaRPr>
          </a:p>
        </p:txBody>
      </p:sp>
      <p:sp>
        <p:nvSpPr>
          <p:cNvPr id="4" name="Slide Number Placeholder 6"/>
          <p:cNvSpPr>
            <a:spLocks noGrp="1"/>
          </p:cNvSpPr>
          <p:nvPr>
            <p:ph type="sldNum" sz="quarter" idx="10"/>
          </p:nvPr>
        </p:nvSpPr>
        <p:spPr>
          <a:xfrm>
            <a:off x="10287000" y="6553200"/>
            <a:ext cx="1905000" cy="304800"/>
          </a:xfrm>
        </p:spPr>
        <p:txBody>
          <a:bodyPr/>
          <a:lstStyle/>
          <a:p>
            <a:pPr>
              <a:defRPr/>
            </a:pPr>
            <a:r>
              <a:rPr lang="en-US" dirty="0" smtClean="0"/>
              <a:t>33</a:t>
            </a:r>
            <a:endParaRPr lang="en-US" dirty="0">
              <a:solidFill>
                <a:schemeClr val="bg2"/>
              </a:solidFill>
            </a:endParaRPr>
          </a:p>
        </p:txBody>
      </p:sp>
    </p:spTree>
    <p:extLst>
      <p:ext uri="{BB962C8B-B14F-4D97-AF65-F5344CB8AC3E}">
        <p14:creationId xmlns:p14="http://schemas.microsoft.com/office/powerpoint/2010/main" val="58134896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noGrp="1"/>
          </p:cNvSpPr>
          <p:nvPr>
            <p:ph type="title" idx="4294967295"/>
          </p:nvPr>
        </p:nvSpPr>
        <p:spPr>
          <a:xfrm>
            <a:off x="1981200" y="105664"/>
            <a:ext cx="8228164" cy="546482"/>
          </a:xfrm>
        </p:spPr>
        <p:txBody>
          <a:bodyPr>
            <a:noAutofit/>
          </a:bodyPr>
          <a:lstStyle/>
          <a:p>
            <a:pPr lvl="0">
              <a:buNone/>
            </a:pPr>
            <a:r>
              <a:rPr lang="en-US" sz="2800" dirty="0"/>
              <a:t>Problem: How to Handle User Inefficiency, such as Redundant Trace?</a:t>
            </a:r>
          </a:p>
        </p:txBody>
      </p:sp>
      <p:pic>
        <p:nvPicPr>
          <p:cNvPr id="2" name="Picture 1"/>
          <p:cNvPicPr>
            <a:picLocks noChangeAspect="1"/>
          </p:cNvPicPr>
          <p:nvPr/>
        </p:nvPicPr>
        <p:blipFill>
          <a:blip r:embed="rId3"/>
          <a:stretch>
            <a:fillRect/>
          </a:stretch>
        </p:blipFill>
        <p:spPr>
          <a:xfrm>
            <a:off x="2464709" y="965616"/>
            <a:ext cx="7160119" cy="5375020"/>
          </a:xfrm>
          <a:prstGeom prst="rect">
            <a:avLst/>
          </a:prstGeom>
        </p:spPr>
      </p:pic>
      <p:sp>
        <p:nvSpPr>
          <p:cNvPr id="4" name="Slide Number Placeholder 6"/>
          <p:cNvSpPr>
            <a:spLocks noGrp="1"/>
          </p:cNvSpPr>
          <p:nvPr>
            <p:ph type="sldNum" sz="quarter" idx="10"/>
          </p:nvPr>
        </p:nvSpPr>
        <p:spPr>
          <a:xfrm>
            <a:off x="8763000" y="6553200"/>
            <a:ext cx="1905000" cy="304800"/>
          </a:xfrm>
        </p:spPr>
        <p:txBody>
          <a:bodyPr/>
          <a:lstStyle/>
          <a:p>
            <a:pPr>
              <a:defRPr/>
            </a:pPr>
            <a:fld id="{164B0F64-89EF-7A42-892D-484BAB952423}" type="slidenum">
              <a:rPr lang="en-US" smtClean="0"/>
              <a:pPr>
                <a:defRPr/>
              </a:pPr>
              <a:t>33</a:t>
            </a:fld>
            <a:endParaRPr lang="en-US" dirty="0">
              <a:solidFill>
                <a:schemeClr val="bg2"/>
              </a:solidFill>
            </a:endParaRPr>
          </a:p>
        </p:txBody>
      </p:sp>
    </p:spTree>
    <p:extLst>
      <p:ext uri="{BB962C8B-B14F-4D97-AF65-F5344CB8AC3E}">
        <p14:creationId xmlns:p14="http://schemas.microsoft.com/office/powerpoint/2010/main" val="515989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noGrp="1"/>
          </p:cNvSpPr>
          <p:nvPr>
            <p:ph type="title" idx="4294967295"/>
          </p:nvPr>
        </p:nvSpPr>
        <p:spPr>
          <a:xfrm>
            <a:off x="1981200" y="105664"/>
            <a:ext cx="8228164" cy="546482"/>
          </a:xfrm>
        </p:spPr>
        <p:txBody>
          <a:bodyPr>
            <a:noAutofit/>
          </a:bodyPr>
          <a:lstStyle/>
          <a:p>
            <a:pPr lvl="0">
              <a:buNone/>
            </a:pPr>
            <a:r>
              <a:rPr lang="en-US" sz="3600" dirty="0"/>
              <a:t>Example: Trace Reduction</a:t>
            </a:r>
          </a:p>
        </p:txBody>
      </p:sp>
      <p:pic>
        <p:nvPicPr>
          <p:cNvPr id="2" name="Picture 1"/>
          <p:cNvPicPr>
            <a:picLocks noChangeAspect="1"/>
          </p:cNvPicPr>
          <p:nvPr/>
        </p:nvPicPr>
        <p:blipFill rotWithShape="1">
          <a:blip r:embed="rId3"/>
          <a:srcRect l="957" r="13559"/>
          <a:stretch/>
        </p:blipFill>
        <p:spPr>
          <a:xfrm>
            <a:off x="1611581" y="884745"/>
            <a:ext cx="7816601" cy="5506865"/>
          </a:xfrm>
          <a:prstGeom prst="rect">
            <a:avLst/>
          </a:prstGeom>
        </p:spPr>
      </p:pic>
      <p:sp>
        <p:nvSpPr>
          <p:cNvPr id="4" name="Slide Number Placeholder 6"/>
          <p:cNvSpPr>
            <a:spLocks noGrp="1"/>
          </p:cNvSpPr>
          <p:nvPr>
            <p:ph type="sldNum" sz="quarter" idx="10"/>
          </p:nvPr>
        </p:nvSpPr>
        <p:spPr>
          <a:xfrm>
            <a:off x="8763000" y="6553200"/>
            <a:ext cx="1905000" cy="304800"/>
          </a:xfrm>
        </p:spPr>
        <p:txBody>
          <a:bodyPr/>
          <a:lstStyle/>
          <a:p>
            <a:pPr>
              <a:defRPr/>
            </a:pPr>
            <a:fld id="{164B0F64-89EF-7A42-892D-484BAB952423}" type="slidenum">
              <a:rPr lang="en-US" smtClean="0"/>
              <a:pPr>
                <a:defRPr/>
              </a:pPr>
              <a:t>34</a:t>
            </a:fld>
            <a:endParaRPr lang="en-US" dirty="0">
              <a:solidFill>
                <a:schemeClr val="bg2"/>
              </a:solidFill>
            </a:endParaRPr>
          </a:p>
        </p:txBody>
      </p:sp>
    </p:spTree>
    <p:extLst>
      <p:ext uri="{BB962C8B-B14F-4D97-AF65-F5344CB8AC3E}">
        <p14:creationId xmlns:p14="http://schemas.microsoft.com/office/powerpoint/2010/main" val="20095848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noGrp="1"/>
          </p:cNvSpPr>
          <p:nvPr>
            <p:ph type="title" idx="4294967295"/>
          </p:nvPr>
        </p:nvSpPr>
        <p:spPr>
          <a:xfrm>
            <a:off x="1981200" y="105664"/>
            <a:ext cx="8228164" cy="546482"/>
          </a:xfrm>
        </p:spPr>
        <p:txBody>
          <a:bodyPr>
            <a:noAutofit/>
          </a:bodyPr>
          <a:lstStyle/>
          <a:p>
            <a:pPr lvl="0">
              <a:buNone/>
            </a:pPr>
            <a:r>
              <a:rPr lang="en-US" sz="3600" dirty="0"/>
              <a:t>Example: Trace Reduction</a:t>
            </a:r>
          </a:p>
        </p:txBody>
      </p:sp>
      <p:pic>
        <p:nvPicPr>
          <p:cNvPr id="2" name="Picture 1"/>
          <p:cNvPicPr>
            <a:picLocks noChangeAspect="1"/>
          </p:cNvPicPr>
          <p:nvPr/>
        </p:nvPicPr>
        <p:blipFill rotWithShape="1">
          <a:blip r:embed="rId3"/>
          <a:srcRect r="12148"/>
          <a:stretch/>
        </p:blipFill>
        <p:spPr>
          <a:xfrm>
            <a:off x="1559278" y="896502"/>
            <a:ext cx="8033119" cy="5490128"/>
          </a:xfrm>
          <a:prstGeom prst="rect">
            <a:avLst/>
          </a:prstGeom>
        </p:spPr>
      </p:pic>
      <p:sp>
        <p:nvSpPr>
          <p:cNvPr id="4" name="Slide Number Placeholder 6"/>
          <p:cNvSpPr>
            <a:spLocks noGrp="1"/>
          </p:cNvSpPr>
          <p:nvPr>
            <p:ph type="sldNum" sz="quarter" idx="10"/>
          </p:nvPr>
        </p:nvSpPr>
        <p:spPr>
          <a:xfrm>
            <a:off x="8763000" y="6553200"/>
            <a:ext cx="1905000" cy="304800"/>
          </a:xfrm>
        </p:spPr>
        <p:txBody>
          <a:bodyPr/>
          <a:lstStyle/>
          <a:p>
            <a:pPr>
              <a:defRPr/>
            </a:pPr>
            <a:fld id="{164B0F64-89EF-7A42-892D-484BAB952423}" type="slidenum">
              <a:rPr lang="en-US" smtClean="0"/>
              <a:pPr>
                <a:defRPr/>
              </a:pPr>
              <a:t>35</a:t>
            </a:fld>
            <a:endParaRPr lang="en-US" dirty="0">
              <a:solidFill>
                <a:schemeClr val="bg2"/>
              </a:solidFill>
            </a:endParaRPr>
          </a:p>
        </p:txBody>
      </p:sp>
    </p:spTree>
    <p:extLst>
      <p:ext uri="{BB962C8B-B14F-4D97-AF65-F5344CB8AC3E}">
        <p14:creationId xmlns:p14="http://schemas.microsoft.com/office/powerpoint/2010/main" val="16775447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noGrp="1"/>
          </p:cNvSpPr>
          <p:nvPr>
            <p:ph type="title" idx="4294967295"/>
          </p:nvPr>
        </p:nvSpPr>
        <p:spPr>
          <a:xfrm>
            <a:off x="1981200" y="105664"/>
            <a:ext cx="8228164" cy="546482"/>
          </a:xfrm>
        </p:spPr>
        <p:txBody>
          <a:bodyPr>
            <a:noAutofit/>
          </a:bodyPr>
          <a:lstStyle/>
          <a:p>
            <a:pPr lvl="0">
              <a:buNone/>
            </a:pPr>
            <a:r>
              <a:rPr lang="en-US" sz="3600" dirty="0"/>
              <a:t>Example: Trace Reduction</a:t>
            </a:r>
          </a:p>
        </p:txBody>
      </p:sp>
      <p:pic>
        <p:nvPicPr>
          <p:cNvPr id="2" name="Picture 1"/>
          <p:cNvPicPr>
            <a:picLocks noChangeAspect="1"/>
          </p:cNvPicPr>
          <p:nvPr/>
        </p:nvPicPr>
        <p:blipFill rotWithShape="1">
          <a:blip r:embed="rId3"/>
          <a:srcRect r="14441"/>
          <a:stretch/>
        </p:blipFill>
        <p:spPr>
          <a:xfrm>
            <a:off x="1593744" y="919210"/>
            <a:ext cx="7823491" cy="5508885"/>
          </a:xfrm>
          <a:prstGeom prst="rect">
            <a:avLst/>
          </a:prstGeom>
        </p:spPr>
      </p:pic>
      <p:sp>
        <p:nvSpPr>
          <p:cNvPr id="4" name="Slide Number Placeholder 6"/>
          <p:cNvSpPr>
            <a:spLocks noGrp="1"/>
          </p:cNvSpPr>
          <p:nvPr>
            <p:ph type="sldNum" sz="quarter" idx="10"/>
          </p:nvPr>
        </p:nvSpPr>
        <p:spPr>
          <a:xfrm>
            <a:off x="8763000" y="6553200"/>
            <a:ext cx="1905000" cy="304800"/>
          </a:xfrm>
        </p:spPr>
        <p:txBody>
          <a:bodyPr/>
          <a:lstStyle/>
          <a:p>
            <a:pPr>
              <a:defRPr/>
            </a:pPr>
            <a:fld id="{164B0F64-89EF-7A42-892D-484BAB952423}" type="slidenum">
              <a:rPr lang="en-US" smtClean="0"/>
              <a:pPr>
                <a:defRPr/>
              </a:pPr>
              <a:t>36</a:t>
            </a:fld>
            <a:endParaRPr lang="en-US" dirty="0">
              <a:solidFill>
                <a:schemeClr val="bg2"/>
              </a:solidFill>
            </a:endParaRPr>
          </a:p>
        </p:txBody>
      </p:sp>
    </p:spTree>
    <p:extLst>
      <p:ext uri="{BB962C8B-B14F-4D97-AF65-F5344CB8AC3E}">
        <p14:creationId xmlns:p14="http://schemas.microsoft.com/office/powerpoint/2010/main" val="8556983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Example: Trace Reduction</a:t>
            </a:r>
          </a:p>
        </p:txBody>
      </p:sp>
      <p:pic>
        <p:nvPicPr>
          <p:cNvPr id="3" name="Picture 2"/>
          <p:cNvPicPr>
            <a:picLocks noChangeAspect="1"/>
          </p:cNvPicPr>
          <p:nvPr/>
        </p:nvPicPr>
        <p:blipFill>
          <a:blip r:embed="rId3"/>
          <a:stretch>
            <a:fillRect/>
          </a:stretch>
        </p:blipFill>
        <p:spPr>
          <a:xfrm>
            <a:off x="1597152" y="923545"/>
            <a:ext cx="9144000" cy="5371873"/>
          </a:xfrm>
          <a:prstGeom prst="rect">
            <a:avLst/>
          </a:prstGeom>
        </p:spPr>
      </p:pic>
      <p:sp>
        <p:nvSpPr>
          <p:cNvPr id="5" name="Rectangle 4"/>
          <p:cNvSpPr/>
          <p:nvPr/>
        </p:nvSpPr>
        <p:spPr bwMode="auto">
          <a:xfrm>
            <a:off x="9861176" y="4885763"/>
            <a:ext cx="806824" cy="137216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6" name="Slide Number Placeholder 6"/>
          <p:cNvSpPr>
            <a:spLocks noGrp="1"/>
          </p:cNvSpPr>
          <p:nvPr>
            <p:ph type="sldNum" sz="quarter" idx="10"/>
          </p:nvPr>
        </p:nvSpPr>
        <p:spPr>
          <a:xfrm>
            <a:off x="8763000" y="6553200"/>
            <a:ext cx="1905000" cy="304800"/>
          </a:xfrm>
        </p:spPr>
        <p:txBody>
          <a:bodyPr/>
          <a:lstStyle/>
          <a:p>
            <a:pPr>
              <a:defRPr/>
            </a:pPr>
            <a:fld id="{164B0F64-89EF-7A42-892D-484BAB952423}" type="slidenum">
              <a:rPr lang="en-US" smtClean="0"/>
              <a:pPr>
                <a:defRPr/>
              </a:pPr>
              <a:t>37</a:t>
            </a:fld>
            <a:endParaRPr lang="en-US" dirty="0">
              <a:solidFill>
                <a:schemeClr val="bg2"/>
              </a:solidFill>
            </a:endParaRPr>
          </a:p>
        </p:txBody>
      </p:sp>
    </p:spTree>
    <p:extLst>
      <p:ext uri="{BB962C8B-B14F-4D97-AF65-F5344CB8AC3E}">
        <p14:creationId xmlns:p14="http://schemas.microsoft.com/office/powerpoint/2010/main" val="10503218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noGrp="1"/>
          </p:cNvSpPr>
          <p:nvPr>
            <p:ph type="title" idx="4294967295"/>
          </p:nvPr>
        </p:nvSpPr>
        <p:spPr>
          <a:xfrm>
            <a:off x="1981200" y="105664"/>
            <a:ext cx="8228164" cy="546482"/>
          </a:xfrm>
        </p:spPr>
        <p:txBody>
          <a:bodyPr>
            <a:noAutofit/>
          </a:bodyPr>
          <a:lstStyle/>
          <a:p>
            <a:pPr lvl="0">
              <a:buNone/>
            </a:pPr>
            <a:r>
              <a:rPr lang="en-US" sz="3600" dirty="0"/>
              <a:t>Example: Trace Reduction</a:t>
            </a:r>
          </a:p>
        </p:txBody>
      </p:sp>
      <p:pic>
        <p:nvPicPr>
          <p:cNvPr id="4" name="Picture 3"/>
          <p:cNvPicPr>
            <a:picLocks noChangeAspect="1"/>
          </p:cNvPicPr>
          <p:nvPr/>
        </p:nvPicPr>
        <p:blipFill>
          <a:blip r:embed="rId3"/>
          <a:stretch>
            <a:fillRect/>
          </a:stretch>
        </p:blipFill>
        <p:spPr>
          <a:xfrm>
            <a:off x="1597152" y="923544"/>
            <a:ext cx="9144000" cy="5313528"/>
          </a:xfrm>
          <a:prstGeom prst="rect">
            <a:avLst/>
          </a:prstGeom>
        </p:spPr>
      </p:pic>
      <p:sp>
        <p:nvSpPr>
          <p:cNvPr id="2" name="Rectangle 1"/>
          <p:cNvSpPr/>
          <p:nvPr/>
        </p:nvSpPr>
        <p:spPr bwMode="auto">
          <a:xfrm>
            <a:off x="5892103" y="2868563"/>
            <a:ext cx="1226131" cy="284666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6" name="Rectangle 5"/>
          <p:cNvSpPr/>
          <p:nvPr/>
        </p:nvSpPr>
        <p:spPr bwMode="auto">
          <a:xfrm>
            <a:off x="7183056" y="2967101"/>
            <a:ext cx="3484945" cy="3141412"/>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7" name="Rectangle 6"/>
          <p:cNvSpPr/>
          <p:nvPr/>
        </p:nvSpPr>
        <p:spPr bwMode="auto">
          <a:xfrm>
            <a:off x="9252156" y="5780921"/>
            <a:ext cx="1226131" cy="514589"/>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8" name="Slide Number Placeholder 6"/>
          <p:cNvSpPr>
            <a:spLocks noGrp="1"/>
          </p:cNvSpPr>
          <p:nvPr>
            <p:ph type="sldNum" sz="quarter" idx="10"/>
          </p:nvPr>
        </p:nvSpPr>
        <p:spPr>
          <a:xfrm>
            <a:off x="8763000" y="6553200"/>
            <a:ext cx="1905000" cy="304800"/>
          </a:xfrm>
        </p:spPr>
        <p:txBody>
          <a:bodyPr/>
          <a:lstStyle/>
          <a:p>
            <a:pPr>
              <a:defRPr/>
            </a:pPr>
            <a:fld id="{164B0F64-89EF-7A42-892D-484BAB952423}" type="slidenum">
              <a:rPr lang="en-US" smtClean="0"/>
              <a:pPr>
                <a:defRPr/>
              </a:pPr>
              <a:t>38</a:t>
            </a:fld>
            <a:endParaRPr lang="en-US" dirty="0">
              <a:solidFill>
                <a:schemeClr val="bg2"/>
              </a:solidFill>
            </a:endParaRPr>
          </a:p>
        </p:txBody>
      </p:sp>
    </p:spTree>
    <p:extLst>
      <p:ext uri="{BB962C8B-B14F-4D97-AF65-F5344CB8AC3E}">
        <p14:creationId xmlns:p14="http://schemas.microsoft.com/office/powerpoint/2010/main" val="20048307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noGrp="1"/>
          </p:cNvSpPr>
          <p:nvPr>
            <p:ph type="title" idx="4294967295"/>
          </p:nvPr>
        </p:nvSpPr>
        <p:spPr>
          <a:xfrm>
            <a:off x="1981200" y="105664"/>
            <a:ext cx="8228164" cy="546482"/>
          </a:xfrm>
        </p:spPr>
        <p:txBody>
          <a:bodyPr>
            <a:noAutofit/>
          </a:bodyPr>
          <a:lstStyle/>
          <a:p>
            <a:pPr lvl="0">
              <a:buNone/>
            </a:pPr>
            <a:r>
              <a:rPr lang="en-US" sz="3600" dirty="0"/>
              <a:t>Example: Trace Reduction</a:t>
            </a:r>
          </a:p>
        </p:txBody>
      </p:sp>
      <p:pic>
        <p:nvPicPr>
          <p:cNvPr id="4" name="Picture 3"/>
          <p:cNvPicPr>
            <a:picLocks noChangeAspect="1"/>
          </p:cNvPicPr>
          <p:nvPr/>
        </p:nvPicPr>
        <p:blipFill>
          <a:blip r:embed="rId3"/>
          <a:stretch>
            <a:fillRect/>
          </a:stretch>
        </p:blipFill>
        <p:spPr>
          <a:xfrm>
            <a:off x="1597152" y="923544"/>
            <a:ext cx="9144000" cy="5313528"/>
          </a:xfrm>
          <a:prstGeom prst="rect">
            <a:avLst/>
          </a:prstGeom>
        </p:spPr>
      </p:pic>
      <p:sp>
        <p:nvSpPr>
          <p:cNvPr id="6" name="Rectangle 5"/>
          <p:cNvSpPr/>
          <p:nvPr/>
        </p:nvSpPr>
        <p:spPr bwMode="auto">
          <a:xfrm>
            <a:off x="9252156" y="5780921"/>
            <a:ext cx="1226131" cy="514589"/>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7" name="Slide Number Placeholder 6"/>
          <p:cNvSpPr>
            <a:spLocks noGrp="1"/>
          </p:cNvSpPr>
          <p:nvPr>
            <p:ph type="sldNum" sz="quarter" idx="10"/>
          </p:nvPr>
        </p:nvSpPr>
        <p:spPr>
          <a:xfrm>
            <a:off x="8763000" y="6553200"/>
            <a:ext cx="1905000" cy="304800"/>
          </a:xfrm>
        </p:spPr>
        <p:txBody>
          <a:bodyPr/>
          <a:lstStyle/>
          <a:p>
            <a:pPr>
              <a:defRPr/>
            </a:pPr>
            <a:fld id="{164B0F64-89EF-7A42-892D-484BAB952423}" type="slidenum">
              <a:rPr lang="en-US" smtClean="0"/>
              <a:pPr>
                <a:defRPr/>
              </a:pPr>
              <a:t>39</a:t>
            </a:fld>
            <a:endParaRPr lang="en-US" dirty="0">
              <a:solidFill>
                <a:schemeClr val="bg2"/>
              </a:solidFill>
            </a:endParaRPr>
          </a:p>
        </p:txBody>
      </p:sp>
    </p:spTree>
    <p:extLst>
      <p:ext uri="{BB962C8B-B14F-4D97-AF65-F5344CB8AC3E}">
        <p14:creationId xmlns:p14="http://schemas.microsoft.com/office/powerpoint/2010/main" val="17697096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Context</a:t>
            </a:r>
            <a:endParaRPr lang="en-US" sz="3600" dirty="0"/>
          </a:p>
        </p:txBody>
      </p:sp>
      <p:sp>
        <p:nvSpPr>
          <p:cNvPr id="7" name="Slide Number Placeholder 6"/>
          <p:cNvSpPr>
            <a:spLocks noGrp="1"/>
          </p:cNvSpPr>
          <p:nvPr>
            <p:ph type="sldNum" sz="quarter" idx="10"/>
          </p:nvPr>
        </p:nvSpPr>
        <p:spPr>
          <a:xfrm>
            <a:off x="10287000" y="6553200"/>
            <a:ext cx="1905000" cy="304800"/>
          </a:xfrm>
        </p:spPr>
        <p:txBody>
          <a:bodyPr/>
          <a:lstStyle/>
          <a:p>
            <a:pPr>
              <a:defRPr/>
            </a:pPr>
            <a:fld id="{164B0F64-89EF-7A42-892D-484BAB952423}" type="slidenum">
              <a:rPr lang="en-US" smtClean="0"/>
              <a:pPr>
                <a:defRPr/>
              </a:pPr>
              <a:t>4</a:t>
            </a:fld>
            <a:endParaRPr lang="en-US" dirty="0">
              <a:solidFill>
                <a:schemeClr val="bg2"/>
              </a:solidFill>
            </a:endParaRPr>
          </a:p>
        </p:txBody>
      </p:sp>
      <p:grpSp>
        <p:nvGrpSpPr>
          <p:cNvPr id="6" name="Group 5"/>
          <p:cNvGrpSpPr/>
          <p:nvPr/>
        </p:nvGrpSpPr>
        <p:grpSpPr>
          <a:xfrm>
            <a:off x="1109597" y="1182572"/>
            <a:ext cx="4146790" cy="5065832"/>
            <a:chOff x="4867386" y="1069683"/>
            <a:chExt cx="4146790" cy="5065832"/>
          </a:xfrm>
        </p:grpSpPr>
        <p:pic>
          <p:nvPicPr>
            <p:cNvPr id="9" name="Picture 8"/>
            <p:cNvPicPr>
              <a:picLocks noChangeAspect="1"/>
            </p:cNvPicPr>
            <p:nvPr/>
          </p:nvPicPr>
          <p:blipFill rotWithShape="1">
            <a:blip r:embed="rId3"/>
            <a:srcRect l="7735" t="31769" r="4972" b="35773"/>
            <a:stretch/>
          </p:blipFill>
          <p:spPr>
            <a:xfrm>
              <a:off x="4981221" y="4205114"/>
              <a:ext cx="1806222" cy="537294"/>
            </a:xfrm>
            <a:prstGeom prst="rect">
              <a:avLst/>
            </a:prstGeom>
          </p:spPr>
        </p:pic>
        <p:grpSp>
          <p:nvGrpSpPr>
            <p:cNvPr id="10" name="Group 9"/>
            <p:cNvGrpSpPr/>
            <p:nvPr/>
          </p:nvGrpSpPr>
          <p:grpSpPr>
            <a:xfrm>
              <a:off x="5161842" y="3894669"/>
              <a:ext cx="1382889" cy="561622"/>
              <a:chOff x="973667" y="3022600"/>
              <a:chExt cx="1439333" cy="561622"/>
            </a:xfrm>
          </p:grpSpPr>
          <p:sp>
            <p:nvSpPr>
              <p:cNvPr id="28" name="Rounded Rectangle 27"/>
              <p:cNvSpPr/>
              <p:nvPr/>
            </p:nvSpPr>
            <p:spPr bwMode="auto">
              <a:xfrm>
                <a:off x="973667" y="3022600"/>
                <a:ext cx="1439333" cy="561622"/>
              </a:xfrm>
              <a:prstGeom prst="roundRect">
                <a:avLst/>
              </a:prstGeom>
              <a:solidFill>
                <a:schemeClr val="bg1"/>
              </a:solid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29" name="Rectangle 28"/>
              <p:cNvSpPr/>
              <p:nvPr/>
            </p:nvSpPr>
            <p:spPr bwMode="auto">
              <a:xfrm>
                <a:off x="1058332" y="3090334"/>
                <a:ext cx="1255889" cy="437445"/>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eaLnBrk="0" hangingPunct="0"/>
                <a:r>
                  <a:rPr lang="en-US" sz="2000" b="1" baseline="0" dirty="0" err="1">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Datapath</a:t>
                </a:r>
                <a:endParaRPr lang="en-US" sz="2000" b="1" baseline="0" dirty="0">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grpSp>
        <p:sp>
          <p:nvSpPr>
            <p:cNvPr id="11" name="Rounded Rectangle 10"/>
            <p:cNvSpPr/>
            <p:nvPr/>
          </p:nvSpPr>
          <p:spPr bwMode="auto">
            <a:xfrm>
              <a:off x="6965242" y="2822224"/>
              <a:ext cx="1382889" cy="572911"/>
            </a:xfrm>
            <a:prstGeom prst="roundRect">
              <a:avLst/>
            </a:prstGeom>
            <a:solidFill>
              <a:schemeClr val="bg1"/>
            </a:solid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12" name="Rectangle 11"/>
            <p:cNvSpPr/>
            <p:nvPr/>
          </p:nvSpPr>
          <p:spPr bwMode="auto">
            <a:xfrm>
              <a:off x="7046587" y="2901247"/>
              <a:ext cx="1206639" cy="437445"/>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eaLnBrk="0" hangingPunct="0"/>
              <a:r>
                <a:rPr lang="en-US" sz="2000" b="1" baseline="0" dirty="0" err="1">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Datapath</a:t>
              </a:r>
              <a:endParaRPr lang="en-US" sz="2000" b="1" baseline="0" dirty="0">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sp>
          <p:nvSpPr>
            <p:cNvPr id="13" name="Rectangle 12"/>
            <p:cNvSpPr/>
            <p:nvPr/>
          </p:nvSpPr>
          <p:spPr bwMode="auto">
            <a:xfrm>
              <a:off x="5268587" y="1532468"/>
              <a:ext cx="3169856" cy="462845"/>
            </a:xfrm>
            <a:prstGeom prst="rect">
              <a:avLst/>
            </a:prstGeom>
            <a:solidFill>
              <a:schemeClr val="accent6">
                <a:lumMod val="50000"/>
              </a:schemeClr>
            </a:solidFill>
            <a:ln w="9525" cap="flat" cmpd="sng" algn="ctr">
              <a:solidFill>
                <a:srgbClr val="660066"/>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eaLnBrk="0" hangingPunct="0"/>
              <a:r>
                <a:rPr lang="en-US" sz="2000" b="1" baseline="0" dirty="0">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Control</a:t>
              </a:r>
            </a:p>
          </p:txBody>
        </p:sp>
        <p:grpSp>
          <p:nvGrpSpPr>
            <p:cNvPr id="14" name="Group 13"/>
            <p:cNvGrpSpPr/>
            <p:nvPr/>
          </p:nvGrpSpPr>
          <p:grpSpPr>
            <a:xfrm>
              <a:off x="6990642" y="5108226"/>
              <a:ext cx="1382889" cy="598312"/>
              <a:chOff x="973667" y="3000021"/>
              <a:chExt cx="1439333" cy="598312"/>
            </a:xfrm>
          </p:grpSpPr>
          <p:sp>
            <p:nvSpPr>
              <p:cNvPr id="26" name="Rounded Rectangle 25"/>
              <p:cNvSpPr/>
              <p:nvPr/>
            </p:nvSpPr>
            <p:spPr bwMode="auto">
              <a:xfrm>
                <a:off x="973667" y="3000021"/>
                <a:ext cx="1439333" cy="598312"/>
              </a:xfrm>
              <a:prstGeom prst="roundRect">
                <a:avLst/>
              </a:prstGeom>
              <a:solidFill>
                <a:schemeClr val="bg1"/>
              </a:solid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27" name="Rectangle 26"/>
              <p:cNvSpPr/>
              <p:nvPr/>
            </p:nvSpPr>
            <p:spPr bwMode="auto">
              <a:xfrm>
                <a:off x="1058332" y="3090334"/>
                <a:ext cx="1255889" cy="437445"/>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eaLnBrk="0" hangingPunct="0"/>
                <a:r>
                  <a:rPr lang="en-US" sz="2000" b="1" baseline="0" dirty="0" err="1">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Datapath</a:t>
                </a:r>
                <a:endParaRPr lang="en-US" sz="2000" b="1" baseline="0" dirty="0">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grpSp>
        <p:sp>
          <p:nvSpPr>
            <p:cNvPr id="15" name="Rectangle 14"/>
            <p:cNvSpPr/>
            <p:nvPr/>
          </p:nvSpPr>
          <p:spPr>
            <a:xfrm>
              <a:off x="6323056" y="1069683"/>
              <a:ext cx="834483" cy="461665"/>
            </a:xfrm>
            <a:prstGeom prst="rect">
              <a:avLst/>
            </a:prstGeom>
          </p:spPr>
          <p:txBody>
            <a:bodyPr wrap="none">
              <a:spAutoFit/>
            </a:bodyPr>
            <a:lstStyle/>
            <a:p>
              <a:r>
                <a:rPr lang="en-US" baseline="0" dirty="0"/>
                <a:t>SDN</a:t>
              </a:r>
            </a:p>
          </p:txBody>
        </p:sp>
        <p:sp>
          <p:nvSpPr>
            <p:cNvPr id="16" name="Rounded Rectangle 15"/>
            <p:cNvSpPr/>
            <p:nvPr/>
          </p:nvSpPr>
          <p:spPr bwMode="auto">
            <a:xfrm>
              <a:off x="4879621" y="1100667"/>
              <a:ext cx="4134555" cy="5034848"/>
            </a:xfrm>
            <a:prstGeom prst="roundRect">
              <a:avLst/>
            </a:prstGeom>
            <a:noFill/>
            <a:ln w="9525" cap="flat" cmpd="sng" algn="ctr">
              <a:solidFill>
                <a:schemeClr val="tx1"/>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cxnSp>
          <p:nvCxnSpPr>
            <p:cNvPr id="17" name="Straight Arrow Connector 16"/>
            <p:cNvCxnSpPr/>
            <p:nvPr/>
          </p:nvCxnSpPr>
          <p:spPr bwMode="auto">
            <a:xfrm flipH="1" flipV="1">
              <a:off x="6194778" y="2525889"/>
              <a:ext cx="11284" cy="1351846"/>
            </a:xfrm>
            <a:prstGeom prst="straightConnector1">
              <a:avLst/>
            </a:prstGeom>
            <a:solidFill>
              <a:schemeClr val="accent1"/>
            </a:solidFill>
            <a:ln w="9525" cap="flat" cmpd="sng" algn="ctr">
              <a:solidFill>
                <a:srgbClr val="660066"/>
              </a:solidFill>
              <a:prstDash val="solid"/>
              <a:round/>
              <a:headEnd type="triangle" w="lg" len="med"/>
              <a:tailEnd type="triangle" w="lg" len="med"/>
            </a:ln>
            <a:effectLst/>
          </p:spPr>
        </p:cxnSp>
        <p:cxnSp>
          <p:nvCxnSpPr>
            <p:cNvPr id="18" name="Straight Arrow Connector 17"/>
            <p:cNvCxnSpPr/>
            <p:nvPr/>
          </p:nvCxnSpPr>
          <p:spPr bwMode="auto">
            <a:xfrm flipV="1">
              <a:off x="7416800" y="2483556"/>
              <a:ext cx="19756" cy="338668"/>
            </a:xfrm>
            <a:prstGeom prst="straightConnector1">
              <a:avLst/>
            </a:prstGeom>
            <a:solidFill>
              <a:schemeClr val="accent1"/>
            </a:solidFill>
            <a:ln w="9525" cap="flat" cmpd="sng" algn="ctr">
              <a:solidFill>
                <a:srgbClr val="660066"/>
              </a:solidFill>
              <a:prstDash val="solid"/>
              <a:round/>
              <a:headEnd type="triangle" w="lg" len="med"/>
              <a:tailEnd type="triangle" w="lg" len="med"/>
            </a:ln>
            <a:effectLst/>
          </p:spPr>
        </p:cxnSp>
        <p:sp>
          <p:nvSpPr>
            <p:cNvPr id="19" name="Freeform 18"/>
            <p:cNvSpPr/>
            <p:nvPr/>
          </p:nvSpPr>
          <p:spPr>
            <a:xfrm>
              <a:off x="8325553" y="2257780"/>
              <a:ext cx="664641" cy="2822223"/>
            </a:xfrm>
            <a:custGeom>
              <a:avLst/>
              <a:gdLst>
                <a:gd name="connsiteX0" fmla="*/ 141111 w 664641"/>
                <a:gd name="connsiteY0" fmla="*/ 0 h 2822223"/>
                <a:gd name="connsiteX1" fmla="*/ 663222 w 664641"/>
                <a:gd name="connsiteY1" fmla="*/ 1608667 h 2822223"/>
                <a:gd name="connsiteX2" fmla="*/ 0 w 664641"/>
                <a:gd name="connsiteY2" fmla="*/ 2822223 h 2822223"/>
              </a:gdLst>
              <a:ahLst/>
              <a:cxnLst>
                <a:cxn ang="0">
                  <a:pos x="connsiteX0" y="connsiteY0"/>
                </a:cxn>
                <a:cxn ang="0">
                  <a:pos x="connsiteX1" y="connsiteY1"/>
                </a:cxn>
                <a:cxn ang="0">
                  <a:pos x="connsiteX2" y="connsiteY2"/>
                </a:cxn>
              </a:cxnLst>
              <a:rect l="l" t="t" r="r" b="b"/>
              <a:pathLst>
                <a:path w="664641" h="2822223">
                  <a:moveTo>
                    <a:pt x="141111" y="0"/>
                  </a:moveTo>
                  <a:cubicBezTo>
                    <a:pt x="413926" y="569148"/>
                    <a:pt x="686741" y="1138297"/>
                    <a:pt x="663222" y="1608667"/>
                  </a:cubicBezTo>
                  <a:cubicBezTo>
                    <a:pt x="639704" y="2079038"/>
                    <a:pt x="0" y="2822223"/>
                    <a:pt x="0" y="2822223"/>
                  </a:cubicBezTo>
                </a:path>
              </a:pathLst>
            </a:custGeom>
            <a:ln>
              <a:solidFill>
                <a:srgbClr val="660066"/>
              </a:solidFill>
              <a:headEnd type="triangle" w="lg" len="med"/>
              <a:tailEnd type="triangle" w="lg" len="med"/>
            </a:ln>
          </p:spPr>
          <p:txBody>
            <a:bodyPr vert="horz" wrap="square" lIns="91440" tIns="45720" rIns="91440" bIns="45720" numCol="1" rtlCol="0" anchor="t" anchorCtr="0" compatLnSpc="1">
              <a:prstTxWarp prst="textNoShape">
                <a:avLst/>
              </a:prstTxWarp>
            </a:bodyPr>
            <a:lstStyle/>
            <a:p>
              <a:pPr eaLnBrk="0" hangingPunct="0"/>
              <a:endParaRPr lang="en-US">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cxnSp>
          <p:nvCxnSpPr>
            <p:cNvPr id="20" name="Straight Connector 19"/>
            <p:cNvCxnSpPr/>
            <p:nvPr/>
          </p:nvCxnSpPr>
          <p:spPr bwMode="auto">
            <a:xfrm flipV="1">
              <a:off x="6460065" y="3327403"/>
              <a:ext cx="649112" cy="613833"/>
            </a:xfrm>
            <a:prstGeom prst="line">
              <a:avLst/>
            </a:prstGeom>
            <a:solidFill>
              <a:schemeClr val="accent1"/>
            </a:solidFill>
            <a:ln w="9525" cap="flat" cmpd="sng" algn="ctr">
              <a:solidFill>
                <a:schemeClr val="bg1">
                  <a:lumMod val="50000"/>
                </a:schemeClr>
              </a:solidFill>
              <a:prstDash val="solid"/>
              <a:round/>
              <a:headEnd type="none" w="med" len="med"/>
              <a:tailEnd type="none" w="med" len="med"/>
            </a:ln>
            <a:effectLst/>
          </p:spPr>
        </p:cxnSp>
        <p:cxnSp>
          <p:nvCxnSpPr>
            <p:cNvPr id="21" name="Straight Connector 20"/>
            <p:cNvCxnSpPr>
              <a:stCxn id="26" idx="0"/>
            </p:cNvCxnSpPr>
            <p:nvPr/>
          </p:nvCxnSpPr>
          <p:spPr bwMode="auto">
            <a:xfrm flipH="1" flipV="1">
              <a:off x="7642576" y="3366913"/>
              <a:ext cx="39511" cy="1741313"/>
            </a:xfrm>
            <a:prstGeom prst="line">
              <a:avLst/>
            </a:prstGeom>
            <a:solidFill>
              <a:schemeClr val="accent1"/>
            </a:solidFill>
            <a:ln w="9525" cap="flat" cmpd="sng" algn="ctr">
              <a:solidFill>
                <a:schemeClr val="bg1">
                  <a:lumMod val="50000"/>
                </a:schemeClr>
              </a:solidFill>
              <a:prstDash val="solid"/>
              <a:round/>
              <a:headEnd type="none" w="med" len="med"/>
              <a:tailEnd type="none" w="med" len="med"/>
            </a:ln>
            <a:effectLst/>
          </p:spPr>
        </p:cxnSp>
        <p:cxnSp>
          <p:nvCxnSpPr>
            <p:cNvPr id="22" name="Straight Connector 21"/>
            <p:cNvCxnSpPr/>
            <p:nvPr/>
          </p:nvCxnSpPr>
          <p:spPr bwMode="auto">
            <a:xfrm flipH="1" flipV="1">
              <a:off x="6530622" y="4230516"/>
              <a:ext cx="793044" cy="877709"/>
            </a:xfrm>
            <a:prstGeom prst="line">
              <a:avLst/>
            </a:prstGeom>
            <a:solidFill>
              <a:schemeClr val="accent1"/>
            </a:solidFill>
            <a:ln w="9525" cap="flat" cmpd="sng" algn="ctr">
              <a:solidFill>
                <a:schemeClr val="bg1">
                  <a:lumMod val="50000"/>
                </a:schemeClr>
              </a:solidFill>
              <a:prstDash val="solid"/>
              <a:round/>
              <a:headEnd type="none" w="med" len="med"/>
              <a:tailEnd type="none" w="med" len="med"/>
            </a:ln>
            <a:effectLst/>
          </p:spPr>
        </p:cxnSp>
        <p:sp>
          <p:nvSpPr>
            <p:cNvPr id="23" name="Rectangle 22"/>
            <p:cNvSpPr/>
            <p:nvPr/>
          </p:nvSpPr>
          <p:spPr>
            <a:xfrm>
              <a:off x="4867386" y="2384837"/>
              <a:ext cx="1382410" cy="1200328"/>
            </a:xfrm>
            <a:prstGeom prst="rect">
              <a:avLst/>
            </a:prstGeom>
          </p:spPr>
          <p:txBody>
            <a:bodyPr wrap="none">
              <a:spAutoFit/>
            </a:bodyPr>
            <a:lstStyle/>
            <a:p>
              <a:pPr algn="r"/>
              <a:r>
                <a:rPr lang="en-US" baseline="0" dirty="0">
                  <a:solidFill>
                    <a:srgbClr val="660066"/>
                  </a:solidFill>
                </a:rPr>
                <a:t>standard</a:t>
              </a:r>
              <a:br>
                <a:rPr lang="en-US" baseline="0" dirty="0">
                  <a:solidFill>
                    <a:srgbClr val="660066"/>
                  </a:solidFill>
                </a:rPr>
              </a:br>
              <a:r>
                <a:rPr lang="en-US" baseline="0" dirty="0">
                  <a:solidFill>
                    <a:srgbClr val="660066"/>
                  </a:solidFill>
                </a:rPr>
                <a:t>control</a:t>
              </a:r>
            </a:p>
            <a:p>
              <a:pPr algn="r"/>
              <a:r>
                <a:rPr lang="en-US" baseline="0" dirty="0">
                  <a:solidFill>
                    <a:srgbClr val="660066"/>
                  </a:solidFill>
                </a:rPr>
                <a:t>protocol</a:t>
              </a:r>
            </a:p>
          </p:txBody>
        </p:sp>
        <p:pic>
          <p:nvPicPr>
            <p:cNvPr id="24" name="Picture 23"/>
            <p:cNvPicPr>
              <a:picLocks noChangeAspect="1"/>
            </p:cNvPicPr>
            <p:nvPr/>
          </p:nvPicPr>
          <p:blipFill>
            <a:blip r:embed="rId4"/>
            <a:stretch>
              <a:fillRect/>
            </a:stretch>
          </p:blipFill>
          <p:spPr>
            <a:xfrm>
              <a:off x="7634109" y="1214091"/>
              <a:ext cx="694267" cy="930800"/>
            </a:xfrm>
            <a:prstGeom prst="rect">
              <a:avLst/>
            </a:prstGeom>
          </p:spPr>
        </p:pic>
        <p:sp>
          <p:nvSpPr>
            <p:cNvPr id="25" name="Rectangle 24"/>
            <p:cNvSpPr/>
            <p:nvPr/>
          </p:nvSpPr>
          <p:spPr bwMode="auto">
            <a:xfrm>
              <a:off x="5265768" y="2037644"/>
              <a:ext cx="3158565" cy="462845"/>
            </a:xfrm>
            <a:prstGeom prst="rect">
              <a:avLst/>
            </a:prstGeom>
            <a:solidFill>
              <a:schemeClr val="accent6">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lvl="0" algn="ctr" eaLnBrk="0" hangingPunct="0"/>
              <a:r>
                <a:rPr lang="en-US" sz="2000" b="1" baseline="0" dirty="0">
                  <a:solidFill>
                    <a:prstClr val="white"/>
                  </a:solidFill>
                  <a:effectLst>
                    <a:outerShdw blurRad="38100" dist="38100" dir="2700000" algn="tl">
                      <a:srgbClr val="000000">
                        <a:alpha val="43137"/>
                      </a:srgbClr>
                    </a:outerShdw>
                  </a:effectLst>
                  <a:latin typeface="Calibri"/>
                  <a:ea typeface="ＭＳ Ｐゴシック" pitchFamily="-105" charset="-128"/>
                  <a:cs typeface="ＭＳ Ｐゴシック" pitchFamily="-105" charset="-128"/>
                </a:rPr>
                <a:t>State</a:t>
              </a:r>
            </a:p>
          </p:txBody>
        </p:sp>
      </p:grpSp>
      <p:sp>
        <p:nvSpPr>
          <p:cNvPr id="30" name="Content Placeholder 1"/>
          <p:cNvSpPr>
            <a:spLocks noGrp="1"/>
          </p:cNvSpPr>
          <p:nvPr>
            <p:ph idx="1"/>
          </p:nvPr>
        </p:nvSpPr>
        <p:spPr>
          <a:xfrm>
            <a:off x="5758357" y="1330359"/>
            <a:ext cx="5772163" cy="1532787"/>
          </a:xfrm>
        </p:spPr>
        <p:txBody>
          <a:bodyPr/>
          <a:lstStyle/>
          <a:p>
            <a:r>
              <a:rPr lang="en-US" dirty="0"/>
              <a:t>Biggest lacking of networking: not enough good abstractions in network control plane</a:t>
            </a:r>
            <a:r>
              <a:rPr lang="en-US" dirty="0" smtClean="0"/>
              <a:t>.</a:t>
            </a:r>
          </a:p>
          <a:p>
            <a:endParaRPr lang="en-US" dirty="0"/>
          </a:p>
          <a:p>
            <a:endParaRPr lang="en-US" dirty="0"/>
          </a:p>
        </p:txBody>
      </p:sp>
      <p:sp>
        <p:nvSpPr>
          <p:cNvPr id="3" name="Rectangle 2"/>
          <p:cNvSpPr/>
          <p:nvPr/>
        </p:nvSpPr>
        <p:spPr>
          <a:xfrm>
            <a:off x="5980620" y="3704127"/>
            <a:ext cx="5728780" cy="1384995"/>
          </a:xfrm>
          <a:prstGeom prst="rect">
            <a:avLst/>
          </a:prstGeom>
          <a:ln w="12700">
            <a:solidFill>
              <a:schemeClr val="accent1">
                <a:lumMod val="50000"/>
              </a:schemeClr>
            </a:solidFill>
          </a:ln>
        </p:spPr>
        <p:txBody>
          <a:bodyPr wrap="square">
            <a:spAutoFit/>
          </a:bodyPr>
          <a:lstStyle/>
          <a:p>
            <a:r>
              <a:rPr lang="en-US" altLang="ja-JP" sz="2800" baseline="0" dirty="0"/>
              <a:t>“Modularity based on abstraction is the way things get done</a:t>
            </a:r>
            <a:r>
              <a:rPr lang="en-US" altLang="ja-JP" sz="2800" baseline="0"/>
              <a:t>.”  </a:t>
            </a:r>
            <a:r>
              <a:rPr lang="en-US" altLang="ja-JP" sz="2800" baseline="0" smtClean="0"/>
              <a:t/>
            </a:r>
            <a:br>
              <a:rPr lang="en-US" altLang="ja-JP" sz="2800" baseline="0" smtClean="0"/>
            </a:br>
            <a:r>
              <a:rPr lang="en-US" altLang="ja-JP" sz="2800" baseline="0" smtClean="0"/>
              <a:t>                          </a:t>
            </a:r>
            <a:r>
              <a:rPr lang="en-US" altLang="ja-JP" sz="2800" i="1" baseline="0" smtClean="0"/>
              <a:t>-- </a:t>
            </a:r>
            <a:r>
              <a:rPr lang="en-US" altLang="ja-JP" sz="2800" i="1" baseline="0" dirty="0"/>
              <a:t>Barbara </a:t>
            </a:r>
            <a:r>
              <a:rPr lang="en-US" altLang="ja-JP" sz="2800" i="1" baseline="0" dirty="0" err="1"/>
              <a:t>Liskov</a:t>
            </a:r>
            <a:endParaRPr lang="en-US" altLang="ja-JP" sz="2800" i="1" baseline="0" dirty="0"/>
          </a:p>
        </p:txBody>
      </p:sp>
    </p:spTree>
    <p:extLst>
      <p:ext uri="{BB962C8B-B14F-4D97-AF65-F5344CB8AC3E}">
        <p14:creationId xmlns:p14="http://schemas.microsoft.com/office/powerpoint/2010/main" val="18148168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345" name="Rectangle 1"/>
          <p:cNvSpPr>
            <a:spLocks noGrp="1" noChangeArrowheads="1"/>
          </p:cNvSpPr>
          <p:nvPr>
            <p:ph type="ctrTitle"/>
          </p:nvPr>
        </p:nvSpPr>
        <p:spPr>
          <a:xfrm>
            <a:off x="914400" y="1231900"/>
            <a:ext cx="10363200" cy="4216400"/>
          </a:xfrm>
          <a:ln/>
        </p:spPr>
        <p:txBody>
          <a:bodyPr/>
          <a:lstStyle/>
          <a:p>
            <a:pPr algn="l"/>
            <a:r>
              <a:rPr lang="en-US" sz="6000" smtClean="0">
                <a:solidFill>
                  <a:srgbClr val="C00000"/>
                </a:solidFill>
              </a:rPr>
              <a:t>Exercises:</a:t>
            </a:r>
            <a:r>
              <a:rPr lang="en-US" sz="6000" dirty="0" smtClean="0">
                <a:solidFill>
                  <a:srgbClr val="C00000"/>
                </a:solidFill>
              </a:rPr>
              <a:t/>
            </a:r>
            <a:br>
              <a:rPr lang="en-US" sz="6000" dirty="0" smtClean="0">
                <a:solidFill>
                  <a:srgbClr val="C00000"/>
                </a:solidFill>
              </a:rPr>
            </a:br>
            <a:r>
              <a:rPr lang="en-US" sz="3200" dirty="0" smtClean="0">
                <a:solidFill>
                  <a:schemeClr val="tx1"/>
                </a:solidFill>
              </a:rPr>
              <a:t>- Try </a:t>
            </a:r>
            <a:r>
              <a:rPr lang="en-US" sz="3200" smtClean="0">
                <a:solidFill>
                  <a:schemeClr val="tx1"/>
                </a:solidFill>
              </a:rPr>
              <a:t>M1 Completion</a:t>
            </a:r>
            <a:br>
              <a:rPr lang="en-US" sz="3200" smtClean="0">
                <a:solidFill>
                  <a:schemeClr val="tx1"/>
                </a:solidFill>
              </a:rPr>
            </a:br>
            <a:r>
              <a:rPr lang="en-US" sz="3200" smtClean="0">
                <a:solidFill>
                  <a:schemeClr val="tx1"/>
                </a:solidFill>
              </a:rPr>
              <a:t>- Write </a:t>
            </a:r>
            <a:r>
              <a:rPr lang="en-US" sz="3200" dirty="0" smtClean="0">
                <a:solidFill>
                  <a:schemeClr val="tx1"/>
                </a:solidFill>
              </a:rPr>
              <a:t>and test M2, M3</a:t>
            </a:r>
            <a:endParaRPr lang="en-US" sz="3200" dirty="0">
              <a:solidFill>
                <a:schemeClr val="tx1"/>
              </a:solidFill>
            </a:endParaRPr>
          </a:p>
        </p:txBody>
      </p:sp>
      <p:sp>
        <p:nvSpPr>
          <p:cNvPr id="10" name="Slide Number Placeholder 6"/>
          <p:cNvSpPr>
            <a:spLocks noGrp="1"/>
          </p:cNvSpPr>
          <p:nvPr>
            <p:ph type="sldNum" sz="quarter" idx="10"/>
          </p:nvPr>
        </p:nvSpPr>
        <p:spPr>
          <a:xfrm>
            <a:off x="10287000" y="6553200"/>
            <a:ext cx="1905000" cy="304800"/>
          </a:xfrm>
        </p:spPr>
        <p:txBody>
          <a:bodyPr/>
          <a:lstStyle/>
          <a:p>
            <a:pPr>
              <a:defRPr/>
            </a:pPr>
            <a:fld id="{164B0F64-89EF-7A42-892D-484BAB952423}" type="slidenum">
              <a:rPr lang="en-US" smtClean="0"/>
              <a:pPr>
                <a:defRPr/>
              </a:pPr>
              <a:t>40</a:t>
            </a:fld>
            <a:endParaRPr lang="en-US" dirty="0">
              <a:solidFill>
                <a:schemeClr val="bg2"/>
              </a:solidFill>
            </a:endParaRPr>
          </a:p>
        </p:txBody>
      </p:sp>
    </p:spTree>
    <p:extLst>
      <p:ext uri="{BB962C8B-B14F-4D97-AF65-F5344CB8AC3E}">
        <p14:creationId xmlns:p14="http://schemas.microsoft.com/office/powerpoint/2010/main" val="58521227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345" name="Rectangle 1"/>
          <p:cNvSpPr>
            <a:spLocks noGrp="1" noChangeArrowheads="1"/>
          </p:cNvSpPr>
          <p:nvPr>
            <p:ph type="ctrTitle"/>
          </p:nvPr>
        </p:nvSpPr>
        <p:spPr>
          <a:ln/>
        </p:spPr>
        <p:txBody>
          <a:bodyPr/>
          <a:lstStyle/>
          <a:p>
            <a:r>
              <a:rPr lang="en-US" sz="6000" dirty="0" smtClean="0">
                <a:solidFill>
                  <a:srgbClr val="C00000"/>
                </a:solidFill>
              </a:rPr>
              <a:t>Conceptual Intro: </a:t>
            </a:r>
            <a:br>
              <a:rPr lang="en-US" sz="6000" dirty="0" smtClean="0">
                <a:solidFill>
                  <a:srgbClr val="C00000"/>
                </a:solidFill>
              </a:rPr>
            </a:br>
            <a:r>
              <a:rPr lang="en-US" sz="6000" dirty="0" smtClean="0">
                <a:solidFill>
                  <a:srgbClr val="C00000"/>
                </a:solidFill>
              </a:rPr>
              <a:t>Maple Composition</a:t>
            </a:r>
            <a:endParaRPr lang="en-US" sz="6000" dirty="0">
              <a:solidFill>
                <a:srgbClr val="C00000"/>
              </a:solidFill>
            </a:endParaRPr>
          </a:p>
        </p:txBody>
      </p:sp>
      <p:sp>
        <p:nvSpPr>
          <p:cNvPr id="4" name="Slide Number Placeholder 6"/>
          <p:cNvSpPr>
            <a:spLocks noGrp="1"/>
          </p:cNvSpPr>
          <p:nvPr>
            <p:ph type="sldNum" sz="quarter" idx="10"/>
          </p:nvPr>
        </p:nvSpPr>
        <p:spPr>
          <a:xfrm>
            <a:off x="10287000" y="6553200"/>
            <a:ext cx="1905000" cy="304800"/>
          </a:xfrm>
        </p:spPr>
        <p:txBody>
          <a:bodyPr/>
          <a:lstStyle/>
          <a:p>
            <a:pPr>
              <a:defRPr/>
            </a:pPr>
            <a:r>
              <a:rPr lang="en-US" dirty="0" smtClean="0"/>
              <a:t>33</a:t>
            </a:r>
            <a:endParaRPr lang="en-US" dirty="0">
              <a:solidFill>
                <a:schemeClr val="bg2"/>
              </a:solidFill>
            </a:endParaRPr>
          </a:p>
        </p:txBody>
      </p:sp>
    </p:spTree>
    <p:extLst>
      <p:ext uri="{BB962C8B-B14F-4D97-AF65-F5344CB8AC3E}">
        <p14:creationId xmlns:p14="http://schemas.microsoft.com/office/powerpoint/2010/main" val="34557672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a:t>Programming Model: How Does Maple Support Composition?</a:t>
            </a:r>
          </a:p>
        </p:txBody>
      </p:sp>
      <p:sp>
        <p:nvSpPr>
          <p:cNvPr id="7" name="Content Placeholder 6"/>
          <p:cNvSpPr>
            <a:spLocks noGrp="1"/>
          </p:cNvSpPr>
          <p:nvPr>
            <p:ph idx="1"/>
          </p:nvPr>
        </p:nvSpPr>
        <p:spPr>
          <a:xfrm>
            <a:off x="545122" y="990600"/>
            <a:ext cx="10937631" cy="5334000"/>
          </a:xfrm>
        </p:spPr>
        <p:txBody>
          <a:bodyPr/>
          <a:lstStyle/>
          <a:p>
            <a:r>
              <a:rPr lang="en-US" dirty="0"/>
              <a:t>Problem: a complete </a:t>
            </a:r>
            <a:r>
              <a:rPr lang="en-US" dirty="0" err="1" smtClean="0"/>
              <a:t>onPacket</a:t>
            </a:r>
            <a:r>
              <a:rPr lang="en-US" dirty="0" smtClean="0"/>
              <a:t> specification may </a:t>
            </a:r>
            <a:r>
              <a:rPr lang="en-US" dirty="0"/>
              <a:t>need to handle a large set of different types of packets to be complete, but a programmer may want to customize only a particular type (e.g., TCP over ipv6)</a:t>
            </a:r>
          </a:p>
        </p:txBody>
      </p:sp>
      <p:sp>
        <p:nvSpPr>
          <p:cNvPr id="8" name="Rectangle 2"/>
          <p:cNvSpPr>
            <a:spLocks/>
          </p:cNvSpPr>
          <p:nvPr/>
        </p:nvSpPr>
        <p:spPr bwMode="auto">
          <a:xfrm>
            <a:off x="2071503" y="3175002"/>
            <a:ext cx="3826943" cy="3203220"/>
          </a:xfrm>
          <a:prstGeom prst="rect">
            <a:avLst/>
          </a:prstGeom>
          <a:noFill/>
          <a:ln w="12700" cap="flat">
            <a:solidFill>
              <a:srgbClr val="660066"/>
            </a:solidFill>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nchor="t"/>
          <a:lstStyle/>
          <a:p>
            <a:pPr>
              <a:tabLst>
                <a:tab pos="211027" algn="l"/>
                <a:tab pos="211027" algn="l"/>
                <a:tab pos="211027" algn="l"/>
                <a:tab pos="211027" algn="l"/>
                <a:tab pos="211027" algn="l"/>
                <a:tab pos="211027" algn="l"/>
                <a:tab pos="211027" algn="l"/>
                <a:tab pos="211027" algn="l"/>
                <a:tab pos="211027" algn="l"/>
                <a:tab pos="211027" algn="l"/>
              </a:tabLst>
            </a:pPr>
            <a:r>
              <a:rPr lang="en-US" sz="1600" baseline="0" dirty="0" err="1" smtClean="0">
                <a:latin typeface="Menlo Regular" charset="0"/>
                <a:cs typeface="Menlo Regular" charset="0"/>
                <a:sym typeface="Menlo Regular" charset="0"/>
              </a:rPr>
              <a:t>onPacket</a:t>
            </a:r>
            <a:r>
              <a:rPr lang="en-US" sz="1600" baseline="0" dirty="0" smtClean="0">
                <a:latin typeface="Menlo Regular" charset="0"/>
                <a:cs typeface="Menlo Regular" charset="0"/>
                <a:sym typeface="Menlo Regular" charset="0"/>
              </a:rPr>
              <a:t>(</a:t>
            </a:r>
            <a:r>
              <a:rPr lang="en-US" sz="1600" baseline="0" dirty="0" smtClean="0">
                <a:latin typeface="Menlo Bold" charset="0"/>
                <a:cs typeface="Menlo Bold" charset="0"/>
                <a:sym typeface="Menlo Bold" charset="0"/>
              </a:rPr>
              <a:t>Packet</a:t>
            </a:r>
            <a:r>
              <a:rPr lang="en-US" sz="1600" baseline="0" dirty="0" smtClean="0">
                <a:latin typeface="Menlo Regular" charset="0"/>
                <a:cs typeface="Menlo Regular" charset="0"/>
                <a:sym typeface="Menlo Regular" charset="0"/>
              </a:rPr>
              <a:t> </a:t>
            </a:r>
            <a:r>
              <a:rPr lang="en-US" sz="1600" baseline="0" dirty="0">
                <a:latin typeface="Menlo Regular" charset="0"/>
                <a:cs typeface="Menlo Regular" charset="0"/>
                <a:sym typeface="Menlo Regular" charset="0"/>
              </a:rPr>
              <a:t>p) {</a:t>
            </a:r>
          </a:p>
          <a:p>
            <a:pPr>
              <a:tabLst>
                <a:tab pos="211027" algn="l"/>
                <a:tab pos="211027" algn="l"/>
                <a:tab pos="211027" algn="l"/>
                <a:tab pos="211027" algn="l"/>
                <a:tab pos="211027" algn="l"/>
                <a:tab pos="211027" algn="l"/>
                <a:tab pos="211027" algn="l"/>
                <a:tab pos="211027" algn="l"/>
                <a:tab pos="211027" algn="l"/>
                <a:tab pos="211027" algn="l"/>
              </a:tabLst>
            </a:pPr>
            <a:r>
              <a:rPr lang="en-US" sz="1600" baseline="0" dirty="0">
                <a:solidFill>
                  <a:srgbClr val="FFFFFF"/>
                </a:solidFill>
                <a:latin typeface="Menlo Regular" charset="0"/>
                <a:cs typeface="Menlo Regular" charset="0"/>
                <a:sym typeface="Menlo Regular" charset="0"/>
              </a:rPr>
              <a:t>  </a:t>
            </a:r>
            <a:r>
              <a:rPr lang="en-US" sz="1600" baseline="0" dirty="0">
                <a:solidFill>
                  <a:srgbClr val="B21889"/>
                </a:solidFill>
                <a:latin typeface="Menlo Regular" charset="0"/>
                <a:cs typeface="Menlo Regular" charset="0"/>
                <a:sym typeface="Menlo Regular" charset="0"/>
              </a:rPr>
              <a:t>if </a:t>
            </a:r>
            <a:r>
              <a:rPr lang="en-US" sz="1600" baseline="0" dirty="0">
                <a:latin typeface="Menlo Regular" charset="0"/>
                <a:cs typeface="Menlo Regular" charset="0"/>
                <a:sym typeface="Menlo Regular" charset="0"/>
              </a:rPr>
              <a:t>(</a:t>
            </a:r>
            <a:r>
              <a:rPr lang="en-US" sz="1600" baseline="0" dirty="0" err="1" smtClean="0">
                <a:latin typeface="Menlo Bold" charset="0"/>
                <a:cs typeface="Menlo Bold" charset="0"/>
                <a:sym typeface="Menlo Bold" charset="0"/>
              </a:rPr>
              <a:t>p.ethTypeIs</a:t>
            </a:r>
            <a:r>
              <a:rPr lang="en-US" sz="1600" baseline="0" dirty="0" smtClean="0">
                <a:latin typeface="Menlo Regular" charset="0"/>
                <a:cs typeface="Menlo Regular" charset="0"/>
                <a:sym typeface="Menlo Regular" charset="0"/>
              </a:rPr>
              <a:t>(</a:t>
            </a:r>
            <a:r>
              <a:rPr lang="en-US" sz="1600" baseline="0" dirty="0" smtClean="0">
                <a:solidFill>
                  <a:srgbClr val="786DC4"/>
                </a:solidFill>
                <a:latin typeface="Menlo Regular" charset="0"/>
                <a:cs typeface="Menlo Regular" charset="0"/>
                <a:sym typeface="Menlo Regular" charset="0"/>
              </a:rPr>
              <a:t>IPv6</a:t>
            </a:r>
            <a:r>
              <a:rPr lang="en-US" sz="1600" baseline="0" dirty="0">
                <a:latin typeface="Menlo Regular" charset="0"/>
                <a:cs typeface="Menlo Regular" charset="0"/>
                <a:sym typeface="Menlo Regular" charset="0"/>
              </a:rPr>
              <a:t>) </a:t>
            </a:r>
            <a:br>
              <a:rPr lang="en-US" sz="1600" baseline="0" dirty="0">
                <a:latin typeface="Menlo Regular" charset="0"/>
                <a:cs typeface="Menlo Regular" charset="0"/>
                <a:sym typeface="Menlo Regular" charset="0"/>
              </a:rPr>
            </a:br>
            <a:r>
              <a:rPr lang="en-US" sz="1600" baseline="0" dirty="0">
                <a:latin typeface="Menlo Regular" charset="0"/>
                <a:cs typeface="Menlo Regular" charset="0"/>
                <a:sym typeface="Menlo Regular" charset="0"/>
              </a:rPr>
              <a:t>        &amp;&amp; </a:t>
            </a:r>
            <a:r>
              <a:rPr lang="en-US" sz="1600" baseline="0" dirty="0" err="1" smtClean="0">
                <a:latin typeface="Menlo Bold" charset="0"/>
                <a:cs typeface="Menlo Bold" charset="0"/>
                <a:sym typeface="Menlo Bold" charset="0"/>
              </a:rPr>
              <a:t>p.ipTypeIs</a:t>
            </a:r>
            <a:r>
              <a:rPr lang="en-US" sz="1600" baseline="0" dirty="0" smtClean="0">
                <a:latin typeface="Menlo Regular" charset="0"/>
                <a:cs typeface="Menlo Regular" charset="0"/>
                <a:sym typeface="Menlo Regular" charset="0"/>
              </a:rPr>
              <a:t>(</a:t>
            </a:r>
            <a:r>
              <a:rPr lang="en-US" sz="1600" baseline="0" dirty="0" smtClean="0">
                <a:solidFill>
                  <a:srgbClr val="786DC4"/>
                </a:solidFill>
                <a:latin typeface="Menlo Regular" charset="0"/>
                <a:cs typeface="Menlo Regular" charset="0"/>
                <a:sym typeface="Menlo Regular" charset="0"/>
              </a:rPr>
              <a:t>TCP</a:t>
            </a:r>
            <a:r>
              <a:rPr lang="en-US" sz="16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Lst>
            </a:pPr>
            <a:r>
              <a:rPr lang="en-US" sz="1600" baseline="0" dirty="0">
                <a:latin typeface="Menlo Regular" charset="0"/>
                <a:cs typeface="Menlo Regular" charset="0"/>
                <a:sym typeface="Menlo Regular" charset="0"/>
              </a:rPr>
              <a:t>    </a:t>
            </a:r>
            <a:r>
              <a:rPr lang="en-US" sz="1600" baseline="0" dirty="0">
                <a:solidFill>
                  <a:srgbClr val="B21889"/>
                </a:solidFill>
                <a:latin typeface="Menlo Regular" charset="0"/>
                <a:cs typeface="Menlo Regular" charset="0"/>
                <a:sym typeface="Menlo Regular" charset="0"/>
              </a:rPr>
              <a:t>return</a:t>
            </a:r>
            <a:r>
              <a:rPr lang="en-US" sz="1600" baseline="0" dirty="0">
                <a:latin typeface="Menlo Regular" charset="0"/>
                <a:cs typeface="Menlo Regular" charset="0"/>
                <a:sym typeface="Menlo Regular" charset="0"/>
              </a:rPr>
              <a:t> </a:t>
            </a:r>
            <a:r>
              <a:rPr lang="en-US" sz="1600" baseline="0" dirty="0">
                <a:solidFill>
                  <a:srgbClr val="FF0000"/>
                </a:solidFill>
                <a:latin typeface="Menlo Regular" charset="0"/>
                <a:cs typeface="Menlo Regular" charset="0"/>
                <a:sym typeface="Menlo Regular" charset="0"/>
              </a:rPr>
              <a:t>my_tcp_</a:t>
            </a:r>
            <a:r>
              <a:rPr lang="en-US" sz="1600" baseline="0" dirty="0">
                <a:solidFill>
                  <a:srgbClr val="FF0000"/>
                </a:solidFill>
                <a:latin typeface="Menlo Bold" charset="0"/>
                <a:cs typeface="Menlo Bold" charset="0"/>
                <a:sym typeface="Menlo Bold" charset="0"/>
              </a:rPr>
              <a:t>ipv6f</a:t>
            </a:r>
            <a:r>
              <a:rPr lang="en-US" sz="1600" baseline="0" dirty="0">
                <a:solidFill>
                  <a:srgbClr val="FF0000"/>
                </a:solidFill>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600" baseline="0" dirty="0">
                <a:solidFill>
                  <a:srgbClr val="FF0000"/>
                </a:solidFill>
                <a:latin typeface="Menlo Regular" charset="0"/>
                <a:cs typeface="Menlo Regular" charset="0"/>
                <a:sym typeface="Menlo Regular" charset="0"/>
              </a:rPr>
              <a:t>  </a:t>
            </a:r>
            <a:r>
              <a:rPr lang="en-US" sz="1600" baseline="0" dirty="0">
                <a:solidFill>
                  <a:srgbClr val="B21889"/>
                </a:solidFill>
                <a:latin typeface="Menlo Regular" charset="0"/>
                <a:cs typeface="Menlo Regular" charset="0"/>
                <a:sym typeface="Menlo Regular" charset="0"/>
              </a:rPr>
              <a:t>else if</a:t>
            </a:r>
            <a:r>
              <a:rPr lang="en-US" sz="1600" baseline="0" dirty="0">
                <a:latin typeface="Menlo Regular" charset="0"/>
                <a:cs typeface="Menlo Regular" charset="0"/>
                <a:sym typeface="Menlo Regular" charset="0"/>
              </a:rPr>
              <a:t> (</a:t>
            </a:r>
            <a:r>
              <a:rPr lang="en-US" sz="1600" baseline="0" dirty="0" err="1" smtClean="0">
                <a:latin typeface="Menlo Bold" charset="0"/>
                <a:cs typeface="Menlo Bold" charset="0"/>
                <a:sym typeface="Menlo Bold" charset="0"/>
              </a:rPr>
              <a:t>p.ethTypeIs</a:t>
            </a:r>
            <a:r>
              <a:rPr lang="en-US" sz="1600" baseline="0" dirty="0" smtClean="0">
                <a:latin typeface="Menlo Regular" charset="0"/>
                <a:cs typeface="Menlo Regular" charset="0"/>
                <a:sym typeface="Menlo Regular" charset="0"/>
              </a:rPr>
              <a:t>(</a:t>
            </a:r>
            <a:r>
              <a:rPr lang="en-US" sz="1600" baseline="0" dirty="0" smtClean="0">
                <a:solidFill>
                  <a:srgbClr val="786DC4"/>
                </a:solidFill>
                <a:latin typeface="Menlo Regular" charset="0"/>
                <a:cs typeface="Menlo Regular" charset="0"/>
                <a:sym typeface="Menlo Regular" charset="0"/>
              </a:rPr>
              <a:t>ARP</a:t>
            </a:r>
            <a:r>
              <a:rPr lang="en-US" sz="1600" baseline="0" dirty="0">
                <a:latin typeface="Menlo Regular" charset="0"/>
                <a:cs typeface="Menlo Regular" charset="0"/>
                <a:sym typeface="Menlo Regular" charset="0"/>
              </a:rPr>
              <a:t>)) </a:t>
            </a:r>
            <a:br>
              <a:rPr lang="en-US" sz="1600" baseline="0" dirty="0">
                <a:latin typeface="Menlo Regular" charset="0"/>
                <a:cs typeface="Menlo Regular" charset="0"/>
                <a:sym typeface="Menlo Regular" charset="0"/>
              </a:rPr>
            </a:br>
            <a:r>
              <a:rPr lang="en-US" sz="1600" baseline="0" dirty="0">
                <a:latin typeface="Menlo Regular" charset="0"/>
                <a:cs typeface="Menlo Regular" charset="0"/>
                <a:sym typeface="Menlo Regular" charset="0"/>
              </a:rPr>
              <a:t>    </a:t>
            </a:r>
            <a:r>
              <a:rPr lang="en-US" sz="1600" baseline="0" dirty="0">
                <a:solidFill>
                  <a:srgbClr val="B21889"/>
                </a:solidFill>
                <a:latin typeface="Menlo Regular" charset="0"/>
                <a:cs typeface="Menlo Regular" charset="0"/>
                <a:sym typeface="Menlo Regular" charset="0"/>
              </a:rPr>
              <a:t>return</a:t>
            </a:r>
            <a:r>
              <a:rPr lang="en-US" sz="1600" baseline="0" dirty="0">
                <a:latin typeface="Menlo Regular" charset="0"/>
                <a:cs typeface="Menlo Regular" charset="0"/>
                <a:sym typeface="Menlo Regular" charset="0"/>
              </a:rPr>
              <a:t> </a:t>
            </a:r>
            <a:r>
              <a:rPr lang="en-US" sz="1600" baseline="0" dirty="0" err="1">
                <a:latin typeface="Menlo Bold" charset="0"/>
                <a:cs typeface="Menlo Bold" charset="0"/>
                <a:sym typeface="Menlo Bold" charset="0"/>
              </a:rPr>
              <a:t>arpf</a:t>
            </a:r>
            <a:r>
              <a:rPr lang="en-US" sz="16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600" baseline="0" dirty="0">
                <a:latin typeface="Menlo Regular" charset="0"/>
                <a:cs typeface="Menlo Regular" charset="0"/>
                <a:sym typeface="Menlo Regular" charset="0"/>
              </a:rPr>
              <a:t>  </a:t>
            </a:r>
            <a:r>
              <a:rPr lang="en-US" sz="1600" baseline="0" dirty="0">
                <a:solidFill>
                  <a:srgbClr val="B21889"/>
                </a:solidFill>
                <a:latin typeface="Menlo Regular" charset="0"/>
                <a:cs typeface="Menlo Regular" charset="0"/>
                <a:sym typeface="Menlo Regular" charset="0"/>
              </a:rPr>
              <a:t>else if </a:t>
            </a:r>
            <a:r>
              <a:rPr lang="en-US" sz="1600" baseline="0" dirty="0">
                <a:latin typeface="Menlo Regular" charset="0"/>
                <a:cs typeface="Menlo Regular" charset="0"/>
                <a:sym typeface="Menlo Regular" charset="0"/>
              </a:rPr>
              <a:t>(</a:t>
            </a:r>
            <a:r>
              <a:rPr lang="en-US" sz="1600" baseline="0" dirty="0" err="1" smtClean="0">
                <a:latin typeface="Menlo Bold" charset="0"/>
                <a:cs typeface="Menlo Bold" charset="0"/>
                <a:sym typeface="Menlo Bold" charset="0"/>
              </a:rPr>
              <a:t>p.ethTypeIs</a:t>
            </a:r>
            <a:r>
              <a:rPr lang="en-US" sz="1600" baseline="0" dirty="0" smtClean="0">
                <a:latin typeface="Menlo Regular" charset="0"/>
                <a:cs typeface="Menlo Regular" charset="0"/>
                <a:sym typeface="Menlo Regular" charset="0"/>
              </a:rPr>
              <a:t>(</a:t>
            </a:r>
            <a:r>
              <a:rPr lang="en-US" sz="1600" baseline="0" dirty="0" smtClean="0">
                <a:solidFill>
                  <a:srgbClr val="786DC4"/>
                </a:solidFill>
                <a:latin typeface="Menlo Regular" charset="0"/>
                <a:cs typeface="Menlo Regular" charset="0"/>
                <a:sym typeface="Menlo Regular" charset="0"/>
              </a:rPr>
              <a:t>IPv4</a:t>
            </a:r>
            <a:r>
              <a:rPr lang="en-US" sz="16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600" baseline="0" dirty="0">
                <a:latin typeface="Menlo Regular" charset="0"/>
                <a:cs typeface="Menlo Regular" charset="0"/>
                <a:sym typeface="Menlo Regular" charset="0"/>
              </a:rPr>
              <a:t>    </a:t>
            </a:r>
            <a:r>
              <a:rPr lang="en-US" sz="1600" baseline="0" dirty="0">
                <a:solidFill>
                  <a:srgbClr val="B21889"/>
                </a:solidFill>
                <a:latin typeface="Menlo Regular" charset="0"/>
                <a:cs typeface="Menlo Regular" charset="0"/>
                <a:sym typeface="Menlo Regular" charset="0"/>
              </a:rPr>
              <a:t>return</a:t>
            </a:r>
            <a:r>
              <a:rPr lang="en-US" sz="1600" baseline="0" dirty="0">
                <a:latin typeface="Menlo Regular" charset="0"/>
                <a:cs typeface="Menlo Regular" charset="0"/>
                <a:sym typeface="Menlo Regular" charset="0"/>
              </a:rPr>
              <a:t> </a:t>
            </a:r>
            <a:r>
              <a:rPr lang="en-US" sz="1600" baseline="0" dirty="0">
                <a:latin typeface="Menlo Bold" charset="0"/>
                <a:cs typeface="Menlo Bold" charset="0"/>
                <a:sym typeface="Menlo Bold" charset="0"/>
              </a:rPr>
              <a:t>ipv4f</a:t>
            </a:r>
            <a:r>
              <a:rPr lang="en-US" sz="1600" baseline="0" dirty="0">
                <a:latin typeface="Menlo Regular" charset="0"/>
                <a:cs typeface="Menlo Regular" charset="0"/>
                <a:sym typeface="Menlo Regular" charset="0"/>
              </a:rPr>
              <a:t>(); </a:t>
            </a:r>
            <a:endParaRPr lang="en-US" sz="1600" baseline="0" dirty="0">
              <a:solidFill>
                <a:srgbClr val="FF0000"/>
              </a:solidFill>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Lst>
            </a:pPr>
            <a:r>
              <a:rPr lang="en-US" sz="1600" baseline="0" dirty="0">
                <a:solidFill>
                  <a:srgbClr val="FF0000"/>
                </a:solidFill>
                <a:latin typeface="Menlo Regular" charset="0"/>
                <a:cs typeface="Menlo Regular" charset="0"/>
                <a:sym typeface="Menlo Regular" charset="0"/>
              </a:rPr>
              <a:t>  </a:t>
            </a:r>
            <a:r>
              <a:rPr lang="en-US" sz="1600" baseline="0" dirty="0">
                <a:solidFill>
                  <a:srgbClr val="B21889"/>
                </a:solidFill>
                <a:latin typeface="Menlo Regular" charset="0"/>
                <a:cs typeface="Menlo Regular" charset="0"/>
                <a:sym typeface="Menlo Regular" charset="0"/>
              </a:rPr>
              <a:t>else if </a:t>
            </a:r>
            <a:r>
              <a:rPr lang="en-US" sz="1600" baseline="0" dirty="0">
                <a:latin typeface="Menlo Regular" charset="0"/>
                <a:cs typeface="Menlo Regular" charset="0"/>
                <a:sym typeface="Menlo Regular" charset="0"/>
              </a:rPr>
              <a:t>(</a:t>
            </a:r>
            <a:r>
              <a:rPr lang="en-US" sz="1600" baseline="0" dirty="0" err="1" smtClean="0">
                <a:latin typeface="Menlo Bold" charset="0"/>
                <a:cs typeface="Menlo Bold" charset="0"/>
                <a:sym typeface="Menlo Bold" charset="0"/>
              </a:rPr>
              <a:t>p.ethTypeIs</a:t>
            </a:r>
            <a:r>
              <a:rPr lang="en-US" sz="1600" baseline="0" dirty="0" smtClean="0">
                <a:latin typeface="Menlo Regular" charset="0"/>
                <a:cs typeface="Menlo Regular" charset="0"/>
                <a:sym typeface="Menlo Regular" charset="0"/>
              </a:rPr>
              <a:t>(</a:t>
            </a:r>
            <a:r>
              <a:rPr lang="en-US" sz="1600" baseline="0" dirty="0" smtClean="0">
                <a:solidFill>
                  <a:srgbClr val="786DC4"/>
                </a:solidFill>
                <a:latin typeface="Menlo Regular" charset="0"/>
                <a:cs typeface="Menlo Regular" charset="0"/>
                <a:sym typeface="Menlo Regular" charset="0"/>
              </a:rPr>
              <a:t>IPv6</a:t>
            </a:r>
            <a:r>
              <a:rPr lang="en-US" sz="1600" baseline="0" dirty="0">
                <a:latin typeface="Menlo Regular" charset="0"/>
                <a:cs typeface="Menlo Regular" charset="0"/>
                <a:sym typeface="Menlo Regular" charset="0"/>
              </a:rPr>
              <a:t>))   </a:t>
            </a:r>
            <a:br>
              <a:rPr lang="en-US" sz="1600" baseline="0" dirty="0">
                <a:latin typeface="Menlo Regular" charset="0"/>
                <a:cs typeface="Menlo Regular" charset="0"/>
                <a:sym typeface="Menlo Regular" charset="0"/>
              </a:rPr>
            </a:br>
            <a:r>
              <a:rPr lang="en-US" sz="1600" baseline="0" dirty="0">
                <a:latin typeface="Menlo Regular" charset="0"/>
                <a:cs typeface="Menlo Regular" charset="0"/>
                <a:sym typeface="Menlo Regular" charset="0"/>
              </a:rPr>
              <a:t>    </a:t>
            </a:r>
            <a:r>
              <a:rPr lang="en-US" sz="1600" baseline="0" dirty="0">
                <a:solidFill>
                  <a:srgbClr val="B21889"/>
                </a:solidFill>
                <a:latin typeface="Menlo Regular" charset="0"/>
                <a:cs typeface="Menlo Regular" charset="0"/>
                <a:sym typeface="Menlo Regular" charset="0"/>
              </a:rPr>
              <a:t>return</a:t>
            </a:r>
            <a:r>
              <a:rPr lang="en-US" sz="1600" baseline="0" dirty="0">
                <a:latin typeface="Menlo Regular" charset="0"/>
                <a:cs typeface="Menlo Regular" charset="0"/>
                <a:sym typeface="Menlo Regular" charset="0"/>
              </a:rPr>
              <a:t> </a:t>
            </a:r>
            <a:r>
              <a:rPr lang="en-US" sz="1600" baseline="0" dirty="0">
                <a:latin typeface="Menlo Bold" charset="0"/>
                <a:cs typeface="Menlo Bold" charset="0"/>
                <a:sym typeface="Menlo Bold" charset="0"/>
              </a:rPr>
              <a:t>ipv6f</a:t>
            </a:r>
            <a:r>
              <a:rPr lang="en-US" sz="16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600" baseline="0" dirty="0">
                <a:solidFill>
                  <a:srgbClr val="B21889"/>
                </a:solidFill>
                <a:latin typeface="Menlo Regular" charset="0"/>
                <a:cs typeface="Menlo Regular" charset="0"/>
                <a:sym typeface="Menlo Regular" charset="0"/>
              </a:rPr>
              <a:t>  else </a:t>
            </a:r>
            <a:br>
              <a:rPr lang="en-US" sz="1600" baseline="0" dirty="0">
                <a:solidFill>
                  <a:srgbClr val="B21889"/>
                </a:solidFill>
                <a:latin typeface="Menlo Regular" charset="0"/>
                <a:cs typeface="Menlo Regular" charset="0"/>
                <a:sym typeface="Menlo Regular" charset="0"/>
              </a:rPr>
            </a:br>
            <a:r>
              <a:rPr lang="en-US" sz="1600" baseline="0" dirty="0">
                <a:solidFill>
                  <a:srgbClr val="B21889"/>
                </a:solidFill>
                <a:latin typeface="Menlo Regular" charset="0"/>
                <a:cs typeface="Menlo Regular" charset="0"/>
                <a:sym typeface="Menlo Regular" charset="0"/>
              </a:rPr>
              <a:t>    return </a:t>
            </a:r>
            <a:r>
              <a:rPr lang="en-US" sz="1600" baseline="0" dirty="0">
                <a:latin typeface="Menlo Regular" charset="0"/>
                <a:cs typeface="Menlo Regular" charset="0"/>
                <a:sym typeface="Menlo Regular" charset="0"/>
              </a:rPr>
              <a:t>drop;</a:t>
            </a:r>
          </a:p>
          <a:p>
            <a:pPr>
              <a:tabLst>
                <a:tab pos="211027" algn="l"/>
                <a:tab pos="211027" algn="l"/>
                <a:tab pos="211027" algn="l"/>
                <a:tab pos="211027" algn="l"/>
                <a:tab pos="211027" algn="l"/>
                <a:tab pos="211027" algn="l"/>
                <a:tab pos="211027" algn="l"/>
                <a:tab pos="211027" algn="l"/>
                <a:tab pos="211027" algn="l"/>
                <a:tab pos="211027" algn="l"/>
              </a:tabLst>
            </a:pPr>
            <a:r>
              <a:rPr lang="en-US" sz="1600" baseline="0" dirty="0">
                <a:latin typeface="Menlo Regular" charset="0"/>
                <a:cs typeface="Menlo Regular" charset="0"/>
                <a:sym typeface="Menlo Regular" charset="0"/>
              </a:rPr>
              <a:t>}</a:t>
            </a:r>
          </a:p>
        </p:txBody>
      </p:sp>
      <p:sp>
        <p:nvSpPr>
          <p:cNvPr id="9" name="Right Arrow 8"/>
          <p:cNvSpPr/>
          <p:nvPr/>
        </p:nvSpPr>
        <p:spPr bwMode="auto">
          <a:xfrm>
            <a:off x="5927865" y="4332110"/>
            <a:ext cx="479778" cy="484632"/>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10" name="Rectangle 2"/>
          <p:cNvSpPr>
            <a:spLocks/>
          </p:cNvSpPr>
          <p:nvPr/>
        </p:nvSpPr>
        <p:spPr bwMode="auto">
          <a:xfrm>
            <a:off x="6429014" y="3397957"/>
            <a:ext cx="3826943" cy="2525889"/>
          </a:xfrm>
          <a:prstGeom prst="rect">
            <a:avLst/>
          </a:prstGeom>
          <a:noFill/>
          <a:ln w="12700" cap="flat">
            <a:solidFill>
              <a:srgbClr val="660066"/>
            </a:solidFill>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nchor="t"/>
          <a:lstStyle/>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err="1" smtClean="0">
                <a:latin typeface="Menlo Regular" charset="0"/>
                <a:cs typeface="Menlo Regular" charset="0"/>
                <a:sym typeface="Menlo Regular" charset="0"/>
              </a:rPr>
              <a:t>onPacket</a:t>
            </a:r>
            <a:r>
              <a:rPr lang="en-US" sz="1800" baseline="0" dirty="0" smtClean="0">
                <a:latin typeface="Menlo Regular" charset="0"/>
                <a:cs typeface="Menlo Regular" charset="0"/>
                <a:sym typeface="Menlo Regular" charset="0"/>
              </a:rPr>
              <a:t>(</a:t>
            </a:r>
            <a:r>
              <a:rPr lang="en-US" sz="1800" baseline="0" dirty="0" smtClean="0">
                <a:latin typeface="Menlo Bold" charset="0"/>
                <a:cs typeface="Menlo Bold" charset="0"/>
                <a:sym typeface="Menlo Bold" charset="0"/>
              </a:rPr>
              <a:t>Packet</a:t>
            </a:r>
            <a:r>
              <a:rPr lang="en-US" sz="1800" baseline="0" dirty="0" smtClean="0">
                <a:latin typeface="Menlo Regular" charset="0"/>
                <a:cs typeface="Menlo Regular" charset="0"/>
                <a:sym typeface="Menlo Regular" charset="0"/>
              </a:rPr>
              <a:t> </a:t>
            </a:r>
            <a:r>
              <a:rPr lang="en-US" sz="1800" baseline="0" dirty="0">
                <a:latin typeface="Menlo Regular" charset="0"/>
                <a:cs typeface="Menlo Regular" charset="0"/>
                <a:sym typeface="Menlo Regular" charset="0"/>
              </a:rPr>
              <a:t>p) {</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a:solidFill>
                  <a:srgbClr val="FFFFFF"/>
                </a:solidFill>
                <a:latin typeface="Menlo Regular" charset="0"/>
                <a:cs typeface="Menlo Regular" charset="0"/>
                <a:sym typeface="Menlo Regular" charset="0"/>
              </a:rPr>
              <a:t>  </a:t>
            </a:r>
            <a:r>
              <a:rPr lang="en-US" sz="1800" baseline="0" dirty="0">
                <a:solidFill>
                  <a:srgbClr val="B21889"/>
                </a:solidFill>
                <a:latin typeface="Menlo Regular" charset="0"/>
                <a:cs typeface="Menlo Regular" charset="0"/>
                <a:sym typeface="Menlo Regular" charset="0"/>
              </a:rPr>
              <a:t>if </a:t>
            </a:r>
            <a:r>
              <a:rPr lang="en-US" sz="1800" baseline="0" dirty="0">
                <a:latin typeface="Menlo Regular" charset="0"/>
                <a:cs typeface="Menlo Regular" charset="0"/>
                <a:sym typeface="Menlo Regular" charset="0"/>
              </a:rPr>
              <a:t>(</a:t>
            </a:r>
            <a:r>
              <a:rPr lang="en-US" sz="1800" baseline="0" dirty="0" err="1" smtClean="0">
                <a:latin typeface="Menlo Bold" charset="0"/>
                <a:cs typeface="Menlo Bold" charset="0"/>
                <a:sym typeface="Menlo Bold" charset="0"/>
              </a:rPr>
              <a:t>p.ethTypeIs</a:t>
            </a:r>
            <a:r>
              <a:rPr lang="en-US" sz="1800" baseline="0" dirty="0" smtClean="0">
                <a:latin typeface="Menlo Regular" charset="0"/>
                <a:cs typeface="Menlo Regular" charset="0"/>
                <a:sym typeface="Menlo Regular" charset="0"/>
              </a:rPr>
              <a:t>(</a:t>
            </a:r>
            <a:r>
              <a:rPr lang="en-US" sz="1800" baseline="0" dirty="0" smtClean="0">
                <a:solidFill>
                  <a:srgbClr val="786DC4"/>
                </a:solidFill>
                <a:latin typeface="Menlo Regular" charset="0"/>
                <a:cs typeface="Menlo Regular" charset="0"/>
                <a:sym typeface="Menlo Regular" charset="0"/>
              </a:rPr>
              <a:t>IPv6</a:t>
            </a:r>
            <a:r>
              <a:rPr lang="en-US" sz="1800" baseline="0" dirty="0">
                <a:latin typeface="Menlo Regular" charset="0"/>
                <a:cs typeface="Menlo Regular" charset="0"/>
                <a:sym typeface="Menlo Regular" charset="0"/>
              </a:rPr>
              <a:t>) </a:t>
            </a:r>
            <a:br>
              <a:rPr lang="en-US" sz="1800" baseline="0" dirty="0">
                <a:latin typeface="Menlo Regular" charset="0"/>
                <a:cs typeface="Menlo Regular" charset="0"/>
                <a:sym typeface="Menlo Regular" charset="0"/>
              </a:rPr>
            </a:br>
            <a:r>
              <a:rPr lang="en-US" sz="1800" baseline="0" dirty="0">
                <a:latin typeface="Menlo Regular" charset="0"/>
                <a:cs typeface="Menlo Regular" charset="0"/>
                <a:sym typeface="Menlo Regular" charset="0"/>
              </a:rPr>
              <a:t>        &amp;&amp; </a:t>
            </a:r>
            <a:r>
              <a:rPr lang="en-US" sz="1800" baseline="0" dirty="0" err="1" smtClean="0">
                <a:latin typeface="Menlo Bold" charset="0"/>
                <a:cs typeface="Menlo Bold" charset="0"/>
                <a:sym typeface="Menlo Bold" charset="0"/>
              </a:rPr>
              <a:t>p.ipTypeIs</a:t>
            </a:r>
            <a:r>
              <a:rPr lang="en-US" sz="1800" baseline="0" dirty="0" smtClean="0">
                <a:latin typeface="Menlo Regular" charset="0"/>
                <a:cs typeface="Menlo Regular" charset="0"/>
                <a:sym typeface="Menlo Regular" charset="0"/>
              </a:rPr>
              <a:t>(</a:t>
            </a:r>
            <a:r>
              <a:rPr lang="en-US" sz="1800" baseline="0" dirty="0" smtClean="0">
                <a:solidFill>
                  <a:srgbClr val="786DC4"/>
                </a:solidFill>
                <a:latin typeface="Menlo Regular" charset="0"/>
                <a:cs typeface="Menlo Regular" charset="0"/>
                <a:sym typeface="Menlo Regular" charset="0"/>
              </a:rPr>
              <a:t>TCP</a:t>
            </a:r>
            <a:r>
              <a:rPr lang="en-US" sz="18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a:latin typeface="Menlo Regular" charset="0"/>
                <a:cs typeface="Menlo Regular" charset="0"/>
                <a:sym typeface="Menlo Regular" charset="0"/>
              </a:rPr>
              <a:t>    </a:t>
            </a:r>
            <a:r>
              <a:rPr lang="en-US" sz="1800" baseline="0" dirty="0" smtClean="0">
                <a:solidFill>
                  <a:srgbClr val="FF0000"/>
                </a:solidFill>
                <a:latin typeface="Menlo Regular" charset="0"/>
                <a:cs typeface="Menlo Regular" charset="0"/>
                <a:sym typeface="Menlo Regular" charset="0"/>
              </a:rPr>
              <a:t>my_tcp_</a:t>
            </a:r>
            <a:r>
              <a:rPr lang="en-US" sz="1800" baseline="0" dirty="0" smtClean="0">
                <a:solidFill>
                  <a:srgbClr val="FF0000"/>
                </a:solidFill>
                <a:latin typeface="Menlo Bold" charset="0"/>
                <a:cs typeface="Menlo Bold" charset="0"/>
                <a:sym typeface="Menlo Bold" charset="0"/>
              </a:rPr>
              <a:t>ipv6f</a:t>
            </a:r>
            <a:r>
              <a:rPr lang="en-US" sz="1800" baseline="0" dirty="0">
                <a:solidFill>
                  <a:srgbClr val="FF0000"/>
                </a:solidFill>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a:solidFill>
                  <a:srgbClr val="FFFFFF"/>
                </a:solidFill>
                <a:latin typeface="Menlo Regular" charset="0"/>
                <a:cs typeface="Menlo Regular" charset="0"/>
                <a:sym typeface="Menlo Regular" charset="0"/>
              </a:rPr>
              <a:t>  </a:t>
            </a:r>
            <a:r>
              <a:rPr lang="en-US" sz="1800" baseline="0" dirty="0">
                <a:solidFill>
                  <a:srgbClr val="B21889"/>
                </a:solidFill>
                <a:latin typeface="Menlo Regular" charset="0"/>
                <a:cs typeface="Menlo Regular" charset="0"/>
                <a:sym typeface="Menlo Regular" charset="0"/>
              </a:rPr>
              <a:t>else </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a:solidFill>
                  <a:srgbClr val="B21889"/>
                </a:solidFill>
                <a:latin typeface="Menlo Regular" charset="0"/>
                <a:cs typeface="Menlo Regular" charset="0"/>
                <a:sym typeface="Menlo Regular" charset="0"/>
              </a:rPr>
              <a:t>    return</a:t>
            </a:r>
            <a:r>
              <a:rPr lang="en-US" sz="1800" baseline="0" dirty="0">
                <a:latin typeface="Menlo Regular" charset="0"/>
                <a:cs typeface="Menlo Regular" charset="0"/>
                <a:sym typeface="Menlo Regular" charset="0"/>
              </a:rPr>
              <a:t> </a:t>
            </a:r>
            <a:r>
              <a:rPr lang="en-US" sz="1800" baseline="0" dirty="0">
                <a:solidFill>
                  <a:srgbClr val="000090"/>
                </a:solidFill>
                <a:latin typeface="Menlo Regular" charset="0"/>
                <a:cs typeface="Menlo Regular" charset="0"/>
                <a:sym typeface="Menlo Regular" charset="0"/>
              </a:rPr>
              <a:t>PASS;</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a:solidFill>
                  <a:srgbClr val="000090"/>
                </a:solidFill>
                <a:latin typeface="Menlo Regular" charset="0"/>
                <a:cs typeface="Menlo Regular" charset="0"/>
                <a:sym typeface="Menlo Regular" charset="0"/>
              </a:rPr>
              <a:t>}</a:t>
            </a:r>
          </a:p>
        </p:txBody>
      </p:sp>
      <p:sp>
        <p:nvSpPr>
          <p:cNvPr id="3" name="Slide Number Placeholder 2"/>
          <p:cNvSpPr>
            <a:spLocks noGrp="1"/>
          </p:cNvSpPr>
          <p:nvPr>
            <p:ph type="sldNum" sz="quarter" idx="10"/>
          </p:nvPr>
        </p:nvSpPr>
        <p:spPr>
          <a:xfrm>
            <a:off x="9652000" y="6553200"/>
            <a:ext cx="2540000" cy="304800"/>
          </a:xfrm>
        </p:spPr>
        <p:txBody>
          <a:bodyPr/>
          <a:lstStyle/>
          <a:p>
            <a:pPr>
              <a:defRPr/>
            </a:pPr>
            <a:fld id="{164B0F64-89EF-7A42-892D-484BAB952423}" type="slidenum">
              <a:rPr lang="en-US" smtClean="0"/>
              <a:pPr>
                <a:defRPr/>
              </a:pPr>
              <a:t>42</a:t>
            </a:fld>
            <a:endParaRPr lang="en-US" dirty="0">
              <a:solidFill>
                <a:schemeClr val="bg2"/>
              </a:solidFill>
            </a:endParaRPr>
          </a:p>
        </p:txBody>
      </p:sp>
    </p:spTree>
    <p:extLst>
      <p:ext uri="{BB962C8B-B14F-4D97-AF65-F5344CB8AC3E}">
        <p14:creationId xmlns:p14="http://schemas.microsoft.com/office/powerpoint/2010/main" val="530774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Implementing </a:t>
            </a:r>
            <a:r>
              <a:rPr lang="en-US" sz="3200" dirty="0" smtClean="0"/>
              <a:t>Chaining in Maple is </a:t>
            </a:r>
            <a:r>
              <a:rPr lang="en-US" sz="3200" dirty="0"/>
              <a:t>Easy</a:t>
            </a:r>
          </a:p>
        </p:txBody>
      </p:sp>
      <p:sp>
        <p:nvSpPr>
          <p:cNvPr id="5" name="Rectangle 2"/>
          <p:cNvSpPr>
            <a:spLocks/>
          </p:cNvSpPr>
          <p:nvPr/>
        </p:nvSpPr>
        <p:spPr bwMode="auto">
          <a:xfrm>
            <a:off x="5909723" y="1566333"/>
            <a:ext cx="4560722" cy="4374445"/>
          </a:xfrm>
          <a:prstGeom prst="rect">
            <a:avLst/>
          </a:prstGeom>
          <a:noFill/>
          <a:ln w="12700" cap="flat">
            <a:solidFill>
              <a:srgbClr val="660066"/>
            </a:solidFill>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nchor="b"/>
          <a:lstStyle/>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a:latin typeface="Menlo Regular" charset="0"/>
                <a:cs typeface="Menlo Regular" charset="0"/>
                <a:sym typeface="Menlo Regular" charset="0"/>
              </a:rPr>
              <a:t>class </a:t>
            </a:r>
            <a:r>
              <a:rPr lang="en-US" sz="1800" baseline="0" dirty="0" err="1">
                <a:latin typeface="Menlo Regular" charset="0"/>
                <a:cs typeface="Menlo Regular" charset="0"/>
                <a:sym typeface="Menlo Regular" charset="0"/>
              </a:rPr>
              <a:t>MapleCore</a:t>
            </a:r>
            <a:r>
              <a:rPr lang="en-US" sz="1800" baseline="0" dirty="0">
                <a:latin typeface="Menlo Regular" charset="0"/>
                <a:cs typeface="Menlo Regular" charset="0"/>
                <a:sym typeface="Menlo Regular" charset="0"/>
              </a:rPr>
              <a:t> {</a:t>
            </a:r>
            <a:br>
              <a:rPr lang="en-US" sz="1800" baseline="0" dirty="0">
                <a:latin typeface="Menlo Regular" charset="0"/>
                <a:cs typeface="Menlo Regular" charset="0"/>
                <a:sym typeface="Menlo Regular" charset="0"/>
              </a:rPr>
            </a:br>
            <a:r>
              <a:rPr lang="en-US" sz="1800" baseline="0" dirty="0">
                <a:latin typeface="Menlo Regular" charset="0"/>
                <a:cs typeface="Menlo Regular" charset="0"/>
                <a:sym typeface="Menlo Regular" charset="0"/>
              </a:rPr>
              <a:t>  </a:t>
            </a:r>
            <a:r>
              <a:rPr lang="en-US" sz="1800" baseline="0" dirty="0" err="1">
                <a:latin typeface="Menlo Regular" charset="0"/>
                <a:cs typeface="Menlo Regular" charset="0"/>
                <a:sym typeface="Menlo Regular" charset="0"/>
              </a:rPr>
              <a:t>MapleApp</a:t>
            </a:r>
            <a:r>
              <a:rPr lang="en-US" sz="1800" baseline="0" dirty="0">
                <a:latin typeface="Menlo Regular" charset="0"/>
                <a:cs typeface="Menlo Regular" charset="0"/>
                <a:sym typeface="Menlo Regular" charset="0"/>
              </a:rPr>
              <a:t>[] </a:t>
            </a:r>
            <a:r>
              <a:rPr lang="en-US" sz="1800" baseline="0" dirty="0" err="1">
                <a:latin typeface="Menlo Regular" charset="0"/>
                <a:cs typeface="Menlo Regular" charset="0"/>
                <a:sym typeface="Menlo Regular" charset="0"/>
              </a:rPr>
              <a:t>mApps</a:t>
            </a:r>
            <a:r>
              <a:rPr lang="en-US" sz="18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a:latin typeface="Menlo Regular" charset="0"/>
                <a:cs typeface="Menlo Regular" charset="0"/>
                <a:sym typeface="Menlo Regular" charset="0"/>
              </a:rPr>
              <a:t>  void </a:t>
            </a:r>
            <a:r>
              <a:rPr lang="en-US" sz="1800" baseline="0" dirty="0" err="1">
                <a:latin typeface="Menlo Regular" charset="0"/>
                <a:cs typeface="Menlo Regular" charset="0"/>
                <a:sym typeface="Menlo Regular" charset="0"/>
              </a:rPr>
              <a:t>init</a:t>
            </a:r>
            <a:r>
              <a:rPr lang="en-US" sz="1800" baseline="0" dirty="0">
                <a:latin typeface="Menlo Regular" charset="0"/>
                <a:cs typeface="Menlo Regular" charset="0"/>
                <a:sym typeface="Menlo Regular" charset="0"/>
              </a:rPr>
              <a:t>() {</a:t>
            </a:r>
            <a:br>
              <a:rPr lang="en-US" sz="1800" baseline="0" dirty="0">
                <a:latin typeface="Menlo Regular" charset="0"/>
                <a:cs typeface="Menlo Regular" charset="0"/>
                <a:sym typeface="Menlo Regular" charset="0"/>
              </a:rPr>
            </a:br>
            <a:r>
              <a:rPr lang="en-US" sz="1800" baseline="0" dirty="0">
                <a:latin typeface="Menlo Regular" charset="0"/>
                <a:cs typeface="Menlo Regular" charset="0"/>
                <a:sym typeface="Menlo Regular" charset="0"/>
              </a:rPr>
              <a:t>    // read from </a:t>
            </a:r>
            <a:r>
              <a:rPr lang="en-US" sz="1800" baseline="0" dirty="0" err="1">
                <a:latin typeface="Menlo Regular" charset="0"/>
                <a:cs typeface="Menlo Regular" charset="0"/>
                <a:sym typeface="Menlo Regular" charset="0"/>
              </a:rPr>
              <a:t>config</a:t>
            </a:r>
            <a:r>
              <a:rPr lang="en-US" sz="1800" baseline="0" dirty="0">
                <a:latin typeface="Menlo Regular" charset="0"/>
                <a:cs typeface="Menlo Regular" charset="0"/>
                <a:sym typeface="Menlo Regular" charset="0"/>
              </a:rPr>
              <a:t> a list </a:t>
            </a:r>
            <a:br>
              <a:rPr lang="en-US" sz="1800" baseline="0" dirty="0">
                <a:latin typeface="Menlo Regular" charset="0"/>
                <a:cs typeface="Menlo Regular" charset="0"/>
                <a:sym typeface="Menlo Regular" charset="0"/>
              </a:rPr>
            </a:br>
            <a:r>
              <a:rPr lang="en-US" sz="1800" baseline="0" dirty="0">
                <a:latin typeface="Menlo Regular" charset="0"/>
                <a:cs typeface="Menlo Regular" charset="0"/>
                <a:sym typeface="Menlo Regular" charset="0"/>
              </a:rPr>
              <a:t>    // of </a:t>
            </a:r>
            <a:r>
              <a:rPr lang="en-US" sz="1800" baseline="0" dirty="0" err="1">
                <a:latin typeface="Menlo Regular" charset="0"/>
                <a:cs typeface="Menlo Regular" charset="0"/>
                <a:sym typeface="Menlo Regular" charset="0"/>
              </a:rPr>
              <a:t>MapleApp</a:t>
            </a:r>
            <a:r>
              <a:rPr lang="en-US" sz="1800" baseline="0" dirty="0">
                <a:latin typeface="Menlo Regular" charset="0"/>
                <a:cs typeface="Menlo Regular" charset="0"/>
                <a:sym typeface="Menlo Regular" charset="0"/>
              </a:rPr>
              <a:t> objects to </a:t>
            </a:r>
            <a:br>
              <a:rPr lang="en-US" sz="1800" baseline="0" dirty="0">
                <a:latin typeface="Menlo Regular" charset="0"/>
                <a:cs typeface="Menlo Regular" charset="0"/>
                <a:sym typeface="Menlo Regular" charset="0"/>
              </a:rPr>
            </a:br>
            <a:r>
              <a:rPr lang="en-US" sz="1800" baseline="0" dirty="0">
                <a:latin typeface="Menlo Regular" charset="0"/>
                <a:cs typeface="Menlo Regular" charset="0"/>
                <a:sym typeface="Menlo Regular" charset="0"/>
              </a:rPr>
              <a:t>    // be loaded</a:t>
            </a:r>
            <a:br>
              <a:rPr lang="en-US" sz="1800" baseline="0" dirty="0">
                <a:latin typeface="Menlo Regular" charset="0"/>
                <a:cs typeface="Menlo Regular" charset="0"/>
                <a:sym typeface="Menlo Regular" charset="0"/>
              </a:rPr>
            </a:br>
            <a:r>
              <a:rPr lang="en-US" sz="18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onPacket</a:t>
            </a:r>
            <a:r>
              <a:rPr lang="en-US" sz="1800" baseline="0" dirty="0" smtClean="0">
                <a:latin typeface="Menlo Regular" charset="0"/>
                <a:cs typeface="Menlo Regular" charset="0"/>
                <a:sym typeface="Menlo Regular" charset="0"/>
              </a:rPr>
              <a:t>(Packet </a:t>
            </a:r>
            <a:r>
              <a:rPr lang="en-US" sz="1800" baseline="0" dirty="0">
                <a:latin typeface="Menlo Regular" charset="0"/>
                <a:cs typeface="Menlo Regular" charset="0"/>
                <a:sym typeface="Menlo Regular" charset="0"/>
              </a:rPr>
              <a:t>p) {</a:t>
            </a:r>
            <a:br>
              <a:rPr lang="en-US" sz="1800" baseline="0" dirty="0">
                <a:latin typeface="Menlo Regular" charset="0"/>
                <a:cs typeface="Menlo Regular" charset="0"/>
                <a:sym typeface="Menlo Regular" charset="0"/>
              </a:rPr>
            </a:br>
            <a:r>
              <a:rPr lang="en-US" sz="1800" baseline="0" dirty="0">
                <a:latin typeface="Menlo Regular" charset="0"/>
                <a:cs typeface="Menlo Regular" charset="0"/>
                <a:sym typeface="Menlo Regular" charset="0"/>
              </a:rPr>
              <a:t>    for (</a:t>
            </a:r>
            <a:r>
              <a:rPr lang="en-US" sz="1800" baseline="0" dirty="0" err="1">
                <a:latin typeface="Menlo Regular" charset="0"/>
                <a:cs typeface="Menlo Regular" charset="0"/>
                <a:sym typeface="Menlo Regular" charset="0"/>
              </a:rPr>
              <a:t>MapleApp</a:t>
            </a:r>
            <a:r>
              <a:rPr lang="en-US" sz="1800" baseline="0" dirty="0">
                <a:latin typeface="Menlo Regular" charset="0"/>
                <a:cs typeface="Menlo Regular" charset="0"/>
                <a:sym typeface="Menlo Regular" charset="0"/>
              </a:rPr>
              <a:t> </a:t>
            </a:r>
            <a:r>
              <a:rPr lang="en-US" sz="1800" baseline="0" dirty="0" err="1">
                <a:latin typeface="Menlo Regular" charset="0"/>
                <a:cs typeface="Menlo Regular" charset="0"/>
                <a:sym typeface="Menlo Regular" charset="0"/>
              </a:rPr>
              <a:t>mApp</a:t>
            </a:r>
            <a:r>
              <a:rPr lang="en-US" sz="1800" baseline="0" dirty="0">
                <a:latin typeface="Menlo Regular" charset="0"/>
                <a:cs typeface="Menlo Regular" charset="0"/>
                <a:sym typeface="Menlo Regular" charset="0"/>
              </a:rPr>
              <a:t>: </a:t>
            </a:r>
            <a:r>
              <a:rPr lang="en-US" sz="1800" baseline="0" dirty="0" err="1">
                <a:latin typeface="Menlo Regular" charset="0"/>
                <a:cs typeface="Menlo Regular" charset="0"/>
                <a:sym typeface="Menlo Regular" charset="0"/>
              </a:rPr>
              <a:t>mApps</a:t>
            </a:r>
            <a:r>
              <a:rPr lang="en-US" sz="1800" baseline="0" dirty="0">
                <a:latin typeface="Menlo Regular" charset="0"/>
                <a:cs typeface="Menlo Regular" charset="0"/>
                <a:sym typeface="Menlo Regular" charset="0"/>
              </a:rPr>
              <a:t>) {</a:t>
            </a:r>
            <a:br>
              <a:rPr lang="en-US" sz="1800" baseline="0" dirty="0">
                <a:latin typeface="Menlo Regular" charset="0"/>
                <a:cs typeface="Menlo Regular" charset="0"/>
                <a:sym typeface="Menlo Regular" charset="0"/>
              </a:rPr>
            </a:br>
            <a:r>
              <a:rPr lang="en-US" sz="1800" baseline="0" dirty="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mApp.onPacket</a:t>
            </a:r>
            <a:r>
              <a:rPr lang="en-US" sz="1800" baseline="0" dirty="0">
                <a:latin typeface="Menlo Regular" charset="0"/>
                <a:cs typeface="Menlo Regular" charset="0"/>
                <a:sym typeface="Menlo Regular" charset="0"/>
              </a:rPr>
              <a:t>(); </a:t>
            </a:r>
            <a:br>
              <a:rPr lang="en-US" sz="1800" baseline="0" dirty="0">
                <a:latin typeface="Menlo Regular" charset="0"/>
                <a:cs typeface="Menlo Regular" charset="0"/>
                <a:sym typeface="Menlo Regular" charset="0"/>
              </a:rPr>
            </a:br>
            <a:r>
              <a:rPr lang="en-US" sz="1800" baseline="0" dirty="0">
                <a:latin typeface="Menlo Regular" charset="0"/>
                <a:cs typeface="Menlo Regular" charset="0"/>
                <a:sym typeface="Menlo Regular" charset="0"/>
              </a:rPr>
              <a:t>      if </a:t>
            </a:r>
            <a:r>
              <a:rPr lang="en-US" sz="1800" baseline="0" dirty="0" smtClean="0">
                <a:latin typeface="Menlo Regular" charset="0"/>
                <a:cs typeface="Menlo Regular" charset="0"/>
                <a:sym typeface="Menlo Regular" charset="0"/>
              </a:rPr>
              <a:t>(</a:t>
            </a:r>
            <a:r>
              <a:rPr lang="en-US" sz="1800" baseline="0" dirty="0" err="1" smtClean="0">
                <a:latin typeface="Menlo Regular" charset="0"/>
                <a:cs typeface="Menlo Regular" charset="0"/>
                <a:sym typeface="Menlo Regular" charset="0"/>
              </a:rPr>
              <a:t>p.route</a:t>
            </a:r>
            <a:r>
              <a:rPr lang="en-US" sz="1800" baseline="0" dirty="0" smtClean="0">
                <a:latin typeface="Menlo Regular" charset="0"/>
                <a:cs typeface="Menlo Regular" charset="0"/>
                <a:sym typeface="Menlo Regular" charset="0"/>
              </a:rPr>
              <a:t>() </a:t>
            </a:r>
            <a:r>
              <a:rPr lang="en-US" sz="1800" baseline="0" dirty="0">
                <a:latin typeface="Menlo Regular" charset="0"/>
                <a:cs typeface="Menlo Regular" charset="0"/>
                <a:sym typeface="Menlo Regular" charset="0"/>
              </a:rPr>
              <a:t>!= </a:t>
            </a:r>
            <a:r>
              <a:rPr lang="en-US" sz="1800" baseline="0" dirty="0" smtClean="0">
                <a:latin typeface="Menlo Regular" charset="0"/>
                <a:cs typeface="Menlo Regular" charset="0"/>
                <a:sym typeface="Menlo Regular" charset="0"/>
              </a:rPr>
              <a:t>empty)</a:t>
            </a:r>
            <a:r>
              <a:rPr lang="en-US" sz="1800" baseline="0" dirty="0">
                <a:latin typeface="Menlo Regular" charset="0"/>
                <a:cs typeface="Menlo Regular" charset="0"/>
                <a:sym typeface="Menlo Regular" charset="0"/>
              </a:rPr>
              <a:t/>
            </a:r>
            <a:br>
              <a:rPr lang="en-US" sz="1800" baseline="0" dirty="0">
                <a:latin typeface="Menlo Regular" charset="0"/>
                <a:cs typeface="Menlo Regular" charset="0"/>
                <a:sym typeface="Menlo Regular" charset="0"/>
              </a:rPr>
            </a:br>
            <a:r>
              <a:rPr lang="en-US" sz="1800" baseline="0" dirty="0">
                <a:latin typeface="Menlo Regular" charset="0"/>
                <a:cs typeface="Menlo Regular" charset="0"/>
                <a:sym typeface="Menlo Regular" charset="0"/>
              </a:rPr>
              <a:t>        </a:t>
            </a:r>
            <a:r>
              <a:rPr lang="en-US" sz="1800" baseline="0" dirty="0" smtClean="0">
                <a:latin typeface="Menlo Regular" charset="0"/>
                <a:cs typeface="Menlo Regular" charset="0"/>
                <a:sym typeface="Menlo Regular" charset="0"/>
              </a:rPr>
              <a:t>return; </a:t>
            </a:r>
            <a:endParaRPr lang="en-US" sz="18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Regular" charset="0"/>
                <a:cs typeface="Menlo Regular" charset="0"/>
                <a:sym typeface="Menlo Regular" charset="0"/>
              </a:rPr>
              <a:t>  }</a:t>
            </a:r>
            <a:r>
              <a:rPr lang="en-US" sz="1800" baseline="0" dirty="0">
                <a:latin typeface="Menlo Regular" charset="0"/>
                <a:cs typeface="Menlo Regular" charset="0"/>
                <a:sym typeface="Menlo Regular" charset="0"/>
              </a:rPr>
              <a:t/>
            </a:r>
            <a:br>
              <a:rPr lang="en-US" sz="1800" baseline="0" dirty="0">
                <a:latin typeface="Menlo Regular" charset="0"/>
                <a:cs typeface="Menlo Regular" charset="0"/>
                <a:sym typeface="Menlo Regular" charset="0"/>
              </a:rPr>
            </a:br>
            <a:r>
              <a:rPr lang="en-US" sz="1800" baseline="0" dirty="0">
                <a:latin typeface="Menlo Regular" charset="0"/>
                <a:cs typeface="Menlo Regular" charset="0"/>
                <a:sym typeface="Menlo Regular" charset="0"/>
              </a:rPr>
              <a:t>}</a:t>
            </a:r>
          </a:p>
        </p:txBody>
      </p:sp>
      <p:sp>
        <p:nvSpPr>
          <p:cNvPr id="8" name="Rectangle 2"/>
          <p:cNvSpPr>
            <a:spLocks/>
          </p:cNvSpPr>
          <p:nvPr/>
        </p:nvSpPr>
        <p:spPr bwMode="auto">
          <a:xfrm>
            <a:off x="1730012" y="2681111"/>
            <a:ext cx="4055544" cy="2071510"/>
          </a:xfrm>
          <a:prstGeom prst="rect">
            <a:avLst/>
          </a:prstGeom>
          <a:noFill/>
          <a:ln w="12700" cap="flat">
            <a:solidFill>
              <a:srgbClr val="660066"/>
            </a:solidFill>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nchor="b"/>
          <a:lstStyle/>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a:latin typeface="Menlo Bold" charset="0"/>
                <a:cs typeface="Menlo Bold" charset="0"/>
                <a:sym typeface="Menlo Bold" charset="0"/>
              </a:rPr>
              <a:t>MapleApp1 extends </a:t>
            </a:r>
            <a:r>
              <a:rPr lang="en-US" sz="1800" baseline="0" dirty="0" err="1">
                <a:latin typeface="Menlo Bold" charset="0"/>
                <a:cs typeface="Menlo Bold" charset="0"/>
                <a:sym typeface="Menlo Bold" charset="0"/>
              </a:rPr>
              <a:t>MapleApp</a:t>
            </a:r>
            <a:r>
              <a:rPr lang="en-US" sz="1800" baseline="0" dirty="0">
                <a:latin typeface="Menlo Bold" charset="0"/>
                <a:cs typeface="Menlo Bold" charset="0"/>
                <a:sym typeface="Menlo Bold" charset="0"/>
              </a:rPr>
              <a:t> {</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a:latin typeface="Menlo Bold" charset="0"/>
                <a:cs typeface="Menlo Bold" charset="0"/>
                <a:sym typeface="Menlo Bold" charset="0"/>
              </a:rPr>
              <a:t>  </a:t>
            </a:r>
            <a:r>
              <a:rPr lang="is-IS" sz="1800" baseline="0" dirty="0">
                <a:latin typeface="Menlo Bold" charset="0"/>
                <a:cs typeface="Menlo Bold" charset="0"/>
                <a:sym typeface="Menlo Bold" charset="0"/>
              </a:rPr>
              <a:t>…</a:t>
            </a:r>
            <a:r>
              <a:rPr lang="en-US" sz="1800" baseline="0" dirty="0">
                <a:latin typeface="Menlo Bold" charset="0"/>
                <a:cs typeface="Menlo Bold" charset="0"/>
                <a:sym typeface="Menlo Bold" charset="0"/>
              </a:rPr>
              <a:t/>
            </a:r>
            <a:br>
              <a:rPr lang="en-US" sz="1800" baseline="0" dirty="0">
                <a:latin typeface="Menlo Bold" charset="0"/>
                <a:cs typeface="Menlo Bold" charset="0"/>
                <a:sym typeface="Menlo Bold" charset="0"/>
              </a:rPr>
            </a:br>
            <a:r>
              <a:rPr lang="en-US" sz="1800" baseline="0" dirty="0">
                <a:latin typeface="Menlo Bold" charset="0"/>
                <a:cs typeface="Menlo Bold" charset="0"/>
                <a:sym typeface="Menlo Bold" charset="0"/>
              </a:rPr>
              <a:t>}</a:t>
            </a:r>
          </a:p>
          <a:p>
            <a:pPr>
              <a:tabLst>
                <a:tab pos="211027" algn="l"/>
                <a:tab pos="211027" algn="l"/>
                <a:tab pos="211027" algn="l"/>
                <a:tab pos="211027" algn="l"/>
                <a:tab pos="211027" algn="l"/>
                <a:tab pos="211027" algn="l"/>
                <a:tab pos="211027" algn="l"/>
                <a:tab pos="211027" algn="l"/>
                <a:tab pos="211027" algn="l"/>
                <a:tab pos="211027" algn="l"/>
              </a:tabLst>
            </a:pPr>
            <a:endParaRPr lang="en-US" sz="1800" baseline="0" dirty="0">
              <a:latin typeface="Menlo Bold" charset="0"/>
              <a:cs typeface="Menlo Bold" charset="0"/>
              <a:sym typeface="Menlo Bold" charset="0"/>
            </a:endParaRP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a:latin typeface="Menlo Bold" charset="0"/>
                <a:cs typeface="Menlo Bold" charset="0"/>
                <a:sym typeface="Menlo Bold" charset="0"/>
              </a:rPr>
              <a:t>MapleApp2 extends </a:t>
            </a:r>
            <a:r>
              <a:rPr lang="en-US" sz="1800" baseline="0" dirty="0" err="1">
                <a:latin typeface="Menlo Bold" charset="0"/>
                <a:cs typeface="Menlo Bold" charset="0"/>
                <a:sym typeface="Menlo Bold" charset="0"/>
              </a:rPr>
              <a:t>MapleApp</a:t>
            </a:r>
            <a:r>
              <a:rPr lang="en-US" sz="1800" baseline="0" dirty="0">
                <a:latin typeface="Menlo Bold" charset="0"/>
                <a:cs typeface="Menlo Bold" charset="0"/>
                <a:sym typeface="Menlo Bold" charset="0"/>
              </a:rPr>
              <a:t> {</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a:latin typeface="Menlo Bold" charset="0"/>
                <a:cs typeface="Menlo Bold" charset="0"/>
                <a:sym typeface="Menlo Bold" charset="0"/>
              </a:rPr>
              <a:t>  </a:t>
            </a:r>
            <a:r>
              <a:rPr lang="is-IS" sz="1800" baseline="0" dirty="0">
                <a:latin typeface="Menlo Bold" charset="0"/>
                <a:cs typeface="Menlo Bold" charset="0"/>
                <a:sym typeface="Menlo Bold" charset="0"/>
              </a:rPr>
              <a:t>…</a:t>
            </a:r>
            <a:r>
              <a:rPr lang="en-US" sz="1800" baseline="0" dirty="0">
                <a:latin typeface="Menlo Bold" charset="0"/>
                <a:cs typeface="Menlo Bold" charset="0"/>
                <a:sym typeface="Menlo Bold" charset="0"/>
              </a:rPr>
              <a:t/>
            </a:r>
            <a:br>
              <a:rPr lang="en-US" sz="1800" baseline="0" dirty="0">
                <a:latin typeface="Menlo Bold" charset="0"/>
                <a:cs typeface="Menlo Bold" charset="0"/>
                <a:sym typeface="Menlo Bold" charset="0"/>
              </a:rPr>
            </a:br>
            <a:r>
              <a:rPr lang="en-US" sz="1800" baseline="0" dirty="0">
                <a:latin typeface="Menlo Bold" charset="0"/>
                <a:cs typeface="Menlo Bold" charset="0"/>
                <a:sym typeface="Menlo Bold" charset="0"/>
              </a:rPr>
              <a:t>}</a:t>
            </a:r>
          </a:p>
        </p:txBody>
      </p:sp>
      <p:sp>
        <p:nvSpPr>
          <p:cNvPr id="3" name="Slide Number Placeholder 2"/>
          <p:cNvSpPr>
            <a:spLocks noGrp="1"/>
          </p:cNvSpPr>
          <p:nvPr>
            <p:ph type="sldNum" sz="quarter" idx="10"/>
          </p:nvPr>
        </p:nvSpPr>
        <p:spPr>
          <a:xfrm>
            <a:off x="9652000" y="6553200"/>
            <a:ext cx="2540000" cy="304800"/>
          </a:xfrm>
        </p:spPr>
        <p:txBody>
          <a:bodyPr/>
          <a:lstStyle/>
          <a:p>
            <a:pPr>
              <a:defRPr/>
            </a:pPr>
            <a:fld id="{164B0F64-89EF-7A42-892D-484BAB952423}" type="slidenum">
              <a:rPr lang="en-US" smtClean="0"/>
              <a:pPr>
                <a:defRPr/>
              </a:pPr>
              <a:t>43</a:t>
            </a:fld>
            <a:endParaRPr lang="en-US" dirty="0">
              <a:solidFill>
                <a:schemeClr val="bg2"/>
              </a:solidFill>
            </a:endParaRPr>
          </a:p>
        </p:txBody>
      </p:sp>
    </p:spTree>
    <p:extLst>
      <p:ext uri="{BB962C8B-B14F-4D97-AF65-F5344CB8AC3E}">
        <p14:creationId xmlns:p14="http://schemas.microsoft.com/office/powerpoint/2010/main" val="152590301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345" name="Rectangle 1"/>
          <p:cNvSpPr>
            <a:spLocks noGrp="1" noChangeArrowheads="1"/>
          </p:cNvSpPr>
          <p:nvPr>
            <p:ph type="ctrTitle"/>
          </p:nvPr>
        </p:nvSpPr>
        <p:spPr>
          <a:xfrm>
            <a:off x="914400" y="1231900"/>
            <a:ext cx="10363200" cy="4216400"/>
          </a:xfrm>
          <a:ln/>
        </p:spPr>
        <p:txBody>
          <a:bodyPr/>
          <a:lstStyle/>
          <a:p>
            <a:pPr algn="l"/>
            <a:r>
              <a:rPr lang="en-US" sz="6000" dirty="0" smtClean="0">
                <a:solidFill>
                  <a:srgbClr val="C00000"/>
                </a:solidFill>
              </a:rPr>
              <a:t>Exercise: </a:t>
            </a:r>
            <a:r>
              <a:rPr lang="en-US" sz="6000" dirty="0">
                <a:solidFill>
                  <a:srgbClr val="C00000"/>
                </a:solidFill>
              </a:rPr>
              <a:t/>
            </a:r>
            <a:br>
              <a:rPr lang="en-US" sz="6000" dirty="0">
                <a:solidFill>
                  <a:srgbClr val="C00000"/>
                </a:solidFill>
              </a:rPr>
            </a:br>
            <a:r>
              <a:rPr lang="en-US" sz="3200" dirty="0" smtClean="0">
                <a:solidFill>
                  <a:schemeClr val="tx1"/>
                </a:solidFill>
              </a:rPr>
              <a:t>- Write and test M4</a:t>
            </a:r>
            <a:endParaRPr lang="en-US" sz="3200" dirty="0">
              <a:solidFill>
                <a:schemeClr val="tx1"/>
              </a:solidFill>
            </a:endParaRPr>
          </a:p>
        </p:txBody>
      </p:sp>
      <p:sp>
        <p:nvSpPr>
          <p:cNvPr id="10" name="Slide Number Placeholder 6"/>
          <p:cNvSpPr>
            <a:spLocks noGrp="1"/>
          </p:cNvSpPr>
          <p:nvPr>
            <p:ph type="sldNum" sz="quarter" idx="10"/>
          </p:nvPr>
        </p:nvSpPr>
        <p:spPr>
          <a:xfrm>
            <a:off x="10287000" y="6553200"/>
            <a:ext cx="1905000" cy="304800"/>
          </a:xfrm>
        </p:spPr>
        <p:txBody>
          <a:bodyPr/>
          <a:lstStyle/>
          <a:p>
            <a:pPr>
              <a:defRPr/>
            </a:pPr>
            <a:fld id="{164B0F64-89EF-7A42-892D-484BAB952423}" type="slidenum">
              <a:rPr lang="en-US" smtClean="0"/>
              <a:pPr>
                <a:defRPr/>
              </a:pPr>
              <a:t>44</a:t>
            </a:fld>
            <a:endParaRPr lang="en-US" dirty="0">
              <a:solidFill>
                <a:schemeClr val="bg2"/>
              </a:solidFill>
            </a:endParaRPr>
          </a:p>
        </p:txBody>
      </p:sp>
    </p:spTree>
    <p:extLst>
      <p:ext uri="{BB962C8B-B14F-4D97-AF65-F5344CB8AC3E}">
        <p14:creationId xmlns:p14="http://schemas.microsoft.com/office/powerpoint/2010/main" val="196052962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345" name="Rectangle 1"/>
          <p:cNvSpPr>
            <a:spLocks noGrp="1" noChangeArrowheads="1"/>
          </p:cNvSpPr>
          <p:nvPr>
            <p:ph type="ctrTitle"/>
          </p:nvPr>
        </p:nvSpPr>
        <p:spPr>
          <a:ln/>
        </p:spPr>
        <p:txBody>
          <a:bodyPr/>
          <a:lstStyle/>
          <a:p>
            <a:r>
              <a:rPr lang="en-US" sz="6000" dirty="0" smtClean="0">
                <a:solidFill>
                  <a:srgbClr val="C00000"/>
                </a:solidFill>
              </a:rPr>
              <a:t>Part 3: FAST</a:t>
            </a:r>
            <a:endParaRPr lang="en-US" sz="6000" dirty="0">
              <a:solidFill>
                <a:srgbClr val="C00000"/>
              </a:solidFill>
            </a:endParaRPr>
          </a:p>
        </p:txBody>
      </p:sp>
      <p:sp>
        <p:nvSpPr>
          <p:cNvPr id="2" name="Slide Number Placeholder 1"/>
          <p:cNvSpPr>
            <a:spLocks noGrp="1"/>
          </p:cNvSpPr>
          <p:nvPr>
            <p:ph type="sldNum" sz="quarter" idx="10"/>
          </p:nvPr>
        </p:nvSpPr>
        <p:spPr/>
        <p:txBody>
          <a:bodyPr/>
          <a:lstStyle/>
          <a:p>
            <a:pPr>
              <a:defRPr/>
            </a:pPr>
            <a:fld id="{C7131E5B-00C3-0745-B9A8-94A27EBE9C2C}" type="slidenum">
              <a:rPr lang="en-US" smtClean="0"/>
              <a:pPr>
                <a:defRPr/>
              </a:pPr>
              <a:t>45</a:t>
            </a:fld>
            <a:endParaRPr lang="en-US">
              <a:solidFill>
                <a:schemeClr val="bg2"/>
              </a:solidFill>
            </a:endParaRPr>
          </a:p>
        </p:txBody>
      </p:sp>
    </p:spTree>
    <p:extLst>
      <p:ext uri="{BB962C8B-B14F-4D97-AF65-F5344CB8AC3E}">
        <p14:creationId xmlns:p14="http://schemas.microsoft.com/office/powerpoint/2010/main" val="128174491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345" name="Rectangle 1"/>
          <p:cNvSpPr>
            <a:spLocks noGrp="1" noChangeArrowheads="1"/>
          </p:cNvSpPr>
          <p:nvPr>
            <p:ph type="ctrTitle"/>
          </p:nvPr>
        </p:nvSpPr>
        <p:spPr>
          <a:ln/>
        </p:spPr>
        <p:txBody>
          <a:bodyPr/>
          <a:lstStyle/>
          <a:p>
            <a:r>
              <a:rPr lang="en-US" sz="6000" smtClean="0">
                <a:solidFill>
                  <a:srgbClr val="C00000"/>
                </a:solidFill>
              </a:rPr>
              <a:t>Conceptual Intro: </a:t>
            </a:r>
            <a:br>
              <a:rPr lang="en-US" sz="6000" smtClean="0">
                <a:solidFill>
                  <a:srgbClr val="C00000"/>
                </a:solidFill>
              </a:rPr>
            </a:br>
            <a:r>
              <a:rPr lang="en-US" sz="6000" smtClean="0">
                <a:solidFill>
                  <a:srgbClr val="C00000"/>
                </a:solidFill>
              </a:rPr>
              <a:t>The FAST Function Store</a:t>
            </a:r>
            <a:endParaRPr lang="en-US" sz="6000" dirty="0">
              <a:solidFill>
                <a:srgbClr val="C00000"/>
              </a:solidFill>
            </a:endParaRPr>
          </a:p>
        </p:txBody>
      </p:sp>
      <p:sp>
        <p:nvSpPr>
          <p:cNvPr id="10" name="Slide Number Placeholder 6"/>
          <p:cNvSpPr>
            <a:spLocks noGrp="1"/>
          </p:cNvSpPr>
          <p:nvPr>
            <p:ph type="sldNum" sz="quarter" idx="10"/>
          </p:nvPr>
        </p:nvSpPr>
        <p:spPr>
          <a:xfrm>
            <a:off x="10287000" y="6553200"/>
            <a:ext cx="1905000" cy="304800"/>
          </a:xfrm>
        </p:spPr>
        <p:txBody>
          <a:bodyPr/>
          <a:lstStyle/>
          <a:p>
            <a:pPr>
              <a:defRPr/>
            </a:pPr>
            <a:fld id="{164B0F64-89EF-7A42-892D-484BAB952423}" type="slidenum">
              <a:rPr lang="en-US" smtClean="0"/>
              <a:pPr>
                <a:defRPr/>
              </a:pPr>
              <a:t>46</a:t>
            </a:fld>
            <a:endParaRPr lang="en-US" dirty="0">
              <a:solidFill>
                <a:schemeClr val="bg2"/>
              </a:solidFill>
            </a:endParaRPr>
          </a:p>
        </p:txBody>
      </p:sp>
    </p:spTree>
    <p:extLst>
      <p:ext uri="{BB962C8B-B14F-4D97-AF65-F5344CB8AC3E}">
        <p14:creationId xmlns:p14="http://schemas.microsoft.com/office/powerpoint/2010/main" val="196878185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Shape 239"/>
          <p:cNvSpPr txBox="1">
            <a:spLocks noGrp="1"/>
          </p:cNvSpPr>
          <p:nvPr>
            <p:ph type="title"/>
          </p:nvPr>
        </p:nvSpPr>
        <p:spPr>
          <a:xfrm>
            <a:off x="342498" y="85614"/>
            <a:ext cx="11416500" cy="685800"/>
          </a:xfrm>
          <a:prstGeom prst="rect">
            <a:avLst/>
          </a:prstGeom>
        </p:spPr>
        <p:txBody>
          <a:bodyPr lIns="91425" tIns="91425" rIns="91425" bIns="91425" anchor="ctr" anchorCtr="0">
            <a:noAutofit/>
          </a:bodyPr>
          <a:lstStyle/>
          <a:p>
            <a:pPr lvl="0" rtl="0">
              <a:spcBef>
                <a:spcPts val="0"/>
              </a:spcBef>
              <a:buNone/>
            </a:pPr>
            <a:r>
              <a:rPr lang="en-US" dirty="0" smtClean="0"/>
              <a:t>Writing an ODL program</a:t>
            </a:r>
            <a:endParaRPr lang="en-US" dirty="0"/>
          </a:p>
        </p:txBody>
      </p:sp>
      <p:sp>
        <p:nvSpPr>
          <p:cNvPr id="240" name="Shape 240"/>
          <p:cNvSpPr txBox="1">
            <a:spLocks noGrp="1"/>
          </p:cNvSpPr>
          <p:nvPr>
            <p:ph type="body" idx="1"/>
          </p:nvPr>
        </p:nvSpPr>
        <p:spPr>
          <a:xfrm>
            <a:off x="167218" y="990600"/>
            <a:ext cx="5801700" cy="5334000"/>
          </a:xfrm>
          <a:prstGeom prst="rect">
            <a:avLst/>
          </a:prstGeom>
        </p:spPr>
        <p:txBody>
          <a:bodyPr lIns="91425" tIns="91425" rIns="91425" bIns="91425" anchor="t" anchorCtr="0">
            <a:noAutofit/>
          </a:bodyPr>
          <a:lstStyle/>
          <a:p>
            <a:pPr marL="0" lvl="0" indent="0" rtl="0">
              <a:spcBef>
                <a:spcPts val="0"/>
              </a:spcBef>
              <a:buNone/>
            </a:pPr>
            <a:endParaRPr sz="1200" b="1" dirty="0">
              <a:solidFill>
                <a:srgbClr val="000000"/>
              </a:solidFill>
              <a:latin typeface="Consolas"/>
              <a:ea typeface="Consolas"/>
              <a:cs typeface="Consolas"/>
              <a:sym typeface="Consolas"/>
            </a:endParaRPr>
          </a:p>
          <a:p>
            <a:pPr marL="0" lvl="0" indent="0" rtl="0">
              <a:spcBef>
                <a:spcPts val="0"/>
              </a:spcBef>
              <a:buNone/>
            </a:pPr>
            <a:endParaRPr sz="1200" b="1" dirty="0">
              <a:solidFill>
                <a:srgbClr val="000000"/>
              </a:solidFill>
              <a:latin typeface="Consolas"/>
              <a:ea typeface="Consolas"/>
              <a:cs typeface="Consolas"/>
              <a:sym typeface="Consolas"/>
            </a:endParaRPr>
          </a:p>
          <a:p>
            <a:pPr marL="0" lvl="0" indent="0" rtl="0">
              <a:spcBef>
                <a:spcPts val="0"/>
              </a:spcBef>
              <a:buNone/>
            </a:pPr>
            <a:endParaRPr sz="1200" b="1" dirty="0">
              <a:solidFill>
                <a:srgbClr val="000000"/>
              </a:solidFill>
              <a:latin typeface="Consolas"/>
              <a:ea typeface="Consolas"/>
              <a:cs typeface="Consolas"/>
              <a:sym typeface="Consolas"/>
            </a:endParaRPr>
          </a:p>
          <a:p>
            <a:pPr marL="0" lvl="0" indent="0" rtl="0">
              <a:spcBef>
                <a:spcPts val="0"/>
              </a:spcBef>
              <a:buNone/>
            </a:pPr>
            <a:r>
              <a:rPr lang="en-US" sz="1200" b="1" dirty="0">
                <a:solidFill>
                  <a:srgbClr val="000000"/>
                </a:solidFill>
                <a:latin typeface="Consolas"/>
                <a:ea typeface="Consolas"/>
                <a:cs typeface="Consolas"/>
                <a:sym typeface="Consolas"/>
              </a:rPr>
              <a:t>public void </a:t>
            </a:r>
            <a:r>
              <a:rPr lang="en-US" sz="1200" b="1" dirty="0" err="1">
                <a:solidFill>
                  <a:srgbClr val="000000"/>
                </a:solidFill>
                <a:latin typeface="Consolas"/>
                <a:ea typeface="Consolas"/>
                <a:cs typeface="Consolas"/>
                <a:sym typeface="Consolas"/>
              </a:rPr>
              <a:t>findPath</a:t>
            </a:r>
            <a:r>
              <a:rPr lang="en-US" sz="1200" b="1" dirty="0">
                <a:solidFill>
                  <a:srgbClr val="000000"/>
                </a:solidFill>
                <a:latin typeface="Consolas"/>
                <a:ea typeface="Consolas"/>
                <a:cs typeface="Consolas"/>
                <a:sym typeface="Consolas"/>
              </a:rPr>
              <a:t>(</a:t>
            </a:r>
            <a:r>
              <a:rPr lang="en-US" sz="1400" b="1" dirty="0">
                <a:solidFill>
                  <a:srgbClr val="FF0000"/>
                </a:solidFill>
                <a:latin typeface="Consolas"/>
                <a:ea typeface="Consolas"/>
                <a:cs typeface="Consolas"/>
                <a:sym typeface="Consolas"/>
              </a:rPr>
              <a:t>Ipv4Address </a:t>
            </a:r>
            <a:r>
              <a:rPr lang="en-US" sz="1400" b="1" dirty="0" err="1">
                <a:solidFill>
                  <a:srgbClr val="FF0000"/>
                </a:solidFill>
                <a:latin typeface="Consolas"/>
                <a:ea typeface="Consolas"/>
                <a:cs typeface="Consolas"/>
                <a:sym typeface="Consolas"/>
              </a:rPr>
              <a:t>src</a:t>
            </a:r>
            <a:r>
              <a:rPr lang="en-US" sz="1400" b="1" dirty="0">
                <a:solidFill>
                  <a:srgbClr val="FF0000"/>
                </a:solidFill>
                <a:latin typeface="Consolas"/>
                <a:ea typeface="Consolas"/>
                <a:cs typeface="Consolas"/>
                <a:sym typeface="Consolas"/>
              </a:rPr>
              <a:t>, Ipv4Address </a:t>
            </a:r>
            <a:r>
              <a:rPr lang="en-US" sz="1400" b="1" dirty="0" err="1">
                <a:solidFill>
                  <a:srgbClr val="FF0000"/>
                </a:solidFill>
                <a:latin typeface="Consolas"/>
                <a:ea typeface="Consolas"/>
                <a:cs typeface="Consolas"/>
                <a:sym typeface="Consolas"/>
              </a:rPr>
              <a:t>dst</a:t>
            </a:r>
            <a:r>
              <a:rPr lang="en-US" sz="1400" b="1" dirty="0">
                <a:solidFill>
                  <a:srgbClr val="FF0000"/>
                </a:solidFill>
                <a:latin typeface="Consolas"/>
                <a:ea typeface="Consolas"/>
                <a:cs typeface="Consolas"/>
                <a:sym typeface="Consolas"/>
              </a:rPr>
              <a:t>, </a:t>
            </a:r>
          </a:p>
          <a:p>
            <a:pPr marL="0" lvl="0" indent="0" rtl="0">
              <a:spcBef>
                <a:spcPts val="0"/>
              </a:spcBef>
              <a:buNone/>
            </a:pPr>
            <a:r>
              <a:rPr lang="en-US" sz="1400" b="1" dirty="0">
                <a:solidFill>
                  <a:srgbClr val="FF0000"/>
                </a:solidFill>
                <a:latin typeface="Consolas"/>
                <a:ea typeface="Consolas"/>
                <a:cs typeface="Consolas"/>
                <a:sym typeface="Consolas"/>
              </a:rPr>
              <a:t>     		    </a:t>
            </a:r>
            <a:r>
              <a:rPr lang="en-US" sz="1400" b="1" dirty="0" err="1">
                <a:solidFill>
                  <a:srgbClr val="FF0000"/>
                </a:solidFill>
                <a:latin typeface="Consolas"/>
                <a:ea typeface="Consolas"/>
                <a:cs typeface="Consolas"/>
                <a:sym typeface="Consolas"/>
              </a:rPr>
              <a:t>int</a:t>
            </a:r>
            <a:r>
              <a:rPr lang="en-US" sz="1400" b="1" dirty="0">
                <a:solidFill>
                  <a:srgbClr val="FF0000"/>
                </a:solidFill>
                <a:latin typeface="Consolas"/>
                <a:ea typeface="Consolas"/>
                <a:cs typeface="Consolas"/>
                <a:sym typeface="Consolas"/>
              </a:rPr>
              <a:t> </a:t>
            </a:r>
            <a:r>
              <a:rPr lang="en-US" sz="1400" b="1" dirty="0" err="1">
                <a:solidFill>
                  <a:srgbClr val="FF0000"/>
                </a:solidFill>
                <a:latin typeface="Consolas"/>
                <a:ea typeface="Consolas"/>
                <a:cs typeface="Consolas"/>
                <a:sym typeface="Consolas"/>
              </a:rPr>
              <a:t>requiredBw</a:t>
            </a:r>
            <a:r>
              <a:rPr lang="en-US" sz="1200" b="1" dirty="0">
                <a:solidFill>
                  <a:srgbClr val="000000"/>
                </a:solidFill>
                <a:latin typeface="Consolas"/>
                <a:ea typeface="Consolas"/>
                <a:cs typeface="Consolas"/>
                <a:sym typeface="Consolas"/>
              </a:rPr>
              <a:t>) {</a:t>
            </a:r>
          </a:p>
          <a:p>
            <a:pPr marL="0" lvl="0" indent="0" rtl="0">
              <a:spcBef>
                <a:spcPts val="0"/>
              </a:spcBef>
              <a:buNone/>
            </a:pPr>
            <a:r>
              <a:rPr lang="en-US" sz="1200" b="1" dirty="0">
                <a:solidFill>
                  <a:srgbClr val="000000"/>
                </a:solidFill>
                <a:latin typeface="Consolas"/>
                <a:ea typeface="Consolas"/>
                <a:cs typeface="Consolas"/>
                <a:sym typeface="Consolas"/>
              </a:rPr>
              <a:t>	</a:t>
            </a:r>
            <a:r>
              <a:rPr lang="en-US" sz="1200" b="1" dirty="0" err="1">
                <a:solidFill>
                  <a:srgbClr val="000000"/>
                </a:solidFill>
                <a:latin typeface="Consolas"/>
                <a:ea typeface="Consolas"/>
                <a:cs typeface="Consolas"/>
                <a:sym typeface="Consolas"/>
              </a:rPr>
              <a:t>srcNode</a:t>
            </a:r>
            <a:r>
              <a:rPr lang="en-US" sz="1200" b="1" dirty="0">
                <a:solidFill>
                  <a:srgbClr val="000000"/>
                </a:solidFill>
                <a:latin typeface="Consolas"/>
                <a:ea typeface="Consolas"/>
                <a:cs typeface="Consolas"/>
                <a:sym typeface="Consolas"/>
              </a:rPr>
              <a:t>, </a:t>
            </a:r>
            <a:r>
              <a:rPr lang="en-US" sz="1200" b="1" dirty="0" err="1">
                <a:solidFill>
                  <a:srgbClr val="000000"/>
                </a:solidFill>
                <a:latin typeface="Consolas"/>
                <a:ea typeface="Consolas"/>
                <a:cs typeface="Consolas"/>
                <a:sym typeface="Consolas"/>
              </a:rPr>
              <a:t>dstNode</a:t>
            </a:r>
            <a:r>
              <a:rPr lang="en-US" sz="1200" b="1" dirty="0">
                <a:solidFill>
                  <a:srgbClr val="000000"/>
                </a:solidFill>
                <a:latin typeface="Consolas"/>
                <a:ea typeface="Consolas"/>
                <a:cs typeface="Consolas"/>
                <a:sym typeface="Consolas"/>
              </a:rPr>
              <a:t> = </a:t>
            </a:r>
            <a:r>
              <a:rPr lang="en-US" sz="1400" b="1" dirty="0" err="1">
                <a:solidFill>
                  <a:srgbClr val="FF0000"/>
                </a:solidFill>
                <a:latin typeface="Consolas"/>
                <a:ea typeface="Consolas"/>
                <a:cs typeface="Consolas"/>
                <a:sym typeface="Consolas"/>
              </a:rPr>
              <a:t>mapToNode</a:t>
            </a:r>
            <a:r>
              <a:rPr lang="en-US" sz="1400" b="1" dirty="0">
                <a:solidFill>
                  <a:srgbClr val="000000"/>
                </a:solidFill>
                <a:latin typeface="Consolas"/>
                <a:ea typeface="Consolas"/>
                <a:cs typeface="Consolas"/>
                <a:sym typeface="Consolas"/>
              </a:rPr>
              <a:t>(</a:t>
            </a:r>
            <a:r>
              <a:rPr lang="en-US" sz="1400" b="1" dirty="0" err="1">
                <a:solidFill>
                  <a:srgbClr val="000000"/>
                </a:solidFill>
                <a:latin typeface="Consolas"/>
                <a:ea typeface="Consolas"/>
                <a:cs typeface="Consolas"/>
                <a:sym typeface="Consolas"/>
              </a:rPr>
              <a:t>src</a:t>
            </a:r>
            <a:r>
              <a:rPr lang="en-US" sz="1400" b="1" dirty="0">
                <a:solidFill>
                  <a:srgbClr val="000000"/>
                </a:solidFill>
                <a:latin typeface="Consolas"/>
                <a:ea typeface="Consolas"/>
                <a:cs typeface="Consolas"/>
                <a:sym typeface="Consolas"/>
              </a:rPr>
              <a:t>, </a:t>
            </a:r>
            <a:r>
              <a:rPr lang="en-US" sz="1400" b="1" dirty="0" err="1">
                <a:solidFill>
                  <a:srgbClr val="000000"/>
                </a:solidFill>
                <a:latin typeface="Consolas"/>
                <a:ea typeface="Consolas"/>
                <a:cs typeface="Consolas"/>
                <a:sym typeface="Consolas"/>
              </a:rPr>
              <a:t>dst</a:t>
            </a:r>
            <a:r>
              <a:rPr lang="en-US" sz="1400" b="1" dirty="0">
                <a:solidFill>
                  <a:srgbClr val="000000"/>
                </a:solidFill>
                <a:latin typeface="Consolas"/>
                <a:ea typeface="Consolas"/>
                <a:cs typeface="Consolas"/>
                <a:sym typeface="Consolas"/>
              </a:rPr>
              <a:t>)</a:t>
            </a:r>
            <a:r>
              <a:rPr lang="en-US" sz="1200" b="1" dirty="0">
                <a:solidFill>
                  <a:srgbClr val="000000"/>
                </a:solidFill>
                <a:latin typeface="Consolas"/>
                <a:ea typeface="Consolas"/>
                <a:cs typeface="Consolas"/>
                <a:sym typeface="Consolas"/>
              </a:rPr>
              <a:t>;</a:t>
            </a:r>
          </a:p>
          <a:p>
            <a:pPr marL="0" lvl="0" indent="0" rtl="0">
              <a:spcBef>
                <a:spcPts val="0"/>
              </a:spcBef>
              <a:buNone/>
            </a:pPr>
            <a:r>
              <a:rPr lang="en-US" sz="1200" b="1" dirty="0">
                <a:solidFill>
                  <a:srgbClr val="000000"/>
                </a:solidFill>
                <a:latin typeface="Consolas"/>
                <a:ea typeface="Consolas"/>
                <a:cs typeface="Consolas"/>
                <a:sym typeface="Consolas"/>
              </a:rPr>
              <a:t>	touch(binding(</a:t>
            </a:r>
            <a:r>
              <a:rPr lang="en-US" sz="1200" b="1" dirty="0" err="1">
                <a:solidFill>
                  <a:srgbClr val="000000"/>
                </a:solidFill>
                <a:latin typeface="Consolas"/>
                <a:ea typeface="Consolas"/>
                <a:cs typeface="Consolas"/>
                <a:sym typeface="Consolas"/>
              </a:rPr>
              <a:t>src</a:t>
            </a:r>
            <a:r>
              <a:rPr lang="en-US" sz="1200" b="1" dirty="0">
                <a:solidFill>
                  <a:srgbClr val="000000"/>
                </a:solidFill>
                <a:latin typeface="Consolas"/>
                <a:ea typeface="Consolas"/>
                <a:cs typeface="Consolas"/>
                <a:sym typeface="Consolas"/>
              </a:rPr>
              <a:t>)); touch(binding(</a:t>
            </a:r>
            <a:r>
              <a:rPr lang="en-US" sz="1200" b="1" dirty="0" err="1">
                <a:solidFill>
                  <a:srgbClr val="000000"/>
                </a:solidFill>
                <a:latin typeface="Consolas"/>
                <a:ea typeface="Consolas"/>
                <a:cs typeface="Consolas"/>
                <a:sym typeface="Consolas"/>
              </a:rPr>
              <a:t>dst</a:t>
            </a:r>
            <a:r>
              <a:rPr lang="en-US" sz="1200" b="1" dirty="0">
                <a:solidFill>
                  <a:srgbClr val="000000"/>
                </a:solidFill>
                <a:latin typeface="Consolas"/>
                <a:ea typeface="Consolas"/>
                <a:cs typeface="Consolas"/>
                <a:sym typeface="Consolas"/>
              </a:rPr>
              <a:t>));</a:t>
            </a:r>
          </a:p>
          <a:p>
            <a:pPr marL="0" lvl="0" indent="0" rtl="0">
              <a:spcBef>
                <a:spcPts val="0"/>
              </a:spcBef>
              <a:buNone/>
            </a:pPr>
            <a:r>
              <a:rPr lang="en-US" sz="1200" b="1" dirty="0">
                <a:solidFill>
                  <a:srgbClr val="000000"/>
                </a:solidFill>
                <a:latin typeface="Consolas"/>
                <a:ea typeface="Consolas"/>
                <a:cs typeface="Consolas"/>
                <a:sym typeface="Consolas"/>
              </a:rPr>
              <a:t>    	topology = </a:t>
            </a:r>
            <a:r>
              <a:rPr lang="en-US" sz="1400" b="1" dirty="0" err="1">
                <a:solidFill>
                  <a:srgbClr val="FF0000"/>
                </a:solidFill>
                <a:latin typeface="Consolas"/>
                <a:ea typeface="Consolas"/>
                <a:cs typeface="Consolas"/>
                <a:sym typeface="Consolas"/>
              </a:rPr>
              <a:t>readTopology</a:t>
            </a:r>
            <a:r>
              <a:rPr lang="en-US" sz="1400" b="1" dirty="0">
                <a:solidFill>
                  <a:srgbClr val="FF0000"/>
                </a:solidFill>
                <a:latin typeface="Consolas"/>
                <a:ea typeface="Consolas"/>
                <a:cs typeface="Consolas"/>
                <a:sym typeface="Consolas"/>
              </a:rPr>
              <a:t>()</a:t>
            </a:r>
            <a:r>
              <a:rPr lang="en-US" sz="1200" b="1" dirty="0">
                <a:solidFill>
                  <a:srgbClr val="000000"/>
                </a:solidFill>
                <a:latin typeface="Consolas"/>
                <a:ea typeface="Consolas"/>
                <a:cs typeface="Consolas"/>
                <a:sym typeface="Consolas"/>
              </a:rPr>
              <a:t>;</a:t>
            </a:r>
          </a:p>
          <a:p>
            <a:pPr marL="0" lvl="0" indent="0" rtl="0">
              <a:spcBef>
                <a:spcPts val="0"/>
              </a:spcBef>
              <a:buNone/>
            </a:pPr>
            <a:r>
              <a:rPr lang="en-US" sz="1200" b="1" dirty="0">
                <a:solidFill>
                  <a:srgbClr val="000000"/>
                </a:solidFill>
                <a:latin typeface="Consolas"/>
                <a:ea typeface="Consolas"/>
                <a:cs typeface="Consolas"/>
                <a:sym typeface="Consolas"/>
              </a:rPr>
              <a:t>    	</a:t>
            </a:r>
            <a:r>
              <a:rPr lang="en-US" sz="1200" b="1" dirty="0" err="1">
                <a:solidFill>
                  <a:srgbClr val="000000"/>
                </a:solidFill>
                <a:latin typeface="Consolas"/>
                <a:ea typeface="Consolas"/>
                <a:cs typeface="Consolas"/>
                <a:sym typeface="Consolas"/>
              </a:rPr>
              <a:t>bw_src</a:t>
            </a:r>
            <a:r>
              <a:rPr lang="en-US" sz="1200" b="1" dirty="0">
                <a:solidFill>
                  <a:srgbClr val="000000"/>
                </a:solidFill>
                <a:latin typeface="Consolas"/>
                <a:ea typeface="Consolas"/>
                <a:cs typeface="Consolas"/>
                <a:sym typeface="Consolas"/>
              </a:rPr>
              <a:t>(x) = (x == </a:t>
            </a:r>
            <a:r>
              <a:rPr lang="en-US" sz="1200" b="1" dirty="0" err="1">
                <a:solidFill>
                  <a:srgbClr val="000000"/>
                </a:solidFill>
                <a:latin typeface="Consolas"/>
                <a:ea typeface="Consolas"/>
                <a:cs typeface="Consolas"/>
                <a:sym typeface="Consolas"/>
              </a:rPr>
              <a:t>srcNode</a:t>
            </a:r>
            <a:r>
              <a:rPr lang="en-US" sz="1200" b="1" dirty="0">
                <a:solidFill>
                  <a:srgbClr val="000000"/>
                </a:solidFill>
                <a:latin typeface="Consolas"/>
                <a:ea typeface="Consolas"/>
                <a:cs typeface="Consolas"/>
                <a:sym typeface="Consolas"/>
              </a:rPr>
              <a:t> ? +</a:t>
            </a:r>
            <a:r>
              <a:rPr lang="en-US" sz="1200" b="1" dirty="0" err="1">
                <a:solidFill>
                  <a:srgbClr val="000000"/>
                </a:solidFill>
                <a:latin typeface="Consolas"/>
                <a:ea typeface="Consolas"/>
                <a:cs typeface="Consolas"/>
                <a:sym typeface="Consolas"/>
              </a:rPr>
              <a:t>inf</a:t>
            </a:r>
            <a:r>
              <a:rPr lang="en-US" sz="1200" b="1" dirty="0">
                <a:solidFill>
                  <a:srgbClr val="000000"/>
                </a:solidFill>
                <a:latin typeface="Consolas"/>
                <a:ea typeface="Consolas"/>
                <a:cs typeface="Consolas"/>
                <a:sym typeface="Consolas"/>
              </a:rPr>
              <a:t> : 0);</a:t>
            </a:r>
          </a:p>
          <a:p>
            <a:pPr marL="0" lvl="0" indent="0" rtl="0">
              <a:spcBef>
                <a:spcPts val="0"/>
              </a:spcBef>
              <a:buNone/>
            </a:pPr>
            <a:endParaRPr sz="1200" b="1" dirty="0">
              <a:solidFill>
                <a:srgbClr val="000000"/>
              </a:solidFill>
              <a:latin typeface="Consolas"/>
              <a:ea typeface="Consolas"/>
              <a:cs typeface="Consolas"/>
              <a:sym typeface="Consolas"/>
            </a:endParaRPr>
          </a:p>
          <a:p>
            <a:pPr marL="0" lvl="0" indent="0" rtl="0">
              <a:spcBef>
                <a:spcPts val="0"/>
              </a:spcBef>
              <a:buNone/>
            </a:pPr>
            <a:r>
              <a:rPr lang="en-US" sz="1200" b="1" dirty="0">
                <a:solidFill>
                  <a:srgbClr val="000000"/>
                </a:solidFill>
                <a:latin typeface="Consolas"/>
                <a:ea typeface="Consolas"/>
                <a:cs typeface="Consolas"/>
                <a:sym typeface="Consolas"/>
              </a:rPr>
              <a:t>    	</a:t>
            </a:r>
            <a:r>
              <a:rPr lang="en-US" sz="1200" b="1" dirty="0" err="1">
                <a:solidFill>
                  <a:srgbClr val="000000"/>
                </a:solidFill>
                <a:latin typeface="Consolas"/>
                <a:ea typeface="Consolas"/>
                <a:cs typeface="Consolas"/>
                <a:sym typeface="Consolas"/>
              </a:rPr>
              <a:t>pq.add</a:t>
            </a:r>
            <a:r>
              <a:rPr lang="en-US" sz="1200" b="1" dirty="0">
                <a:solidFill>
                  <a:srgbClr val="000000"/>
                </a:solidFill>
                <a:latin typeface="Consolas"/>
                <a:ea typeface="Consolas"/>
                <a:cs typeface="Consolas"/>
                <a:sym typeface="Consolas"/>
              </a:rPr>
              <a:t>(</a:t>
            </a:r>
            <a:r>
              <a:rPr lang="en-US" sz="1200" b="1" dirty="0" err="1">
                <a:solidFill>
                  <a:srgbClr val="000000"/>
                </a:solidFill>
                <a:latin typeface="Consolas"/>
                <a:ea typeface="Consolas"/>
                <a:cs typeface="Consolas"/>
                <a:sym typeface="Consolas"/>
              </a:rPr>
              <a:t>srcNode</a:t>
            </a:r>
            <a:r>
              <a:rPr lang="en-US" sz="1200" b="1" dirty="0">
                <a:solidFill>
                  <a:srgbClr val="000000"/>
                </a:solidFill>
                <a:latin typeface="Consolas"/>
                <a:ea typeface="Consolas"/>
                <a:cs typeface="Consolas"/>
                <a:sym typeface="Consolas"/>
              </a:rPr>
              <a:t>);</a:t>
            </a:r>
          </a:p>
          <a:p>
            <a:pPr marL="0" lvl="0" indent="0" rtl="0">
              <a:spcBef>
                <a:spcPts val="0"/>
              </a:spcBef>
              <a:buNone/>
            </a:pPr>
            <a:r>
              <a:rPr lang="en-US" sz="1200" b="1" dirty="0">
                <a:solidFill>
                  <a:srgbClr val="000000"/>
                </a:solidFill>
                <a:latin typeface="Consolas"/>
                <a:ea typeface="Consolas"/>
                <a:cs typeface="Consolas"/>
                <a:sym typeface="Consolas"/>
              </a:rPr>
              <a:t>	touch(</a:t>
            </a:r>
            <a:r>
              <a:rPr lang="en-US" sz="1200" b="1" dirty="0" err="1">
                <a:solidFill>
                  <a:srgbClr val="000000"/>
                </a:solidFill>
                <a:latin typeface="Consolas"/>
                <a:ea typeface="Consolas"/>
                <a:cs typeface="Consolas"/>
                <a:sym typeface="Consolas"/>
              </a:rPr>
              <a:t>srcNode</a:t>
            </a:r>
            <a:r>
              <a:rPr lang="en-US" sz="1200" b="1" dirty="0">
                <a:solidFill>
                  <a:srgbClr val="000000"/>
                </a:solidFill>
                <a:latin typeface="Consolas"/>
                <a:ea typeface="Consolas"/>
                <a:cs typeface="Consolas"/>
                <a:sym typeface="Consolas"/>
              </a:rPr>
              <a:t>);</a:t>
            </a:r>
          </a:p>
          <a:p>
            <a:pPr marL="0" lvl="0" indent="0" rtl="0">
              <a:spcBef>
                <a:spcPts val="0"/>
              </a:spcBef>
              <a:buNone/>
            </a:pPr>
            <a:r>
              <a:rPr lang="en-US" sz="1200" b="1" dirty="0">
                <a:solidFill>
                  <a:srgbClr val="000000"/>
                </a:solidFill>
                <a:latin typeface="Consolas"/>
                <a:ea typeface="Consolas"/>
                <a:cs typeface="Consolas"/>
                <a:sym typeface="Consolas"/>
              </a:rPr>
              <a:t>    	while (!</a:t>
            </a:r>
            <a:r>
              <a:rPr lang="en-US" sz="1200" b="1" dirty="0" err="1">
                <a:solidFill>
                  <a:srgbClr val="000000"/>
                </a:solidFill>
                <a:latin typeface="Consolas"/>
                <a:ea typeface="Consolas"/>
                <a:cs typeface="Consolas"/>
                <a:sym typeface="Consolas"/>
              </a:rPr>
              <a:t>pq.isEmpty</a:t>
            </a:r>
            <a:r>
              <a:rPr lang="en-US" sz="1200" b="1" dirty="0">
                <a:solidFill>
                  <a:srgbClr val="000000"/>
                </a:solidFill>
                <a:latin typeface="Consolas"/>
                <a:ea typeface="Consolas"/>
                <a:cs typeface="Consolas"/>
                <a:sym typeface="Consolas"/>
              </a:rPr>
              <a:t>()) {</a:t>
            </a:r>
          </a:p>
          <a:p>
            <a:pPr marL="0" lvl="0" indent="0" rtl="0">
              <a:spcBef>
                <a:spcPts val="0"/>
              </a:spcBef>
              <a:buNone/>
            </a:pPr>
            <a:r>
              <a:rPr lang="en-US" sz="1200" b="1" dirty="0">
                <a:solidFill>
                  <a:srgbClr val="000000"/>
                </a:solidFill>
                <a:latin typeface="Consolas"/>
                <a:ea typeface="Consolas"/>
                <a:cs typeface="Consolas"/>
                <a:sym typeface="Consolas"/>
              </a:rPr>
              <a:t>        	n = </a:t>
            </a:r>
            <a:r>
              <a:rPr lang="en-US" sz="1200" b="1" dirty="0" err="1">
                <a:solidFill>
                  <a:srgbClr val="000000"/>
                </a:solidFill>
                <a:latin typeface="Consolas"/>
                <a:ea typeface="Consolas"/>
                <a:cs typeface="Consolas"/>
                <a:sym typeface="Consolas"/>
              </a:rPr>
              <a:t>pq.pop</a:t>
            </a:r>
            <a:r>
              <a:rPr lang="en-US" sz="1200" b="1" dirty="0">
                <a:solidFill>
                  <a:srgbClr val="000000"/>
                </a:solidFill>
                <a:latin typeface="Consolas"/>
                <a:ea typeface="Consolas"/>
                <a:cs typeface="Consolas"/>
                <a:sym typeface="Consolas"/>
              </a:rPr>
              <a:t>();</a:t>
            </a:r>
          </a:p>
          <a:p>
            <a:pPr marL="0" lvl="0" indent="0" rtl="0">
              <a:spcBef>
                <a:spcPts val="0"/>
              </a:spcBef>
              <a:buNone/>
            </a:pPr>
            <a:r>
              <a:rPr lang="en-US" sz="1200" b="1" dirty="0">
                <a:solidFill>
                  <a:srgbClr val="000000"/>
                </a:solidFill>
                <a:latin typeface="Consolas"/>
                <a:ea typeface="Consolas"/>
                <a:cs typeface="Consolas"/>
                <a:sym typeface="Consolas"/>
              </a:rPr>
              <a:t>        	if (</a:t>
            </a:r>
            <a:r>
              <a:rPr lang="en-US" sz="1200" b="1" dirty="0" err="1">
                <a:solidFill>
                  <a:srgbClr val="000000"/>
                </a:solidFill>
                <a:latin typeface="Consolas"/>
                <a:ea typeface="Consolas"/>
                <a:cs typeface="Consolas"/>
                <a:sym typeface="Consolas"/>
              </a:rPr>
              <a:t>bw_src</a:t>
            </a:r>
            <a:r>
              <a:rPr lang="en-US" sz="1200" b="1" dirty="0">
                <a:solidFill>
                  <a:srgbClr val="000000"/>
                </a:solidFill>
                <a:latin typeface="Consolas"/>
                <a:ea typeface="Consolas"/>
                <a:cs typeface="Consolas"/>
                <a:sym typeface="Consolas"/>
              </a:rPr>
              <a:t>(m) &lt; </a:t>
            </a:r>
            <a:r>
              <a:rPr lang="en-US" sz="1200" b="1" dirty="0" err="1">
                <a:solidFill>
                  <a:srgbClr val="000000"/>
                </a:solidFill>
                <a:latin typeface="Consolas"/>
                <a:ea typeface="Consolas"/>
                <a:cs typeface="Consolas"/>
                <a:sym typeface="Consolas"/>
              </a:rPr>
              <a:t>requiredBw</a:t>
            </a:r>
            <a:r>
              <a:rPr lang="en-US" sz="1200" b="1" dirty="0">
                <a:solidFill>
                  <a:srgbClr val="000000"/>
                </a:solidFill>
                <a:latin typeface="Consolas"/>
                <a:ea typeface="Consolas"/>
                <a:cs typeface="Consolas"/>
                <a:sym typeface="Consolas"/>
              </a:rPr>
              <a:t>)</a:t>
            </a:r>
          </a:p>
          <a:p>
            <a:pPr marL="0" lvl="0" indent="0" rtl="0">
              <a:spcBef>
                <a:spcPts val="0"/>
              </a:spcBef>
              <a:buNone/>
            </a:pPr>
            <a:r>
              <a:rPr lang="en-US" sz="1200" b="1" dirty="0">
                <a:solidFill>
                  <a:srgbClr val="000000"/>
                </a:solidFill>
                <a:latin typeface="Consolas"/>
                <a:ea typeface="Consolas"/>
                <a:cs typeface="Consolas"/>
                <a:sym typeface="Consolas"/>
              </a:rPr>
              <a:t>            	return failure</a:t>
            </a:r>
          </a:p>
          <a:p>
            <a:pPr marL="0" lvl="0" indent="0" rtl="0">
              <a:spcBef>
                <a:spcPts val="0"/>
              </a:spcBef>
              <a:buNone/>
            </a:pPr>
            <a:r>
              <a:rPr lang="en-US" sz="1200" b="1" dirty="0">
                <a:solidFill>
                  <a:srgbClr val="000000"/>
                </a:solidFill>
                <a:latin typeface="Consolas"/>
                <a:ea typeface="Consolas"/>
                <a:cs typeface="Consolas"/>
                <a:sym typeface="Consolas"/>
              </a:rPr>
              <a:t>        	if (n == </a:t>
            </a:r>
            <a:r>
              <a:rPr lang="en-US" sz="1200" b="1" dirty="0" err="1">
                <a:solidFill>
                  <a:srgbClr val="000000"/>
                </a:solidFill>
                <a:latin typeface="Consolas"/>
                <a:ea typeface="Consolas"/>
                <a:cs typeface="Consolas"/>
                <a:sym typeface="Consolas"/>
              </a:rPr>
              <a:t>dstNode</a:t>
            </a:r>
            <a:r>
              <a:rPr lang="en-US" sz="1200" b="1" dirty="0">
                <a:solidFill>
                  <a:srgbClr val="000000"/>
                </a:solidFill>
                <a:latin typeface="Consolas"/>
                <a:ea typeface="Consolas"/>
                <a:cs typeface="Consolas"/>
                <a:sym typeface="Consolas"/>
              </a:rPr>
              <a:t>)</a:t>
            </a:r>
          </a:p>
          <a:p>
            <a:pPr marL="0" lvl="0" indent="0" rtl="0">
              <a:spcBef>
                <a:spcPts val="0"/>
              </a:spcBef>
              <a:buNone/>
            </a:pPr>
            <a:r>
              <a:rPr lang="en-US" sz="1200" b="1" dirty="0">
                <a:solidFill>
                  <a:srgbClr val="000000"/>
                </a:solidFill>
                <a:latin typeface="Consolas"/>
                <a:ea typeface="Consolas"/>
                <a:cs typeface="Consolas"/>
                <a:sym typeface="Consolas"/>
              </a:rPr>
              <a:t>            	return </a:t>
            </a:r>
            <a:r>
              <a:rPr lang="en-US" sz="1400" b="1" dirty="0" err="1">
                <a:solidFill>
                  <a:srgbClr val="0000FF"/>
                </a:solidFill>
                <a:latin typeface="Consolas"/>
                <a:ea typeface="Consolas"/>
                <a:cs typeface="Consolas"/>
                <a:sym typeface="Consolas"/>
              </a:rPr>
              <a:t>setupFlowRules</a:t>
            </a:r>
            <a:r>
              <a:rPr lang="en-US" sz="1400" b="1" dirty="0">
                <a:solidFill>
                  <a:srgbClr val="0000FF"/>
                </a:solidFill>
                <a:latin typeface="Consolas"/>
                <a:ea typeface="Consolas"/>
                <a:cs typeface="Consolas"/>
                <a:sym typeface="Consolas"/>
              </a:rPr>
              <a:t>(path)</a:t>
            </a:r>
            <a:r>
              <a:rPr lang="en-US" sz="1200" b="1" dirty="0">
                <a:solidFill>
                  <a:srgbClr val="000000"/>
                </a:solidFill>
                <a:latin typeface="Consolas"/>
                <a:ea typeface="Consolas"/>
                <a:cs typeface="Consolas"/>
                <a:sym typeface="Consolas"/>
              </a:rPr>
              <a:t>;</a:t>
            </a:r>
          </a:p>
          <a:p>
            <a:pPr marL="0" lvl="0" indent="0" rtl="0">
              <a:spcBef>
                <a:spcPts val="0"/>
              </a:spcBef>
              <a:buNone/>
            </a:pPr>
            <a:r>
              <a:rPr lang="en-US" sz="1200" b="1" dirty="0">
                <a:solidFill>
                  <a:srgbClr val="000000"/>
                </a:solidFill>
                <a:latin typeface="Consolas"/>
                <a:ea typeface="Consolas"/>
                <a:cs typeface="Consolas"/>
                <a:sym typeface="Consolas"/>
              </a:rPr>
              <a:t>        	for (e(n-&gt;m): </a:t>
            </a:r>
            <a:r>
              <a:rPr lang="en-US" sz="1200" b="1" dirty="0" err="1">
                <a:solidFill>
                  <a:srgbClr val="000000"/>
                </a:solidFill>
                <a:latin typeface="Consolas"/>
                <a:ea typeface="Consolas"/>
                <a:cs typeface="Consolas"/>
                <a:sym typeface="Consolas"/>
              </a:rPr>
              <a:t>n.neighbors</a:t>
            </a:r>
            <a:r>
              <a:rPr lang="en-US" sz="1200" b="1" dirty="0">
                <a:solidFill>
                  <a:srgbClr val="000000"/>
                </a:solidFill>
                <a:latin typeface="Consolas"/>
                <a:ea typeface="Consolas"/>
                <a:cs typeface="Consolas"/>
                <a:sym typeface="Consolas"/>
              </a:rPr>
              <a:t>) {</a:t>
            </a:r>
          </a:p>
          <a:p>
            <a:pPr marL="0" lvl="0" indent="0" rtl="0">
              <a:spcBef>
                <a:spcPts val="0"/>
              </a:spcBef>
              <a:buNone/>
            </a:pPr>
            <a:r>
              <a:rPr lang="en-US" sz="1200" b="1" dirty="0">
                <a:solidFill>
                  <a:srgbClr val="000000"/>
                </a:solidFill>
                <a:latin typeface="Consolas"/>
                <a:ea typeface="Consolas"/>
                <a:cs typeface="Consolas"/>
                <a:sym typeface="Consolas"/>
              </a:rPr>
              <a:t>			touch(e); touch(m); </a:t>
            </a:r>
            <a:r>
              <a:rPr lang="en-US" sz="1400" b="1" dirty="0">
                <a:solidFill>
                  <a:srgbClr val="FF00FF"/>
                </a:solidFill>
                <a:latin typeface="Consolas"/>
                <a:ea typeface="Consolas"/>
                <a:cs typeface="Consolas"/>
                <a:sym typeface="Consolas"/>
              </a:rPr>
              <a:t>touch(</a:t>
            </a:r>
            <a:r>
              <a:rPr lang="en-US" sz="1400" b="1" dirty="0" err="1">
                <a:solidFill>
                  <a:srgbClr val="FF00FF"/>
                </a:solidFill>
                <a:latin typeface="Consolas"/>
                <a:ea typeface="Consolas"/>
                <a:cs typeface="Consolas"/>
                <a:sym typeface="Consolas"/>
              </a:rPr>
              <a:t>e.bw</a:t>
            </a:r>
            <a:r>
              <a:rPr lang="en-US" sz="1400" b="1" dirty="0">
                <a:solidFill>
                  <a:srgbClr val="FF00FF"/>
                </a:solidFill>
                <a:latin typeface="Consolas"/>
                <a:ea typeface="Consolas"/>
                <a:cs typeface="Consolas"/>
                <a:sym typeface="Consolas"/>
              </a:rPr>
              <a:t>);</a:t>
            </a:r>
          </a:p>
          <a:p>
            <a:pPr marL="0" lvl="0" indent="0" rtl="0">
              <a:spcBef>
                <a:spcPts val="0"/>
              </a:spcBef>
              <a:buNone/>
            </a:pPr>
            <a:r>
              <a:rPr lang="en-US" sz="1200" b="1" dirty="0">
                <a:solidFill>
                  <a:srgbClr val="000000"/>
                </a:solidFill>
                <a:latin typeface="Consolas"/>
                <a:ea typeface="Consolas"/>
                <a:cs typeface="Consolas"/>
                <a:sym typeface="Consolas"/>
              </a:rPr>
              <a:t>            	if (min(</a:t>
            </a:r>
            <a:r>
              <a:rPr lang="en-US" sz="1400" b="1" dirty="0" err="1">
                <a:solidFill>
                  <a:srgbClr val="FF0000"/>
                </a:solidFill>
                <a:latin typeface="Consolas"/>
                <a:ea typeface="Consolas"/>
                <a:cs typeface="Consolas"/>
                <a:sym typeface="Consolas"/>
              </a:rPr>
              <a:t>e.bw</a:t>
            </a:r>
            <a:r>
              <a:rPr lang="en-US" sz="1200" b="1" dirty="0">
                <a:solidFill>
                  <a:srgbClr val="000000"/>
                </a:solidFill>
                <a:latin typeface="Consolas"/>
                <a:ea typeface="Consolas"/>
                <a:cs typeface="Consolas"/>
                <a:sym typeface="Consolas"/>
              </a:rPr>
              <a:t>, </a:t>
            </a:r>
            <a:r>
              <a:rPr lang="en-US" sz="1200" b="1" dirty="0" err="1">
                <a:solidFill>
                  <a:srgbClr val="000000"/>
                </a:solidFill>
                <a:latin typeface="Consolas"/>
                <a:ea typeface="Consolas"/>
                <a:cs typeface="Consolas"/>
                <a:sym typeface="Consolas"/>
              </a:rPr>
              <a:t>bw_src</a:t>
            </a:r>
            <a:r>
              <a:rPr lang="en-US" sz="1200" b="1" dirty="0">
                <a:solidFill>
                  <a:srgbClr val="000000"/>
                </a:solidFill>
                <a:latin typeface="Consolas"/>
                <a:ea typeface="Consolas"/>
                <a:cs typeface="Consolas"/>
                <a:sym typeface="Consolas"/>
              </a:rPr>
              <a:t>(n)) &gt; </a:t>
            </a:r>
            <a:r>
              <a:rPr lang="en-US" sz="1200" b="1" dirty="0" err="1">
                <a:solidFill>
                  <a:srgbClr val="000000"/>
                </a:solidFill>
                <a:latin typeface="Consolas"/>
                <a:ea typeface="Consolas"/>
                <a:cs typeface="Consolas"/>
                <a:sym typeface="Consolas"/>
              </a:rPr>
              <a:t>bw_src</a:t>
            </a:r>
            <a:r>
              <a:rPr lang="en-US" sz="1200" b="1" dirty="0">
                <a:solidFill>
                  <a:srgbClr val="000000"/>
                </a:solidFill>
                <a:latin typeface="Consolas"/>
                <a:ea typeface="Consolas"/>
                <a:cs typeface="Consolas"/>
                <a:sym typeface="Consolas"/>
              </a:rPr>
              <a:t>(m)) {</a:t>
            </a:r>
          </a:p>
          <a:p>
            <a:pPr marL="0" lvl="0" indent="0" rtl="0">
              <a:spcBef>
                <a:spcPts val="0"/>
              </a:spcBef>
              <a:buNone/>
            </a:pPr>
            <a:r>
              <a:rPr lang="en-US" sz="1200" b="1" dirty="0">
                <a:solidFill>
                  <a:srgbClr val="000000"/>
                </a:solidFill>
                <a:latin typeface="Consolas"/>
                <a:ea typeface="Consolas"/>
                <a:cs typeface="Consolas"/>
                <a:sym typeface="Consolas"/>
              </a:rPr>
              <a:t>                		</a:t>
            </a:r>
            <a:r>
              <a:rPr lang="en-US" sz="1200" b="1" dirty="0" err="1">
                <a:solidFill>
                  <a:srgbClr val="000000"/>
                </a:solidFill>
                <a:latin typeface="Consolas"/>
                <a:ea typeface="Consolas"/>
                <a:cs typeface="Consolas"/>
                <a:sym typeface="Consolas"/>
              </a:rPr>
              <a:t>updateBw</a:t>
            </a:r>
            <a:r>
              <a:rPr lang="en-US" sz="1200" b="1" dirty="0">
                <a:solidFill>
                  <a:srgbClr val="000000"/>
                </a:solidFill>
                <a:latin typeface="Consolas"/>
                <a:ea typeface="Consolas"/>
                <a:cs typeface="Consolas"/>
                <a:sym typeface="Consolas"/>
              </a:rPr>
              <a:t>(m, min(</a:t>
            </a:r>
            <a:r>
              <a:rPr lang="en-US" sz="1200" b="1" dirty="0" err="1">
                <a:solidFill>
                  <a:srgbClr val="000000"/>
                </a:solidFill>
                <a:latin typeface="Consolas"/>
                <a:ea typeface="Consolas"/>
                <a:cs typeface="Consolas"/>
                <a:sym typeface="Consolas"/>
              </a:rPr>
              <a:t>e.bw</a:t>
            </a:r>
            <a:r>
              <a:rPr lang="en-US" sz="1200" b="1" dirty="0">
                <a:solidFill>
                  <a:srgbClr val="000000"/>
                </a:solidFill>
                <a:latin typeface="Consolas"/>
                <a:ea typeface="Consolas"/>
                <a:cs typeface="Consolas"/>
                <a:sym typeface="Consolas"/>
              </a:rPr>
              <a:t>, </a:t>
            </a:r>
            <a:r>
              <a:rPr lang="en-US" sz="1200" b="1" dirty="0" err="1">
                <a:solidFill>
                  <a:srgbClr val="000000"/>
                </a:solidFill>
                <a:latin typeface="Consolas"/>
                <a:ea typeface="Consolas"/>
                <a:cs typeface="Consolas"/>
                <a:sym typeface="Consolas"/>
              </a:rPr>
              <a:t>bw_src</a:t>
            </a:r>
            <a:r>
              <a:rPr lang="en-US" sz="1200" b="1" dirty="0">
                <a:solidFill>
                  <a:srgbClr val="000000"/>
                </a:solidFill>
                <a:latin typeface="Consolas"/>
                <a:ea typeface="Consolas"/>
                <a:cs typeface="Consolas"/>
                <a:sym typeface="Consolas"/>
              </a:rPr>
              <a:t>(n)));</a:t>
            </a:r>
          </a:p>
          <a:p>
            <a:pPr marL="0" lvl="0" indent="0" rtl="0">
              <a:spcBef>
                <a:spcPts val="0"/>
              </a:spcBef>
              <a:buNone/>
            </a:pPr>
            <a:r>
              <a:rPr lang="en-US" sz="1200" b="1" dirty="0">
                <a:solidFill>
                  <a:srgbClr val="000000"/>
                </a:solidFill>
                <a:latin typeface="Consolas"/>
                <a:ea typeface="Consolas"/>
                <a:cs typeface="Consolas"/>
                <a:sym typeface="Consolas"/>
              </a:rPr>
              <a:t>                		if (!</a:t>
            </a:r>
            <a:r>
              <a:rPr lang="en-US" sz="1200" b="1" dirty="0" err="1">
                <a:solidFill>
                  <a:srgbClr val="000000"/>
                </a:solidFill>
                <a:latin typeface="Consolas"/>
                <a:ea typeface="Consolas"/>
                <a:cs typeface="Consolas"/>
                <a:sym typeface="Consolas"/>
              </a:rPr>
              <a:t>pq.contains</a:t>
            </a:r>
            <a:r>
              <a:rPr lang="en-US" sz="1200" b="1" dirty="0">
                <a:solidFill>
                  <a:srgbClr val="000000"/>
                </a:solidFill>
                <a:latin typeface="Consolas"/>
                <a:ea typeface="Consolas"/>
                <a:cs typeface="Consolas"/>
                <a:sym typeface="Consolas"/>
              </a:rPr>
              <a:t>(m))</a:t>
            </a:r>
          </a:p>
          <a:p>
            <a:pPr marL="0" lvl="0" indent="0" rtl="0">
              <a:spcBef>
                <a:spcPts val="0"/>
              </a:spcBef>
              <a:buNone/>
            </a:pPr>
            <a:r>
              <a:rPr lang="en-US" sz="1200" b="1" dirty="0">
                <a:solidFill>
                  <a:srgbClr val="000000"/>
                </a:solidFill>
                <a:latin typeface="Consolas"/>
                <a:ea typeface="Consolas"/>
                <a:cs typeface="Consolas"/>
                <a:sym typeface="Consolas"/>
              </a:rPr>
              <a:t>                    		</a:t>
            </a:r>
            <a:r>
              <a:rPr lang="en-US" sz="1200" b="1" dirty="0" err="1">
                <a:solidFill>
                  <a:srgbClr val="000000"/>
                </a:solidFill>
                <a:latin typeface="Consolas"/>
                <a:ea typeface="Consolas"/>
                <a:cs typeface="Consolas"/>
                <a:sym typeface="Consolas"/>
              </a:rPr>
              <a:t>pq.add</a:t>
            </a:r>
            <a:r>
              <a:rPr lang="en-US" sz="1200" b="1" dirty="0">
                <a:solidFill>
                  <a:srgbClr val="000000"/>
                </a:solidFill>
                <a:latin typeface="Consolas"/>
                <a:ea typeface="Consolas"/>
                <a:cs typeface="Consolas"/>
                <a:sym typeface="Consolas"/>
              </a:rPr>
              <a:t>(m);</a:t>
            </a:r>
          </a:p>
          <a:p>
            <a:pPr marL="0" lvl="0" indent="0" rtl="0">
              <a:spcBef>
                <a:spcPts val="0"/>
              </a:spcBef>
              <a:buNone/>
            </a:pPr>
            <a:r>
              <a:rPr lang="en-US" sz="1200" b="1" dirty="0">
                <a:solidFill>
                  <a:srgbClr val="000000"/>
                </a:solidFill>
                <a:latin typeface="Consolas"/>
                <a:ea typeface="Consolas"/>
                <a:cs typeface="Consolas"/>
                <a:sym typeface="Consolas"/>
              </a:rPr>
              <a:t>            	}</a:t>
            </a:r>
          </a:p>
          <a:p>
            <a:pPr marL="0" lvl="0" indent="0" rtl="0">
              <a:spcBef>
                <a:spcPts val="0"/>
              </a:spcBef>
              <a:buNone/>
            </a:pPr>
            <a:r>
              <a:rPr lang="en-US" sz="1200" b="1" dirty="0">
                <a:solidFill>
                  <a:srgbClr val="000000"/>
                </a:solidFill>
                <a:latin typeface="Consolas"/>
                <a:ea typeface="Consolas"/>
                <a:cs typeface="Consolas"/>
                <a:sym typeface="Consolas"/>
              </a:rPr>
              <a:t>        	}</a:t>
            </a:r>
          </a:p>
          <a:p>
            <a:pPr marL="0" lvl="0" indent="0" rtl="0">
              <a:spcBef>
                <a:spcPts val="0"/>
              </a:spcBef>
              <a:buNone/>
            </a:pPr>
            <a:r>
              <a:rPr lang="en-US" sz="1200" b="1" dirty="0">
                <a:solidFill>
                  <a:srgbClr val="000000"/>
                </a:solidFill>
                <a:latin typeface="Consolas"/>
                <a:ea typeface="Consolas"/>
                <a:cs typeface="Consolas"/>
                <a:sym typeface="Consolas"/>
              </a:rPr>
              <a:t>    	}</a:t>
            </a:r>
          </a:p>
          <a:p>
            <a:pPr marL="0" lvl="0" indent="0" rtl="0">
              <a:spcBef>
                <a:spcPts val="0"/>
              </a:spcBef>
              <a:buNone/>
            </a:pPr>
            <a:r>
              <a:rPr lang="en-US" sz="1200" b="1" dirty="0">
                <a:solidFill>
                  <a:srgbClr val="000000"/>
                </a:solidFill>
                <a:latin typeface="Consolas"/>
                <a:ea typeface="Consolas"/>
                <a:cs typeface="Consolas"/>
                <a:sym typeface="Consolas"/>
              </a:rPr>
              <a:t>    	return failure</a:t>
            </a:r>
          </a:p>
          <a:p>
            <a:pPr marL="0" lvl="0" indent="0" rtl="0">
              <a:spcBef>
                <a:spcPts val="0"/>
              </a:spcBef>
              <a:buNone/>
            </a:pPr>
            <a:r>
              <a:rPr lang="en-US" sz="1200" b="1" dirty="0">
                <a:solidFill>
                  <a:srgbClr val="000000"/>
                </a:solidFill>
                <a:latin typeface="Consolas"/>
                <a:ea typeface="Consolas"/>
                <a:cs typeface="Consolas"/>
                <a:sym typeface="Consolas"/>
              </a:rPr>
              <a:t>}</a:t>
            </a:r>
          </a:p>
          <a:p>
            <a:pPr lvl="0" rtl="0">
              <a:spcBef>
                <a:spcPts val="0"/>
              </a:spcBef>
              <a:buNone/>
            </a:pPr>
            <a:endParaRPr dirty="0"/>
          </a:p>
        </p:txBody>
      </p:sp>
      <p:sp>
        <p:nvSpPr>
          <p:cNvPr id="241" name="Shape 241"/>
          <p:cNvSpPr txBox="1">
            <a:spLocks noGrp="1"/>
          </p:cNvSpPr>
          <p:nvPr>
            <p:ph type="sldNum" idx="4294967295"/>
          </p:nvPr>
        </p:nvSpPr>
        <p:spPr>
          <a:xfrm>
            <a:off x="171451" y="6400800"/>
            <a:ext cx="2540100" cy="304800"/>
          </a:xfrm>
          <a:prstGeom prst="rect">
            <a:avLst/>
          </a:prstGeom>
        </p:spPr>
        <p:txBody>
          <a:bodyPr lIns="91425" tIns="45700" rIns="91425" bIns="45700" anchor="t" anchorCtr="0">
            <a:noAutofit/>
          </a:bodyPr>
          <a:lstStyle/>
          <a:p>
            <a:pPr lvl="0" rtl="0">
              <a:spcBef>
                <a:spcPts val="0"/>
              </a:spcBef>
              <a:buClr>
                <a:srgbClr val="000000"/>
              </a:buClr>
              <a:buSzPct val="25000"/>
              <a:buFont typeface="Arial"/>
              <a:buNone/>
            </a:pPr>
            <a:fld id="{00000000-1234-1234-1234-123412341234}" type="slidenum">
              <a:rPr lang="en-US"/>
              <a:t>47</a:t>
            </a:fld>
            <a:endParaRPr lang="en-US"/>
          </a:p>
        </p:txBody>
      </p:sp>
      <p:sp>
        <p:nvSpPr>
          <p:cNvPr id="242" name="Shape 242"/>
          <p:cNvSpPr txBox="1">
            <a:spLocks noGrp="1"/>
          </p:cNvSpPr>
          <p:nvPr>
            <p:ph type="body" idx="2"/>
          </p:nvPr>
        </p:nvSpPr>
        <p:spPr>
          <a:xfrm>
            <a:off x="5737175" y="990600"/>
            <a:ext cx="6238500" cy="2680500"/>
          </a:xfrm>
          <a:prstGeom prst="rect">
            <a:avLst/>
          </a:prstGeom>
        </p:spPr>
        <p:txBody>
          <a:bodyPr lIns="91425" tIns="91425" rIns="91425" bIns="91425" anchor="t" anchorCtr="0">
            <a:noAutofit/>
          </a:bodyPr>
          <a:lstStyle/>
          <a:p>
            <a:pPr marL="457200" marR="0" lvl="0" indent="-406400" algn="l" rtl="0">
              <a:lnSpc>
                <a:spcPct val="100000"/>
              </a:lnSpc>
              <a:spcBef>
                <a:spcPts val="560"/>
              </a:spcBef>
              <a:spcAft>
                <a:spcPts val="0"/>
              </a:spcAft>
              <a:buClr>
                <a:srgbClr val="000000"/>
              </a:buClr>
              <a:buSzPct val="100000"/>
              <a:buFont typeface="Calibri"/>
            </a:pPr>
            <a:r>
              <a:rPr lang="en-US" dirty="0">
                <a:solidFill>
                  <a:srgbClr val="000000"/>
                </a:solidFill>
              </a:rPr>
              <a:t>Register listeners for data </a:t>
            </a:r>
            <a:r>
              <a:rPr lang="en-US" dirty="0" smtClean="0">
                <a:solidFill>
                  <a:srgbClr val="000000"/>
                </a:solidFill>
              </a:rPr>
              <a:t>changes</a:t>
            </a:r>
          </a:p>
          <a:p>
            <a:pPr marL="457200" marR="0" lvl="0" indent="-406400" algn="l" rtl="0">
              <a:lnSpc>
                <a:spcPct val="100000"/>
              </a:lnSpc>
              <a:spcBef>
                <a:spcPts val="560"/>
              </a:spcBef>
              <a:spcAft>
                <a:spcPts val="0"/>
              </a:spcAft>
              <a:buClr>
                <a:srgbClr val="000000"/>
              </a:buClr>
              <a:buSzPct val="100000"/>
              <a:buFont typeface="Calibri"/>
            </a:pPr>
            <a:r>
              <a:rPr lang="en-US" dirty="0" smtClean="0">
                <a:solidFill>
                  <a:srgbClr val="000000"/>
                </a:solidFill>
              </a:rPr>
              <a:t>Clear</a:t>
            </a:r>
            <a:r>
              <a:rPr lang="en-US" dirty="0">
                <a:solidFill>
                  <a:srgbClr val="000000"/>
                </a:solidFill>
              </a:rPr>
              <a:t> the side-effects of the </a:t>
            </a:r>
            <a:r>
              <a:rPr lang="en-US" dirty="0" smtClean="0">
                <a:solidFill>
                  <a:srgbClr val="000000"/>
                </a:solidFill>
              </a:rPr>
              <a:t>program</a:t>
            </a:r>
          </a:p>
          <a:p>
            <a:pPr marL="457200" marR="0" lvl="0" indent="-406400" algn="l" rtl="0">
              <a:lnSpc>
                <a:spcPct val="100000"/>
              </a:lnSpc>
              <a:spcBef>
                <a:spcPts val="560"/>
              </a:spcBef>
              <a:spcAft>
                <a:spcPts val="0"/>
              </a:spcAft>
              <a:buClr>
                <a:srgbClr val="000000"/>
              </a:buClr>
              <a:buSzPct val="100000"/>
              <a:buFont typeface="Calibri"/>
            </a:pPr>
            <a:r>
              <a:rPr lang="en-US" dirty="0" smtClean="0"/>
              <a:t>Filter </a:t>
            </a:r>
            <a:r>
              <a:rPr lang="en-US" dirty="0"/>
              <a:t>irrelevant data change in the callback </a:t>
            </a:r>
            <a:r>
              <a:rPr lang="en-US" dirty="0" smtClean="0"/>
              <a:t>function</a:t>
            </a:r>
          </a:p>
          <a:p>
            <a:pPr marL="457200" marR="0" lvl="0" indent="-406400" algn="l" rtl="0">
              <a:lnSpc>
                <a:spcPct val="100000"/>
              </a:lnSpc>
              <a:spcBef>
                <a:spcPts val="560"/>
              </a:spcBef>
              <a:spcAft>
                <a:spcPts val="0"/>
              </a:spcAft>
              <a:buClr>
                <a:srgbClr val="000000"/>
              </a:buClr>
              <a:buSzPct val="100000"/>
              <a:buFont typeface="Calibri"/>
            </a:pPr>
            <a:r>
              <a:rPr lang="en-US" dirty="0" smtClean="0"/>
              <a:t>Monitor </a:t>
            </a:r>
            <a:r>
              <a:rPr lang="en-US" dirty="0"/>
              <a:t>only relevant data </a:t>
            </a:r>
            <a:r>
              <a:rPr lang="en-US" dirty="0" smtClean="0"/>
              <a:t>changes</a:t>
            </a:r>
          </a:p>
          <a:p>
            <a:pPr marL="857250" lvl="1" indent="-406400">
              <a:spcBef>
                <a:spcPts val="560"/>
              </a:spcBef>
              <a:spcAft>
                <a:spcPts val="0"/>
              </a:spcAft>
              <a:buClr>
                <a:srgbClr val="000000"/>
              </a:buClr>
              <a:buSzPct val="100000"/>
              <a:buFont typeface="Calibri"/>
            </a:pPr>
            <a:r>
              <a:rPr lang="en-US" dirty="0" smtClean="0"/>
              <a:t>only</a:t>
            </a:r>
            <a:r>
              <a:rPr lang="en-US" dirty="0"/>
              <a:t> the "touched" </a:t>
            </a:r>
            <a:r>
              <a:rPr lang="en-US" dirty="0" smtClean="0"/>
              <a:t>nodes/links/bindings</a:t>
            </a:r>
          </a:p>
          <a:p>
            <a:pPr marL="857250" lvl="1" indent="-406400">
              <a:spcBef>
                <a:spcPts val="560"/>
              </a:spcBef>
              <a:spcAft>
                <a:spcPts val="0"/>
              </a:spcAft>
              <a:buClr>
                <a:srgbClr val="000000"/>
              </a:buClr>
              <a:buSzPct val="100000"/>
              <a:buFont typeface="Calibri"/>
            </a:pPr>
            <a:r>
              <a:rPr lang="en-US" dirty="0" smtClean="0"/>
              <a:t>and</a:t>
            </a:r>
            <a:r>
              <a:rPr lang="en-US" dirty="0"/>
              <a:t> only the "touched" attributes</a:t>
            </a:r>
          </a:p>
          <a:p>
            <a:pPr marL="0" lvl="0" indent="0" rtl="0">
              <a:spcBef>
                <a:spcPts val="0"/>
              </a:spcBef>
              <a:buNone/>
            </a:pPr>
            <a:endParaRPr dirty="0"/>
          </a:p>
        </p:txBody>
      </p:sp>
      <p:sp>
        <p:nvSpPr>
          <p:cNvPr id="243" name="Shape 243"/>
          <p:cNvSpPr txBox="1"/>
          <p:nvPr/>
        </p:nvSpPr>
        <p:spPr>
          <a:xfrm>
            <a:off x="6112315" y="4087505"/>
            <a:ext cx="6531300" cy="2613000"/>
          </a:xfrm>
          <a:prstGeom prst="rect">
            <a:avLst/>
          </a:prstGeom>
          <a:noFill/>
          <a:ln>
            <a:noFill/>
          </a:ln>
        </p:spPr>
        <p:txBody>
          <a:bodyPr lIns="91425" tIns="91425" rIns="91425" bIns="91425" anchor="t" anchorCtr="0">
            <a:noAutofit/>
          </a:bodyPr>
          <a:lstStyle/>
          <a:p>
            <a:pPr lvl="0" rtl="0">
              <a:spcBef>
                <a:spcPts val="0"/>
              </a:spcBef>
              <a:buClr>
                <a:schemeClr val="dk1"/>
              </a:buClr>
              <a:buFont typeface="Arial"/>
              <a:buNone/>
            </a:pPr>
            <a:endParaRPr sz="1200" b="1" dirty="0">
              <a:latin typeface="Consolas"/>
              <a:ea typeface="Consolas"/>
              <a:cs typeface="Consolas"/>
              <a:sym typeface="Consolas"/>
            </a:endParaRPr>
          </a:p>
          <a:p>
            <a:pPr lvl="0" rtl="0">
              <a:spcBef>
                <a:spcPts val="0"/>
              </a:spcBef>
              <a:buClr>
                <a:schemeClr val="dk1"/>
              </a:buClr>
              <a:buSzPct val="91666"/>
              <a:buFont typeface="Arial"/>
              <a:buNone/>
            </a:pPr>
            <a:r>
              <a:rPr lang="en-US" sz="1200" b="1" dirty="0">
                <a:latin typeface="Consolas"/>
                <a:ea typeface="Consolas"/>
                <a:cs typeface="Consolas"/>
                <a:sym typeface="Consolas"/>
              </a:rPr>
              <a:t>...</a:t>
            </a:r>
          </a:p>
          <a:p>
            <a:pPr lvl="0" rtl="0">
              <a:spcBef>
                <a:spcPts val="0"/>
              </a:spcBef>
              <a:buNone/>
            </a:pPr>
            <a:r>
              <a:rPr lang="en-US" sz="1200" b="1" dirty="0">
                <a:latin typeface="Consolas"/>
                <a:ea typeface="Consolas"/>
                <a:cs typeface="Consolas"/>
                <a:sym typeface="Consolas"/>
              </a:rPr>
              <a:t>	</a:t>
            </a:r>
            <a:r>
              <a:rPr lang="en-US" sz="1200" b="1" dirty="0" err="1">
                <a:solidFill>
                  <a:schemeClr val="dk1"/>
                </a:solidFill>
                <a:latin typeface="Consolas"/>
                <a:ea typeface="Consolas"/>
                <a:cs typeface="Consolas"/>
                <a:sym typeface="Consolas"/>
              </a:rPr>
              <a:t>broker.registerDataChangeListener</a:t>
            </a:r>
            <a:r>
              <a:rPr lang="en-US" sz="1200" b="1" dirty="0">
                <a:solidFill>
                  <a:schemeClr val="dk1"/>
                </a:solidFill>
                <a:latin typeface="Consolas"/>
                <a:ea typeface="Consolas"/>
                <a:cs typeface="Consolas"/>
                <a:sym typeface="Consolas"/>
              </a:rPr>
              <a:t>(..., nodes, listener, </a:t>
            </a:r>
            <a:r>
              <a:rPr lang="en-US" b="1" dirty="0">
                <a:solidFill>
                  <a:srgbClr val="FF00FF"/>
                </a:solidFill>
                <a:latin typeface="Consolas"/>
                <a:ea typeface="Consolas"/>
                <a:cs typeface="Consolas"/>
                <a:sym typeface="Consolas"/>
              </a:rPr>
              <a:t>BASE</a:t>
            </a:r>
            <a:r>
              <a:rPr lang="en-US" sz="1200" b="1" dirty="0">
                <a:solidFill>
                  <a:schemeClr val="dk1"/>
                </a:solidFill>
                <a:latin typeface="Consolas"/>
                <a:ea typeface="Consolas"/>
                <a:cs typeface="Consolas"/>
                <a:sym typeface="Consolas"/>
              </a:rPr>
              <a:t>);</a:t>
            </a:r>
          </a:p>
          <a:p>
            <a:pPr lvl="0" rtl="0">
              <a:spcBef>
                <a:spcPts val="0"/>
              </a:spcBef>
              <a:buNone/>
            </a:pPr>
            <a:r>
              <a:rPr lang="en-US" sz="1200" b="1" dirty="0">
                <a:solidFill>
                  <a:schemeClr val="dk1"/>
                </a:solidFill>
                <a:latin typeface="Consolas"/>
                <a:ea typeface="Consolas"/>
                <a:cs typeface="Consolas"/>
                <a:sym typeface="Consolas"/>
              </a:rPr>
              <a:t>	</a:t>
            </a:r>
            <a:r>
              <a:rPr lang="en-US" sz="1200" b="1" dirty="0" err="1">
                <a:solidFill>
                  <a:schemeClr val="dk1"/>
                </a:solidFill>
                <a:latin typeface="Consolas"/>
                <a:ea typeface="Consolas"/>
                <a:cs typeface="Consolas"/>
                <a:sym typeface="Consolas"/>
              </a:rPr>
              <a:t>broker.registerDataChangeListener</a:t>
            </a:r>
            <a:r>
              <a:rPr lang="en-US" sz="1200" b="1" dirty="0">
                <a:solidFill>
                  <a:schemeClr val="dk1"/>
                </a:solidFill>
                <a:latin typeface="Consolas"/>
                <a:ea typeface="Consolas"/>
                <a:cs typeface="Consolas"/>
                <a:sym typeface="Consolas"/>
              </a:rPr>
              <a:t>(..., links, listener, </a:t>
            </a:r>
            <a:r>
              <a:rPr lang="en-US" b="1" dirty="0">
                <a:solidFill>
                  <a:srgbClr val="FF00FF"/>
                </a:solidFill>
                <a:latin typeface="Consolas"/>
                <a:ea typeface="Consolas"/>
                <a:cs typeface="Consolas"/>
                <a:sym typeface="Consolas"/>
              </a:rPr>
              <a:t>BASE</a:t>
            </a:r>
            <a:r>
              <a:rPr lang="en-US" sz="1200" b="1" dirty="0">
                <a:solidFill>
                  <a:schemeClr val="dk1"/>
                </a:solidFill>
                <a:latin typeface="Consolas"/>
                <a:ea typeface="Consolas"/>
                <a:cs typeface="Consolas"/>
                <a:sym typeface="Consolas"/>
              </a:rPr>
              <a:t>);</a:t>
            </a:r>
          </a:p>
          <a:p>
            <a:pPr lvl="0" rtl="0">
              <a:spcBef>
                <a:spcPts val="0"/>
              </a:spcBef>
              <a:buNone/>
            </a:pPr>
            <a:r>
              <a:rPr lang="en-US" sz="1200" b="1" dirty="0">
                <a:solidFill>
                  <a:schemeClr val="dk1"/>
                </a:solidFill>
                <a:latin typeface="Consolas"/>
                <a:ea typeface="Consolas"/>
                <a:cs typeface="Consolas"/>
                <a:sym typeface="Consolas"/>
              </a:rPr>
              <a:t>	</a:t>
            </a:r>
            <a:r>
              <a:rPr lang="en-US" sz="1200" b="1" dirty="0" err="1">
                <a:solidFill>
                  <a:schemeClr val="dk1"/>
                </a:solidFill>
                <a:latin typeface="Consolas"/>
                <a:ea typeface="Consolas"/>
                <a:cs typeface="Consolas"/>
                <a:sym typeface="Consolas"/>
              </a:rPr>
              <a:t>broker.registerDataChangeListener</a:t>
            </a:r>
            <a:r>
              <a:rPr lang="en-US" sz="1200" b="1" dirty="0">
                <a:solidFill>
                  <a:schemeClr val="dk1"/>
                </a:solidFill>
                <a:latin typeface="Consolas"/>
                <a:ea typeface="Consolas"/>
                <a:cs typeface="Consolas"/>
                <a:sym typeface="Consolas"/>
              </a:rPr>
              <a:t>(..., </a:t>
            </a:r>
            <a:r>
              <a:rPr lang="en-US" sz="1200" b="1" dirty="0" err="1">
                <a:solidFill>
                  <a:schemeClr val="dk1"/>
                </a:solidFill>
                <a:latin typeface="Consolas"/>
                <a:ea typeface="Consolas"/>
                <a:cs typeface="Consolas"/>
                <a:sym typeface="Consolas"/>
              </a:rPr>
              <a:t>linkbw</a:t>
            </a:r>
            <a:r>
              <a:rPr lang="en-US" sz="1200" b="1" dirty="0">
                <a:solidFill>
                  <a:schemeClr val="dk1"/>
                </a:solidFill>
                <a:latin typeface="Consolas"/>
                <a:ea typeface="Consolas"/>
                <a:cs typeface="Consolas"/>
                <a:sym typeface="Consolas"/>
              </a:rPr>
              <a:t>, listener, </a:t>
            </a:r>
            <a:r>
              <a:rPr lang="en-US" b="1" dirty="0">
                <a:solidFill>
                  <a:srgbClr val="FF00FF"/>
                </a:solidFill>
                <a:latin typeface="Consolas"/>
                <a:ea typeface="Consolas"/>
                <a:cs typeface="Consolas"/>
                <a:sym typeface="Consolas"/>
              </a:rPr>
              <a:t>BASE</a:t>
            </a:r>
            <a:r>
              <a:rPr lang="en-US" sz="1200" b="1" dirty="0">
                <a:solidFill>
                  <a:schemeClr val="dk1"/>
                </a:solidFill>
                <a:latin typeface="Consolas"/>
                <a:ea typeface="Consolas"/>
                <a:cs typeface="Consolas"/>
                <a:sym typeface="Consolas"/>
              </a:rPr>
              <a:t>);</a:t>
            </a:r>
          </a:p>
          <a:p>
            <a:pPr lvl="0" rtl="0">
              <a:spcBef>
                <a:spcPts val="0"/>
              </a:spcBef>
              <a:buClr>
                <a:schemeClr val="dk1"/>
              </a:buClr>
              <a:buSzPct val="91666"/>
              <a:buFont typeface="Arial"/>
              <a:buNone/>
            </a:pPr>
            <a:r>
              <a:rPr lang="en-US" sz="1200" b="1" dirty="0">
                <a:latin typeface="Consolas"/>
                <a:ea typeface="Consolas"/>
                <a:cs typeface="Consolas"/>
                <a:sym typeface="Consolas"/>
              </a:rPr>
              <a:t>...</a:t>
            </a:r>
          </a:p>
          <a:p>
            <a:pPr lvl="0" rtl="0">
              <a:spcBef>
                <a:spcPts val="0"/>
              </a:spcBef>
              <a:buClr>
                <a:schemeClr val="dk1"/>
              </a:buClr>
              <a:buFont typeface="Arial"/>
              <a:buNone/>
            </a:pPr>
            <a:endParaRPr sz="1200" b="1" dirty="0">
              <a:latin typeface="Consolas"/>
              <a:ea typeface="Consolas"/>
              <a:cs typeface="Consolas"/>
              <a:sym typeface="Consolas"/>
            </a:endParaRPr>
          </a:p>
          <a:p>
            <a:pPr lvl="0" rtl="0">
              <a:spcBef>
                <a:spcPts val="0"/>
              </a:spcBef>
              <a:buClr>
                <a:schemeClr val="dk1"/>
              </a:buClr>
              <a:buSzPct val="91666"/>
              <a:buFont typeface="Arial"/>
              <a:buNone/>
            </a:pPr>
            <a:r>
              <a:rPr lang="en-US" sz="1200" b="1" dirty="0">
                <a:latin typeface="Consolas"/>
                <a:ea typeface="Consolas"/>
                <a:cs typeface="Consolas"/>
                <a:sym typeface="Consolas"/>
              </a:rPr>
              <a:t>public void </a:t>
            </a:r>
            <a:r>
              <a:rPr lang="en-US" sz="1200" b="1" dirty="0" err="1">
                <a:latin typeface="Consolas"/>
                <a:ea typeface="Consolas"/>
                <a:cs typeface="Consolas"/>
                <a:sym typeface="Consolas"/>
              </a:rPr>
              <a:t>onDataChanged</a:t>
            </a:r>
            <a:r>
              <a:rPr lang="en-US" sz="1200" b="1" dirty="0">
                <a:latin typeface="Consolas"/>
                <a:ea typeface="Consolas"/>
                <a:cs typeface="Consolas"/>
                <a:sym typeface="Consolas"/>
              </a:rPr>
              <a:t>(event) {</a:t>
            </a:r>
          </a:p>
          <a:p>
            <a:pPr lvl="0" rtl="0">
              <a:spcBef>
                <a:spcPts val="0"/>
              </a:spcBef>
              <a:buClr>
                <a:schemeClr val="dk1"/>
              </a:buClr>
              <a:buSzPct val="91666"/>
              <a:buFont typeface="Arial"/>
              <a:buNone/>
            </a:pPr>
            <a:r>
              <a:rPr lang="en-US" sz="1200" b="1" dirty="0">
                <a:latin typeface="Consolas"/>
                <a:ea typeface="Consolas"/>
                <a:cs typeface="Consolas"/>
                <a:sym typeface="Consolas"/>
              </a:rPr>
              <a:t>	if (</a:t>
            </a:r>
            <a:r>
              <a:rPr lang="en-US" sz="1200" b="1" dirty="0" err="1">
                <a:latin typeface="Consolas"/>
                <a:ea typeface="Consolas"/>
                <a:cs typeface="Consolas"/>
                <a:sym typeface="Consolas"/>
              </a:rPr>
              <a:t>oldPath.isNotAffected</a:t>
            </a:r>
            <a:r>
              <a:rPr lang="en-US" sz="1200" b="1" dirty="0">
                <a:latin typeface="Consolas"/>
                <a:ea typeface="Consolas"/>
                <a:cs typeface="Consolas"/>
                <a:sym typeface="Consolas"/>
              </a:rPr>
              <a:t>(event)) return;</a:t>
            </a:r>
          </a:p>
          <a:p>
            <a:pPr lvl="0" rtl="0">
              <a:spcBef>
                <a:spcPts val="0"/>
              </a:spcBef>
              <a:buClr>
                <a:schemeClr val="dk1"/>
              </a:buClr>
              <a:buSzPct val="91666"/>
              <a:buFont typeface="Arial"/>
              <a:buNone/>
            </a:pPr>
            <a:r>
              <a:rPr lang="en-US" sz="1200" b="1" dirty="0">
                <a:latin typeface="Consolas"/>
                <a:ea typeface="Consolas"/>
                <a:cs typeface="Consolas"/>
                <a:sym typeface="Consolas"/>
              </a:rPr>
              <a:t>	</a:t>
            </a:r>
            <a:r>
              <a:rPr lang="en-US" sz="1200" b="1" dirty="0" err="1">
                <a:latin typeface="Consolas"/>
                <a:ea typeface="Consolas"/>
                <a:cs typeface="Consolas"/>
                <a:sym typeface="Consolas"/>
              </a:rPr>
              <a:t>removeFlowRulesIfExists</a:t>
            </a:r>
            <a:r>
              <a:rPr lang="en-US" sz="1200" b="1" dirty="0">
                <a:latin typeface="Consolas"/>
                <a:ea typeface="Consolas"/>
                <a:cs typeface="Consolas"/>
                <a:sym typeface="Consolas"/>
              </a:rPr>
              <a:t>(</a:t>
            </a:r>
            <a:r>
              <a:rPr lang="en-US" sz="1200" b="1" dirty="0" err="1">
                <a:latin typeface="Consolas"/>
                <a:ea typeface="Consolas"/>
                <a:cs typeface="Consolas"/>
                <a:sym typeface="Consolas"/>
              </a:rPr>
              <a:t>oldPath</a:t>
            </a:r>
            <a:r>
              <a:rPr lang="en-US" sz="1200" b="1" dirty="0">
                <a:latin typeface="Consolas"/>
                <a:ea typeface="Consolas"/>
                <a:cs typeface="Consolas"/>
                <a:sym typeface="Consolas"/>
              </a:rPr>
              <a:t>);</a:t>
            </a:r>
          </a:p>
          <a:p>
            <a:pPr lvl="0" rtl="0">
              <a:spcBef>
                <a:spcPts val="0"/>
              </a:spcBef>
              <a:buClr>
                <a:schemeClr val="dk1"/>
              </a:buClr>
              <a:buSzPct val="91666"/>
              <a:buFont typeface="Arial"/>
              <a:buNone/>
            </a:pPr>
            <a:r>
              <a:rPr lang="en-US" sz="1200" b="1" dirty="0">
                <a:latin typeface="Consolas"/>
                <a:ea typeface="Consolas"/>
                <a:cs typeface="Consolas"/>
                <a:sym typeface="Consolas"/>
              </a:rPr>
              <a:t>	</a:t>
            </a:r>
            <a:r>
              <a:rPr lang="en-US" sz="1200" b="1" dirty="0" err="1">
                <a:latin typeface="Consolas"/>
                <a:ea typeface="Consolas"/>
                <a:cs typeface="Consolas"/>
                <a:sym typeface="Consolas"/>
              </a:rPr>
              <a:t>findPath</a:t>
            </a:r>
            <a:r>
              <a:rPr lang="en-US" sz="1200" b="1" dirty="0">
                <a:latin typeface="Consolas"/>
                <a:ea typeface="Consolas"/>
                <a:cs typeface="Consolas"/>
                <a:sym typeface="Consolas"/>
              </a:rPr>
              <a:t>(</a:t>
            </a:r>
            <a:r>
              <a:rPr lang="en-US" sz="1200" b="1" dirty="0" err="1">
                <a:latin typeface="Consolas"/>
                <a:ea typeface="Consolas"/>
                <a:cs typeface="Consolas"/>
                <a:sym typeface="Consolas"/>
              </a:rPr>
              <a:t>currentSrc</a:t>
            </a:r>
            <a:r>
              <a:rPr lang="en-US" sz="1200" b="1" dirty="0">
                <a:latin typeface="Consolas"/>
                <a:ea typeface="Consolas"/>
                <a:cs typeface="Consolas"/>
                <a:sym typeface="Consolas"/>
              </a:rPr>
              <a:t>, </a:t>
            </a:r>
            <a:r>
              <a:rPr lang="en-US" sz="1200" b="1" dirty="0" err="1">
                <a:latin typeface="Consolas"/>
                <a:ea typeface="Consolas"/>
                <a:cs typeface="Consolas"/>
                <a:sym typeface="Consolas"/>
              </a:rPr>
              <a:t>currentDst</a:t>
            </a:r>
            <a:r>
              <a:rPr lang="en-US" sz="1200" b="1" dirty="0">
                <a:latin typeface="Consolas"/>
                <a:ea typeface="Consolas"/>
                <a:cs typeface="Consolas"/>
                <a:sym typeface="Consolas"/>
              </a:rPr>
              <a:t>, </a:t>
            </a:r>
            <a:r>
              <a:rPr lang="en-US" sz="1200" b="1" dirty="0" err="1">
                <a:latin typeface="Consolas"/>
                <a:ea typeface="Consolas"/>
                <a:cs typeface="Consolas"/>
                <a:sym typeface="Consolas"/>
              </a:rPr>
              <a:t>currentRequiredBw</a:t>
            </a:r>
            <a:r>
              <a:rPr lang="en-US" sz="1200" b="1" dirty="0">
                <a:latin typeface="Consolas"/>
                <a:ea typeface="Consolas"/>
                <a:cs typeface="Consolas"/>
                <a:sym typeface="Consolas"/>
              </a:rPr>
              <a:t>);</a:t>
            </a:r>
          </a:p>
          <a:p>
            <a:pPr lvl="0" rtl="0">
              <a:spcBef>
                <a:spcPts val="0"/>
              </a:spcBef>
              <a:buNone/>
            </a:pPr>
            <a:r>
              <a:rPr lang="en-US" sz="1200" b="1" dirty="0">
                <a:latin typeface="Consolas"/>
                <a:ea typeface="Consolas"/>
                <a:cs typeface="Consolas"/>
                <a:sym typeface="Consolas"/>
              </a:rPr>
              <a:t>	// with current IP-&gt;AP mapping, current topology </a:t>
            </a:r>
          </a:p>
          <a:p>
            <a:pPr lvl="0" rtl="0">
              <a:spcBef>
                <a:spcPts val="0"/>
              </a:spcBef>
              <a:buClr>
                <a:schemeClr val="dk1"/>
              </a:buClr>
              <a:buSzPct val="91666"/>
              <a:buFont typeface="Arial"/>
              <a:buNone/>
            </a:pPr>
            <a:r>
              <a:rPr lang="en-US" sz="1200" b="1" dirty="0">
                <a:latin typeface="Consolas"/>
                <a:ea typeface="Consolas"/>
                <a:cs typeface="Consolas"/>
                <a:sym typeface="Consolas"/>
              </a:rPr>
              <a:t>     // and current link bandwidth</a:t>
            </a:r>
          </a:p>
          <a:p>
            <a:pPr lvl="0" rtl="0">
              <a:spcBef>
                <a:spcPts val="0"/>
              </a:spcBef>
              <a:buClr>
                <a:schemeClr val="dk1"/>
              </a:buClr>
              <a:buSzPct val="91666"/>
              <a:buFont typeface="Arial"/>
              <a:buNone/>
            </a:pPr>
            <a:r>
              <a:rPr lang="en-US" sz="1200" b="1" dirty="0">
                <a:latin typeface="Consolas"/>
                <a:ea typeface="Consolas"/>
                <a:cs typeface="Consolas"/>
                <a:sym typeface="Consolas"/>
              </a:rPr>
              <a:t>}</a:t>
            </a:r>
          </a:p>
          <a:p>
            <a:pPr lvl="0" rtl="0">
              <a:spcBef>
                <a:spcPts val="0"/>
              </a:spcBef>
              <a:buClr>
                <a:schemeClr val="dk1"/>
              </a:buClr>
              <a:buFont typeface="Arial"/>
              <a:buNone/>
            </a:pPr>
            <a:endParaRPr sz="1200" b="1" dirty="0">
              <a:latin typeface="Consolas"/>
              <a:ea typeface="Consolas"/>
              <a:cs typeface="Consolas"/>
              <a:sym typeface="Consolas"/>
            </a:endParaRPr>
          </a:p>
        </p:txBody>
      </p:sp>
    </p:spTree>
    <p:extLst>
      <p:ext uri="{BB962C8B-B14F-4D97-AF65-F5344CB8AC3E}">
        <p14:creationId xmlns:p14="http://schemas.microsoft.com/office/powerpoint/2010/main" val="16439158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Shape 249"/>
          <p:cNvSpPr txBox="1">
            <a:spLocks noGrp="1"/>
          </p:cNvSpPr>
          <p:nvPr>
            <p:ph type="title"/>
          </p:nvPr>
        </p:nvSpPr>
        <p:spPr>
          <a:xfrm>
            <a:off x="342498" y="85614"/>
            <a:ext cx="11416500" cy="685800"/>
          </a:xfrm>
          <a:prstGeom prst="rect">
            <a:avLst/>
          </a:prstGeom>
        </p:spPr>
        <p:txBody>
          <a:bodyPr lIns="91425" tIns="91425" rIns="91425" bIns="91425" anchor="ctr" anchorCtr="0">
            <a:noAutofit/>
          </a:bodyPr>
          <a:lstStyle/>
          <a:p>
            <a:pPr lvl="0" rtl="0">
              <a:spcBef>
                <a:spcPts val="0"/>
              </a:spcBef>
              <a:buNone/>
            </a:pPr>
            <a:r>
              <a:rPr lang="en-US" dirty="0" smtClean="0"/>
              <a:t>Can we NOT do </a:t>
            </a:r>
            <a:r>
              <a:rPr lang="en-US" dirty="0" smtClean="0"/>
              <a:t>that?</a:t>
            </a:r>
            <a:endParaRPr lang="en-US" dirty="0"/>
          </a:p>
        </p:txBody>
      </p:sp>
      <p:sp>
        <p:nvSpPr>
          <p:cNvPr id="250" name="Shape 250"/>
          <p:cNvSpPr txBox="1">
            <a:spLocks noGrp="1"/>
          </p:cNvSpPr>
          <p:nvPr>
            <p:ph type="body" idx="1"/>
          </p:nvPr>
        </p:nvSpPr>
        <p:spPr>
          <a:xfrm>
            <a:off x="167218" y="990600"/>
            <a:ext cx="5801700" cy="5334000"/>
          </a:xfrm>
          <a:prstGeom prst="rect">
            <a:avLst/>
          </a:prstGeom>
        </p:spPr>
        <p:txBody>
          <a:bodyPr lIns="91425" tIns="91425" rIns="91425" bIns="91425" anchor="t" anchorCtr="0">
            <a:noAutofit/>
          </a:bodyPr>
          <a:lstStyle/>
          <a:p>
            <a:pPr marL="0" lvl="0" indent="0" rtl="0">
              <a:spcBef>
                <a:spcPts val="0"/>
              </a:spcBef>
              <a:buNone/>
            </a:pPr>
            <a:endParaRPr sz="1200" b="1" dirty="0">
              <a:solidFill>
                <a:srgbClr val="000000"/>
              </a:solidFill>
              <a:latin typeface="Consolas"/>
              <a:ea typeface="Consolas"/>
              <a:cs typeface="Consolas"/>
              <a:sym typeface="Consolas"/>
            </a:endParaRPr>
          </a:p>
          <a:p>
            <a:pPr marL="0" lvl="0" indent="0" rtl="0">
              <a:spcBef>
                <a:spcPts val="0"/>
              </a:spcBef>
              <a:buNone/>
            </a:pPr>
            <a:endParaRPr sz="1200" b="1" dirty="0">
              <a:solidFill>
                <a:srgbClr val="000000"/>
              </a:solidFill>
              <a:latin typeface="Consolas"/>
              <a:ea typeface="Consolas"/>
              <a:cs typeface="Consolas"/>
              <a:sym typeface="Consolas"/>
            </a:endParaRPr>
          </a:p>
          <a:p>
            <a:pPr marL="0" lvl="0" indent="0" rtl="0">
              <a:spcBef>
                <a:spcPts val="0"/>
              </a:spcBef>
              <a:buNone/>
            </a:pPr>
            <a:endParaRPr sz="1200" b="1" dirty="0">
              <a:solidFill>
                <a:srgbClr val="000000"/>
              </a:solidFill>
              <a:latin typeface="Consolas"/>
              <a:ea typeface="Consolas"/>
              <a:cs typeface="Consolas"/>
              <a:sym typeface="Consolas"/>
            </a:endParaRPr>
          </a:p>
          <a:p>
            <a:pPr marL="0" lvl="0" indent="0" rtl="0">
              <a:spcBef>
                <a:spcPts val="0"/>
              </a:spcBef>
              <a:buNone/>
            </a:pPr>
            <a:r>
              <a:rPr lang="en-US" sz="1200" b="1" dirty="0">
                <a:solidFill>
                  <a:srgbClr val="000000"/>
                </a:solidFill>
                <a:latin typeface="Consolas"/>
                <a:ea typeface="Consolas"/>
                <a:cs typeface="Consolas"/>
                <a:sym typeface="Consolas"/>
              </a:rPr>
              <a:t>public void </a:t>
            </a:r>
            <a:r>
              <a:rPr lang="en-US" sz="1200" b="1" dirty="0" err="1">
                <a:solidFill>
                  <a:srgbClr val="000000"/>
                </a:solidFill>
                <a:latin typeface="Consolas"/>
                <a:ea typeface="Consolas"/>
                <a:cs typeface="Consolas"/>
                <a:sym typeface="Consolas"/>
              </a:rPr>
              <a:t>findPath</a:t>
            </a:r>
            <a:r>
              <a:rPr lang="en-US" sz="1200" b="1" dirty="0">
                <a:solidFill>
                  <a:srgbClr val="000000"/>
                </a:solidFill>
                <a:latin typeface="Consolas"/>
                <a:ea typeface="Consolas"/>
                <a:cs typeface="Consolas"/>
                <a:sym typeface="Consolas"/>
              </a:rPr>
              <a:t>(</a:t>
            </a:r>
            <a:r>
              <a:rPr lang="en-US" sz="1400" b="1" dirty="0">
                <a:solidFill>
                  <a:srgbClr val="FF0000"/>
                </a:solidFill>
                <a:latin typeface="Consolas"/>
                <a:ea typeface="Consolas"/>
                <a:cs typeface="Consolas"/>
                <a:sym typeface="Consolas"/>
              </a:rPr>
              <a:t>Ipv4Address </a:t>
            </a:r>
            <a:r>
              <a:rPr lang="en-US" sz="1400" b="1" dirty="0" err="1">
                <a:solidFill>
                  <a:srgbClr val="FF0000"/>
                </a:solidFill>
                <a:latin typeface="Consolas"/>
                <a:ea typeface="Consolas"/>
                <a:cs typeface="Consolas"/>
                <a:sym typeface="Consolas"/>
              </a:rPr>
              <a:t>src</a:t>
            </a:r>
            <a:r>
              <a:rPr lang="en-US" sz="1400" b="1" dirty="0">
                <a:solidFill>
                  <a:srgbClr val="FF0000"/>
                </a:solidFill>
                <a:latin typeface="Consolas"/>
                <a:ea typeface="Consolas"/>
                <a:cs typeface="Consolas"/>
                <a:sym typeface="Consolas"/>
              </a:rPr>
              <a:t>, Ipv4Address </a:t>
            </a:r>
            <a:r>
              <a:rPr lang="en-US" sz="1400" b="1" dirty="0" err="1">
                <a:solidFill>
                  <a:srgbClr val="FF0000"/>
                </a:solidFill>
                <a:latin typeface="Consolas"/>
                <a:ea typeface="Consolas"/>
                <a:cs typeface="Consolas"/>
                <a:sym typeface="Consolas"/>
              </a:rPr>
              <a:t>dst</a:t>
            </a:r>
            <a:r>
              <a:rPr lang="en-US" sz="1400" b="1" dirty="0">
                <a:solidFill>
                  <a:srgbClr val="FF0000"/>
                </a:solidFill>
                <a:latin typeface="Consolas"/>
                <a:ea typeface="Consolas"/>
                <a:cs typeface="Consolas"/>
                <a:sym typeface="Consolas"/>
              </a:rPr>
              <a:t>, </a:t>
            </a:r>
          </a:p>
          <a:p>
            <a:pPr marL="0" lvl="0" indent="0" rtl="0">
              <a:spcBef>
                <a:spcPts val="0"/>
              </a:spcBef>
              <a:buNone/>
            </a:pPr>
            <a:r>
              <a:rPr lang="en-US" sz="1400" b="1" dirty="0">
                <a:solidFill>
                  <a:srgbClr val="FF0000"/>
                </a:solidFill>
                <a:latin typeface="Consolas"/>
                <a:ea typeface="Consolas"/>
                <a:cs typeface="Consolas"/>
                <a:sym typeface="Consolas"/>
              </a:rPr>
              <a:t>     		    </a:t>
            </a:r>
            <a:r>
              <a:rPr lang="en-US" sz="1400" b="1" dirty="0" err="1">
                <a:solidFill>
                  <a:srgbClr val="FF0000"/>
                </a:solidFill>
                <a:latin typeface="Consolas"/>
                <a:ea typeface="Consolas"/>
                <a:cs typeface="Consolas"/>
                <a:sym typeface="Consolas"/>
              </a:rPr>
              <a:t>int</a:t>
            </a:r>
            <a:r>
              <a:rPr lang="en-US" sz="1400" b="1" dirty="0">
                <a:solidFill>
                  <a:srgbClr val="FF0000"/>
                </a:solidFill>
                <a:latin typeface="Consolas"/>
                <a:ea typeface="Consolas"/>
                <a:cs typeface="Consolas"/>
                <a:sym typeface="Consolas"/>
              </a:rPr>
              <a:t> </a:t>
            </a:r>
            <a:r>
              <a:rPr lang="en-US" sz="1400" b="1" dirty="0" err="1">
                <a:solidFill>
                  <a:srgbClr val="FF0000"/>
                </a:solidFill>
                <a:latin typeface="Consolas"/>
                <a:ea typeface="Consolas"/>
                <a:cs typeface="Consolas"/>
                <a:sym typeface="Consolas"/>
              </a:rPr>
              <a:t>requiredBw</a:t>
            </a:r>
            <a:r>
              <a:rPr lang="en-US" sz="1200" b="1" dirty="0">
                <a:solidFill>
                  <a:srgbClr val="000000"/>
                </a:solidFill>
                <a:latin typeface="Consolas"/>
                <a:ea typeface="Consolas"/>
                <a:cs typeface="Consolas"/>
                <a:sym typeface="Consolas"/>
              </a:rPr>
              <a:t>) {</a:t>
            </a:r>
          </a:p>
          <a:p>
            <a:pPr marL="0" lvl="0" indent="0" rtl="0">
              <a:spcBef>
                <a:spcPts val="0"/>
              </a:spcBef>
              <a:buNone/>
            </a:pPr>
            <a:r>
              <a:rPr lang="en-US" sz="1200" b="1" dirty="0">
                <a:solidFill>
                  <a:srgbClr val="000000"/>
                </a:solidFill>
                <a:latin typeface="Consolas"/>
                <a:ea typeface="Consolas"/>
                <a:cs typeface="Consolas"/>
                <a:sym typeface="Consolas"/>
              </a:rPr>
              <a:t>	</a:t>
            </a:r>
            <a:r>
              <a:rPr lang="en-US" sz="1200" b="1" dirty="0" err="1">
                <a:solidFill>
                  <a:srgbClr val="000000"/>
                </a:solidFill>
                <a:latin typeface="Consolas"/>
                <a:ea typeface="Consolas"/>
                <a:cs typeface="Consolas"/>
                <a:sym typeface="Consolas"/>
              </a:rPr>
              <a:t>srcNode</a:t>
            </a:r>
            <a:r>
              <a:rPr lang="en-US" sz="1200" b="1" dirty="0">
                <a:solidFill>
                  <a:srgbClr val="000000"/>
                </a:solidFill>
                <a:latin typeface="Consolas"/>
                <a:ea typeface="Consolas"/>
                <a:cs typeface="Consolas"/>
                <a:sym typeface="Consolas"/>
              </a:rPr>
              <a:t>, </a:t>
            </a:r>
            <a:r>
              <a:rPr lang="en-US" sz="1200" b="1" dirty="0" err="1">
                <a:solidFill>
                  <a:srgbClr val="000000"/>
                </a:solidFill>
                <a:latin typeface="Consolas"/>
                <a:ea typeface="Consolas"/>
                <a:cs typeface="Consolas"/>
                <a:sym typeface="Consolas"/>
              </a:rPr>
              <a:t>dstNode</a:t>
            </a:r>
            <a:r>
              <a:rPr lang="en-US" sz="1200" b="1" dirty="0">
                <a:solidFill>
                  <a:srgbClr val="000000"/>
                </a:solidFill>
                <a:latin typeface="Consolas"/>
                <a:ea typeface="Consolas"/>
                <a:cs typeface="Consolas"/>
                <a:sym typeface="Consolas"/>
              </a:rPr>
              <a:t> = </a:t>
            </a:r>
            <a:r>
              <a:rPr lang="en-US" sz="1400" b="1" dirty="0" err="1">
                <a:solidFill>
                  <a:srgbClr val="FF0000"/>
                </a:solidFill>
                <a:latin typeface="Consolas"/>
                <a:ea typeface="Consolas"/>
                <a:cs typeface="Consolas"/>
                <a:sym typeface="Consolas"/>
              </a:rPr>
              <a:t>mapToNode</a:t>
            </a:r>
            <a:r>
              <a:rPr lang="en-US" sz="1400" b="1" dirty="0">
                <a:solidFill>
                  <a:srgbClr val="000000"/>
                </a:solidFill>
                <a:latin typeface="Consolas"/>
                <a:ea typeface="Consolas"/>
                <a:cs typeface="Consolas"/>
                <a:sym typeface="Consolas"/>
              </a:rPr>
              <a:t>(</a:t>
            </a:r>
            <a:r>
              <a:rPr lang="en-US" sz="1400" b="1" dirty="0" err="1">
                <a:solidFill>
                  <a:srgbClr val="000000"/>
                </a:solidFill>
                <a:latin typeface="Consolas"/>
                <a:ea typeface="Consolas"/>
                <a:cs typeface="Consolas"/>
                <a:sym typeface="Consolas"/>
              </a:rPr>
              <a:t>src</a:t>
            </a:r>
            <a:r>
              <a:rPr lang="en-US" sz="1400" b="1" dirty="0">
                <a:solidFill>
                  <a:srgbClr val="000000"/>
                </a:solidFill>
                <a:latin typeface="Consolas"/>
                <a:ea typeface="Consolas"/>
                <a:cs typeface="Consolas"/>
                <a:sym typeface="Consolas"/>
              </a:rPr>
              <a:t>, </a:t>
            </a:r>
            <a:r>
              <a:rPr lang="en-US" sz="1400" b="1" dirty="0" err="1">
                <a:solidFill>
                  <a:srgbClr val="000000"/>
                </a:solidFill>
                <a:latin typeface="Consolas"/>
                <a:ea typeface="Consolas"/>
                <a:cs typeface="Consolas"/>
                <a:sym typeface="Consolas"/>
              </a:rPr>
              <a:t>dst</a:t>
            </a:r>
            <a:r>
              <a:rPr lang="en-US" sz="1400" b="1" dirty="0">
                <a:solidFill>
                  <a:srgbClr val="000000"/>
                </a:solidFill>
                <a:latin typeface="Consolas"/>
                <a:ea typeface="Consolas"/>
                <a:cs typeface="Consolas"/>
                <a:sym typeface="Consolas"/>
              </a:rPr>
              <a:t>)</a:t>
            </a:r>
            <a:r>
              <a:rPr lang="en-US" sz="1200" b="1" dirty="0">
                <a:solidFill>
                  <a:srgbClr val="000000"/>
                </a:solidFill>
                <a:latin typeface="Consolas"/>
                <a:ea typeface="Consolas"/>
                <a:cs typeface="Consolas"/>
                <a:sym typeface="Consolas"/>
              </a:rPr>
              <a:t>;</a:t>
            </a:r>
          </a:p>
          <a:p>
            <a:pPr marL="0" lvl="0" indent="0" rtl="0">
              <a:spcBef>
                <a:spcPts val="0"/>
              </a:spcBef>
              <a:buNone/>
            </a:pPr>
            <a:r>
              <a:rPr lang="en-US" sz="1200" b="1" strike="sngStrike" dirty="0">
                <a:solidFill>
                  <a:srgbClr val="000000"/>
                </a:solidFill>
                <a:latin typeface="Consolas"/>
                <a:ea typeface="Consolas"/>
                <a:cs typeface="Consolas"/>
                <a:sym typeface="Consolas"/>
              </a:rPr>
              <a:t>	touch(binding(</a:t>
            </a:r>
            <a:r>
              <a:rPr lang="en-US" sz="1200" b="1" strike="sngStrike" dirty="0" err="1">
                <a:solidFill>
                  <a:srgbClr val="000000"/>
                </a:solidFill>
                <a:latin typeface="Consolas"/>
                <a:ea typeface="Consolas"/>
                <a:cs typeface="Consolas"/>
                <a:sym typeface="Consolas"/>
              </a:rPr>
              <a:t>src</a:t>
            </a:r>
            <a:r>
              <a:rPr lang="en-US" sz="1200" b="1" strike="sngStrike" dirty="0">
                <a:solidFill>
                  <a:srgbClr val="000000"/>
                </a:solidFill>
                <a:latin typeface="Consolas"/>
                <a:ea typeface="Consolas"/>
                <a:cs typeface="Consolas"/>
                <a:sym typeface="Consolas"/>
              </a:rPr>
              <a:t>)); touch(binding(</a:t>
            </a:r>
            <a:r>
              <a:rPr lang="en-US" sz="1200" b="1" strike="sngStrike" dirty="0" err="1">
                <a:solidFill>
                  <a:srgbClr val="000000"/>
                </a:solidFill>
                <a:latin typeface="Consolas"/>
                <a:ea typeface="Consolas"/>
                <a:cs typeface="Consolas"/>
                <a:sym typeface="Consolas"/>
              </a:rPr>
              <a:t>dst</a:t>
            </a:r>
            <a:r>
              <a:rPr lang="en-US" sz="1200" b="1" strike="sngStrike" dirty="0">
                <a:solidFill>
                  <a:srgbClr val="000000"/>
                </a:solidFill>
                <a:latin typeface="Consolas"/>
                <a:ea typeface="Consolas"/>
                <a:cs typeface="Consolas"/>
                <a:sym typeface="Consolas"/>
              </a:rPr>
              <a:t>));</a:t>
            </a:r>
          </a:p>
          <a:p>
            <a:pPr marL="0" lvl="0" indent="0" rtl="0">
              <a:spcBef>
                <a:spcPts val="0"/>
              </a:spcBef>
              <a:buNone/>
            </a:pPr>
            <a:r>
              <a:rPr lang="en-US" sz="1200" b="1" dirty="0">
                <a:solidFill>
                  <a:srgbClr val="000000"/>
                </a:solidFill>
                <a:latin typeface="Consolas"/>
                <a:ea typeface="Consolas"/>
                <a:cs typeface="Consolas"/>
                <a:sym typeface="Consolas"/>
              </a:rPr>
              <a:t>    	topology = </a:t>
            </a:r>
            <a:r>
              <a:rPr lang="en-US" sz="1400" b="1" dirty="0" err="1">
                <a:solidFill>
                  <a:srgbClr val="FF0000"/>
                </a:solidFill>
                <a:latin typeface="Consolas"/>
                <a:ea typeface="Consolas"/>
                <a:cs typeface="Consolas"/>
                <a:sym typeface="Consolas"/>
              </a:rPr>
              <a:t>readTopology</a:t>
            </a:r>
            <a:r>
              <a:rPr lang="en-US" sz="1400" b="1" dirty="0">
                <a:solidFill>
                  <a:srgbClr val="FF0000"/>
                </a:solidFill>
                <a:latin typeface="Consolas"/>
                <a:ea typeface="Consolas"/>
                <a:cs typeface="Consolas"/>
                <a:sym typeface="Consolas"/>
              </a:rPr>
              <a:t>()</a:t>
            </a:r>
            <a:r>
              <a:rPr lang="en-US" sz="1200" b="1" dirty="0">
                <a:solidFill>
                  <a:srgbClr val="000000"/>
                </a:solidFill>
                <a:latin typeface="Consolas"/>
                <a:ea typeface="Consolas"/>
                <a:cs typeface="Consolas"/>
                <a:sym typeface="Consolas"/>
              </a:rPr>
              <a:t>;</a:t>
            </a:r>
          </a:p>
          <a:p>
            <a:pPr marL="0" lvl="0" indent="0" rtl="0">
              <a:spcBef>
                <a:spcPts val="0"/>
              </a:spcBef>
              <a:buNone/>
            </a:pPr>
            <a:r>
              <a:rPr lang="en-US" sz="1200" b="1" dirty="0">
                <a:solidFill>
                  <a:srgbClr val="000000"/>
                </a:solidFill>
                <a:latin typeface="Consolas"/>
                <a:ea typeface="Consolas"/>
                <a:cs typeface="Consolas"/>
                <a:sym typeface="Consolas"/>
              </a:rPr>
              <a:t>    	</a:t>
            </a:r>
            <a:r>
              <a:rPr lang="en-US" sz="1200" b="1" dirty="0" err="1">
                <a:solidFill>
                  <a:srgbClr val="000000"/>
                </a:solidFill>
                <a:latin typeface="Consolas"/>
                <a:ea typeface="Consolas"/>
                <a:cs typeface="Consolas"/>
                <a:sym typeface="Consolas"/>
              </a:rPr>
              <a:t>bw_src</a:t>
            </a:r>
            <a:r>
              <a:rPr lang="en-US" sz="1200" b="1" dirty="0">
                <a:solidFill>
                  <a:srgbClr val="000000"/>
                </a:solidFill>
                <a:latin typeface="Consolas"/>
                <a:ea typeface="Consolas"/>
                <a:cs typeface="Consolas"/>
                <a:sym typeface="Consolas"/>
              </a:rPr>
              <a:t>(x) = (x == </a:t>
            </a:r>
            <a:r>
              <a:rPr lang="en-US" sz="1200" b="1" dirty="0" err="1">
                <a:solidFill>
                  <a:srgbClr val="000000"/>
                </a:solidFill>
                <a:latin typeface="Consolas"/>
                <a:ea typeface="Consolas"/>
                <a:cs typeface="Consolas"/>
                <a:sym typeface="Consolas"/>
              </a:rPr>
              <a:t>srcNode</a:t>
            </a:r>
            <a:r>
              <a:rPr lang="en-US" sz="1200" b="1" dirty="0">
                <a:solidFill>
                  <a:srgbClr val="000000"/>
                </a:solidFill>
                <a:latin typeface="Consolas"/>
                <a:ea typeface="Consolas"/>
                <a:cs typeface="Consolas"/>
                <a:sym typeface="Consolas"/>
              </a:rPr>
              <a:t> ? +</a:t>
            </a:r>
            <a:r>
              <a:rPr lang="en-US" sz="1200" b="1" dirty="0" err="1">
                <a:solidFill>
                  <a:srgbClr val="000000"/>
                </a:solidFill>
                <a:latin typeface="Consolas"/>
                <a:ea typeface="Consolas"/>
                <a:cs typeface="Consolas"/>
                <a:sym typeface="Consolas"/>
              </a:rPr>
              <a:t>inf</a:t>
            </a:r>
            <a:r>
              <a:rPr lang="en-US" sz="1200" b="1" dirty="0">
                <a:solidFill>
                  <a:srgbClr val="000000"/>
                </a:solidFill>
                <a:latin typeface="Consolas"/>
                <a:ea typeface="Consolas"/>
                <a:cs typeface="Consolas"/>
                <a:sym typeface="Consolas"/>
              </a:rPr>
              <a:t> : 0);</a:t>
            </a:r>
          </a:p>
          <a:p>
            <a:pPr marL="0" lvl="0" indent="0" rtl="0">
              <a:spcBef>
                <a:spcPts val="0"/>
              </a:spcBef>
              <a:buNone/>
            </a:pPr>
            <a:endParaRPr sz="1200" b="1" dirty="0">
              <a:solidFill>
                <a:srgbClr val="000000"/>
              </a:solidFill>
              <a:latin typeface="Consolas"/>
              <a:ea typeface="Consolas"/>
              <a:cs typeface="Consolas"/>
              <a:sym typeface="Consolas"/>
            </a:endParaRPr>
          </a:p>
          <a:p>
            <a:pPr marL="0" lvl="0" indent="0" rtl="0">
              <a:spcBef>
                <a:spcPts val="0"/>
              </a:spcBef>
              <a:buNone/>
            </a:pPr>
            <a:r>
              <a:rPr lang="en-US" sz="1200" b="1" dirty="0">
                <a:solidFill>
                  <a:srgbClr val="000000"/>
                </a:solidFill>
                <a:latin typeface="Consolas"/>
                <a:ea typeface="Consolas"/>
                <a:cs typeface="Consolas"/>
                <a:sym typeface="Consolas"/>
              </a:rPr>
              <a:t>    	</a:t>
            </a:r>
            <a:r>
              <a:rPr lang="en-US" sz="1200" b="1" dirty="0" err="1">
                <a:solidFill>
                  <a:srgbClr val="000000"/>
                </a:solidFill>
                <a:latin typeface="Consolas"/>
                <a:ea typeface="Consolas"/>
                <a:cs typeface="Consolas"/>
                <a:sym typeface="Consolas"/>
              </a:rPr>
              <a:t>pq.add</a:t>
            </a:r>
            <a:r>
              <a:rPr lang="en-US" sz="1200" b="1" dirty="0">
                <a:solidFill>
                  <a:srgbClr val="000000"/>
                </a:solidFill>
                <a:latin typeface="Consolas"/>
                <a:ea typeface="Consolas"/>
                <a:cs typeface="Consolas"/>
                <a:sym typeface="Consolas"/>
              </a:rPr>
              <a:t>(</a:t>
            </a:r>
            <a:r>
              <a:rPr lang="en-US" sz="1200" b="1" dirty="0" err="1">
                <a:solidFill>
                  <a:srgbClr val="000000"/>
                </a:solidFill>
                <a:latin typeface="Consolas"/>
                <a:ea typeface="Consolas"/>
                <a:cs typeface="Consolas"/>
                <a:sym typeface="Consolas"/>
              </a:rPr>
              <a:t>srcNode</a:t>
            </a:r>
            <a:r>
              <a:rPr lang="en-US" sz="1200" b="1" dirty="0">
                <a:solidFill>
                  <a:srgbClr val="000000"/>
                </a:solidFill>
                <a:latin typeface="Consolas"/>
                <a:ea typeface="Consolas"/>
                <a:cs typeface="Consolas"/>
                <a:sym typeface="Consolas"/>
              </a:rPr>
              <a:t>);</a:t>
            </a:r>
          </a:p>
          <a:p>
            <a:pPr marL="0" lvl="0" indent="0" rtl="0">
              <a:spcBef>
                <a:spcPts val="0"/>
              </a:spcBef>
              <a:buNone/>
            </a:pPr>
            <a:r>
              <a:rPr lang="en-US" sz="1200" b="1" strike="sngStrike" dirty="0">
                <a:solidFill>
                  <a:srgbClr val="000000"/>
                </a:solidFill>
                <a:latin typeface="Consolas"/>
                <a:ea typeface="Consolas"/>
                <a:cs typeface="Consolas"/>
                <a:sym typeface="Consolas"/>
              </a:rPr>
              <a:t>	touch(</a:t>
            </a:r>
            <a:r>
              <a:rPr lang="en-US" sz="1200" b="1" strike="sngStrike" dirty="0" err="1">
                <a:solidFill>
                  <a:srgbClr val="000000"/>
                </a:solidFill>
                <a:latin typeface="Consolas"/>
                <a:ea typeface="Consolas"/>
                <a:cs typeface="Consolas"/>
                <a:sym typeface="Consolas"/>
              </a:rPr>
              <a:t>srcNode</a:t>
            </a:r>
            <a:r>
              <a:rPr lang="en-US" sz="1200" b="1" strike="sngStrike" dirty="0">
                <a:solidFill>
                  <a:srgbClr val="000000"/>
                </a:solidFill>
                <a:latin typeface="Consolas"/>
                <a:ea typeface="Consolas"/>
                <a:cs typeface="Consolas"/>
                <a:sym typeface="Consolas"/>
              </a:rPr>
              <a:t>);</a:t>
            </a:r>
          </a:p>
          <a:p>
            <a:pPr marL="0" lvl="0" indent="0" rtl="0">
              <a:spcBef>
                <a:spcPts val="0"/>
              </a:spcBef>
              <a:buNone/>
            </a:pPr>
            <a:r>
              <a:rPr lang="en-US" sz="1200" b="1" dirty="0">
                <a:solidFill>
                  <a:srgbClr val="000000"/>
                </a:solidFill>
                <a:latin typeface="Consolas"/>
                <a:ea typeface="Consolas"/>
                <a:cs typeface="Consolas"/>
                <a:sym typeface="Consolas"/>
              </a:rPr>
              <a:t>    	while (!</a:t>
            </a:r>
            <a:r>
              <a:rPr lang="en-US" sz="1200" b="1" dirty="0" err="1">
                <a:solidFill>
                  <a:srgbClr val="000000"/>
                </a:solidFill>
                <a:latin typeface="Consolas"/>
                <a:ea typeface="Consolas"/>
                <a:cs typeface="Consolas"/>
                <a:sym typeface="Consolas"/>
              </a:rPr>
              <a:t>pq.isEmpty</a:t>
            </a:r>
            <a:r>
              <a:rPr lang="en-US" sz="1200" b="1" dirty="0">
                <a:solidFill>
                  <a:srgbClr val="000000"/>
                </a:solidFill>
                <a:latin typeface="Consolas"/>
                <a:ea typeface="Consolas"/>
                <a:cs typeface="Consolas"/>
                <a:sym typeface="Consolas"/>
              </a:rPr>
              <a:t>()) {</a:t>
            </a:r>
          </a:p>
          <a:p>
            <a:pPr marL="0" lvl="0" indent="0" rtl="0">
              <a:spcBef>
                <a:spcPts val="0"/>
              </a:spcBef>
              <a:buNone/>
            </a:pPr>
            <a:r>
              <a:rPr lang="en-US" sz="1200" b="1" dirty="0">
                <a:solidFill>
                  <a:srgbClr val="000000"/>
                </a:solidFill>
                <a:latin typeface="Consolas"/>
                <a:ea typeface="Consolas"/>
                <a:cs typeface="Consolas"/>
                <a:sym typeface="Consolas"/>
              </a:rPr>
              <a:t>        	n = </a:t>
            </a:r>
            <a:r>
              <a:rPr lang="en-US" sz="1200" b="1" dirty="0" err="1">
                <a:solidFill>
                  <a:srgbClr val="000000"/>
                </a:solidFill>
                <a:latin typeface="Consolas"/>
                <a:ea typeface="Consolas"/>
                <a:cs typeface="Consolas"/>
                <a:sym typeface="Consolas"/>
              </a:rPr>
              <a:t>pq.pop</a:t>
            </a:r>
            <a:r>
              <a:rPr lang="en-US" sz="1200" b="1" dirty="0">
                <a:solidFill>
                  <a:srgbClr val="000000"/>
                </a:solidFill>
                <a:latin typeface="Consolas"/>
                <a:ea typeface="Consolas"/>
                <a:cs typeface="Consolas"/>
                <a:sym typeface="Consolas"/>
              </a:rPr>
              <a:t>();</a:t>
            </a:r>
          </a:p>
          <a:p>
            <a:pPr marL="0" lvl="0" indent="0" rtl="0">
              <a:spcBef>
                <a:spcPts val="0"/>
              </a:spcBef>
              <a:buNone/>
            </a:pPr>
            <a:r>
              <a:rPr lang="en-US" sz="1200" b="1" dirty="0">
                <a:solidFill>
                  <a:srgbClr val="000000"/>
                </a:solidFill>
                <a:latin typeface="Consolas"/>
                <a:ea typeface="Consolas"/>
                <a:cs typeface="Consolas"/>
                <a:sym typeface="Consolas"/>
              </a:rPr>
              <a:t>        	if (</a:t>
            </a:r>
            <a:r>
              <a:rPr lang="en-US" sz="1200" b="1" dirty="0" err="1">
                <a:solidFill>
                  <a:srgbClr val="000000"/>
                </a:solidFill>
                <a:latin typeface="Consolas"/>
                <a:ea typeface="Consolas"/>
                <a:cs typeface="Consolas"/>
                <a:sym typeface="Consolas"/>
              </a:rPr>
              <a:t>bw_src</a:t>
            </a:r>
            <a:r>
              <a:rPr lang="en-US" sz="1200" b="1" dirty="0">
                <a:solidFill>
                  <a:srgbClr val="000000"/>
                </a:solidFill>
                <a:latin typeface="Consolas"/>
                <a:ea typeface="Consolas"/>
                <a:cs typeface="Consolas"/>
                <a:sym typeface="Consolas"/>
              </a:rPr>
              <a:t>(m) &lt; </a:t>
            </a:r>
            <a:r>
              <a:rPr lang="en-US" sz="1200" b="1" dirty="0" err="1">
                <a:solidFill>
                  <a:srgbClr val="000000"/>
                </a:solidFill>
                <a:latin typeface="Consolas"/>
                <a:ea typeface="Consolas"/>
                <a:cs typeface="Consolas"/>
                <a:sym typeface="Consolas"/>
              </a:rPr>
              <a:t>requiredBw</a:t>
            </a:r>
            <a:r>
              <a:rPr lang="en-US" sz="1200" b="1" dirty="0">
                <a:solidFill>
                  <a:srgbClr val="000000"/>
                </a:solidFill>
                <a:latin typeface="Consolas"/>
                <a:ea typeface="Consolas"/>
                <a:cs typeface="Consolas"/>
                <a:sym typeface="Consolas"/>
              </a:rPr>
              <a:t>)</a:t>
            </a:r>
          </a:p>
          <a:p>
            <a:pPr marL="0" lvl="0" indent="0" rtl="0">
              <a:spcBef>
                <a:spcPts val="0"/>
              </a:spcBef>
              <a:buNone/>
            </a:pPr>
            <a:r>
              <a:rPr lang="en-US" sz="1200" b="1" dirty="0">
                <a:solidFill>
                  <a:srgbClr val="000000"/>
                </a:solidFill>
                <a:latin typeface="Consolas"/>
                <a:ea typeface="Consolas"/>
                <a:cs typeface="Consolas"/>
                <a:sym typeface="Consolas"/>
              </a:rPr>
              <a:t>            	return failure</a:t>
            </a:r>
          </a:p>
          <a:p>
            <a:pPr marL="0" lvl="0" indent="0" rtl="0">
              <a:spcBef>
                <a:spcPts val="0"/>
              </a:spcBef>
              <a:buNone/>
            </a:pPr>
            <a:r>
              <a:rPr lang="en-US" sz="1200" b="1" dirty="0">
                <a:solidFill>
                  <a:srgbClr val="000000"/>
                </a:solidFill>
                <a:latin typeface="Consolas"/>
                <a:ea typeface="Consolas"/>
                <a:cs typeface="Consolas"/>
                <a:sym typeface="Consolas"/>
              </a:rPr>
              <a:t>        	if (n == </a:t>
            </a:r>
            <a:r>
              <a:rPr lang="en-US" sz="1200" b="1" dirty="0" err="1">
                <a:solidFill>
                  <a:srgbClr val="000000"/>
                </a:solidFill>
                <a:latin typeface="Consolas"/>
                <a:ea typeface="Consolas"/>
                <a:cs typeface="Consolas"/>
                <a:sym typeface="Consolas"/>
              </a:rPr>
              <a:t>dstNode</a:t>
            </a:r>
            <a:r>
              <a:rPr lang="en-US" sz="1200" b="1" dirty="0">
                <a:solidFill>
                  <a:srgbClr val="000000"/>
                </a:solidFill>
                <a:latin typeface="Consolas"/>
                <a:ea typeface="Consolas"/>
                <a:cs typeface="Consolas"/>
                <a:sym typeface="Consolas"/>
              </a:rPr>
              <a:t>)</a:t>
            </a:r>
          </a:p>
          <a:p>
            <a:pPr marL="0" lvl="0" indent="0" rtl="0">
              <a:spcBef>
                <a:spcPts val="0"/>
              </a:spcBef>
              <a:buNone/>
            </a:pPr>
            <a:r>
              <a:rPr lang="en-US" sz="1200" b="1" dirty="0">
                <a:solidFill>
                  <a:srgbClr val="000000"/>
                </a:solidFill>
                <a:latin typeface="Consolas"/>
                <a:ea typeface="Consolas"/>
                <a:cs typeface="Consolas"/>
                <a:sym typeface="Consolas"/>
              </a:rPr>
              <a:t>            	return </a:t>
            </a:r>
            <a:r>
              <a:rPr lang="en-US" sz="1400" b="1" dirty="0" err="1">
                <a:solidFill>
                  <a:srgbClr val="0000FF"/>
                </a:solidFill>
                <a:latin typeface="Consolas"/>
                <a:ea typeface="Consolas"/>
                <a:cs typeface="Consolas"/>
                <a:sym typeface="Consolas"/>
              </a:rPr>
              <a:t>setupFlowRules</a:t>
            </a:r>
            <a:r>
              <a:rPr lang="en-US" sz="1400" b="1" dirty="0">
                <a:solidFill>
                  <a:srgbClr val="0000FF"/>
                </a:solidFill>
                <a:latin typeface="Consolas"/>
                <a:ea typeface="Consolas"/>
                <a:cs typeface="Consolas"/>
                <a:sym typeface="Consolas"/>
              </a:rPr>
              <a:t>(path)</a:t>
            </a:r>
            <a:r>
              <a:rPr lang="en-US" sz="1200" b="1" dirty="0">
                <a:solidFill>
                  <a:srgbClr val="000000"/>
                </a:solidFill>
                <a:latin typeface="Consolas"/>
                <a:ea typeface="Consolas"/>
                <a:cs typeface="Consolas"/>
                <a:sym typeface="Consolas"/>
              </a:rPr>
              <a:t>;</a:t>
            </a:r>
          </a:p>
          <a:p>
            <a:pPr marL="0" lvl="0" indent="0" rtl="0">
              <a:spcBef>
                <a:spcPts val="0"/>
              </a:spcBef>
              <a:buNone/>
            </a:pPr>
            <a:r>
              <a:rPr lang="en-US" sz="1200" b="1" dirty="0">
                <a:solidFill>
                  <a:srgbClr val="000000"/>
                </a:solidFill>
                <a:latin typeface="Consolas"/>
                <a:ea typeface="Consolas"/>
                <a:cs typeface="Consolas"/>
                <a:sym typeface="Consolas"/>
              </a:rPr>
              <a:t>        	for (e(n-&gt;m): </a:t>
            </a:r>
            <a:r>
              <a:rPr lang="en-US" sz="1200" b="1" dirty="0" err="1">
                <a:solidFill>
                  <a:srgbClr val="000000"/>
                </a:solidFill>
                <a:latin typeface="Consolas"/>
                <a:ea typeface="Consolas"/>
                <a:cs typeface="Consolas"/>
                <a:sym typeface="Consolas"/>
              </a:rPr>
              <a:t>n.neighbors</a:t>
            </a:r>
            <a:r>
              <a:rPr lang="en-US" sz="1200" b="1" dirty="0">
                <a:solidFill>
                  <a:srgbClr val="000000"/>
                </a:solidFill>
                <a:latin typeface="Consolas"/>
                <a:ea typeface="Consolas"/>
                <a:cs typeface="Consolas"/>
                <a:sym typeface="Consolas"/>
              </a:rPr>
              <a:t>) {</a:t>
            </a:r>
          </a:p>
          <a:p>
            <a:pPr marL="0" lvl="0" indent="0" rtl="0">
              <a:spcBef>
                <a:spcPts val="0"/>
              </a:spcBef>
              <a:buNone/>
            </a:pPr>
            <a:r>
              <a:rPr lang="en-US" sz="1200" b="1" strike="sngStrike" dirty="0">
                <a:solidFill>
                  <a:srgbClr val="000000"/>
                </a:solidFill>
                <a:latin typeface="Consolas"/>
                <a:ea typeface="Consolas"/>
                <a:cs typeface="Consolas"/>
                <a:sym typeface="Consolas"/>
              </a:rPr>
              <a:t>			touch(e); touch(m); </a:t>
            </a:r>
            <a:r>
              <a:rPr lang="en-US" sz="1400" b="1" strike="sngStrike" dirty="0">
                <a:solidFill>
                  <a:srgbClr val="FF00FF"/>
                </a:solidFill>
                <a:latin typeface="Consolas"/>
                <a:ea typeface="Consolas"/>
                <a:cs typeface="Consolas"/>
                <a:sym typeface="Consolas"/>
              </a:rPr>
              <a:t>touch(</a:t>
            </a:r>
            <a:r>
              <a:rPr lang="en-US" sz="1400" b="1" strike="sngStrike" dirty="0" err="1">
                <a:solidFill>
                  <a:srgbClr val="FF00FF"/>
                </a:solidFill>
                <a:latin typeface="Consolas"/>
                <a:ea typeface="Consolas"/>
                <a:cs typeface="Consolas"/>
                <a:sym typeface="Consolas"/>
              </a:rPr>
              <a:t>e.bw</a:t>
            </a:r>
            <a:r>
              <a:rPr lang="en-US" sz="1400" b="1" strike="sngStrike" dirty="0">
                <a:solidFill>
                  <a:srgbClr val="FF00FF"/>
                </a:solidFill>
                <a:latin typeface="Consolas"/>
                <a:ea typeface="Consolas"/>
                <a:cs typeface="Consolas"/>
                <a:sym typeface="Consolas"/>
              </a:rPr>
              <a:t>);</a:t>
            </a:r>
          </a:p>
          <a:p>
            <a:pPr marL="0" lvl="0" indent="0" rtl="0">
              <a:spcBef>
                <a:spcPts val="0"/>
              </a:spcBef>
              <a:buNone/>
            </a:pPr>
            <a:r>
              <a:rPr lang="en-US" sz="1200" b="1" dirty="0">
                <a:solidFill>
                  <a:srgbClr val="000000"/>
                </a:solidFill>
                <a:latin typeface="Consolas"/>
                <a:ea typeface="Consolas"/>
                <a:cs typeface="Consolas"/>
                <a:sym typeface="Consolas"/>
              </a:rPr>
              <a:t>            	if (min(</a:t>
            </a:r>
            <a:r>
              <a:rPr lang="en-US" sz="1400" b="1" dirty="0" err="1">
                <a:solidFill>
                  <a:srgbClr val="FF0000"/>
                </a:solidFill>
                <a:latin typeface="Consolas"/>
                <a:ea typeface="Consolas"/>
                <a:cs typeface="Consolas"/>
                <a:sym typeface="Consolas"/>
              </a:rPr>
              <a:t>e.bw</a:t>
            </a:r>
            <a:r>
              <a:rPr lang="en-US" sz="1200" b="1" dirty="0">
                <a:solidFill>
                  <a:srgbClr val="000000"/>
                </a:solidFill>
                <a:latin typeface="Consolas"/>
                <a:ea typeface="Consolas"/>
                <a:cs typeface="Consolas"/>
                <a:sym typeface="Consolas"/>
              </a:rPr>
              <a:t>, </a:t>
            </a:r>
            <a:r>
              <a:rPr lang="en-US" sz="1200" b="1" dirty="0" err="1">
                <a:solidFill>
                  <a:srgbClr val="000000"/>
                </a:solidFill>
                <a:latin typeface="Consolas"/>
                <a:ea typeface="Consolas"/>
                <a:cs typeface="Consolas"/>
                <a:sym typeface="Consolas"/>
              </a:rPr>
              <a:t>bw_src</a:t>
            </a:r>
            <a:r>
              <a:rPr lang="en-US" sz="1200" b="1" dirty="0">
                <a:solidFill>
                  <a:srgbClr val="000000"/>
                </a:solidFill>
                <a:latin typeface="Consolas"/>
                <a:ea typeface="Consolas"/>
                <a:cs typeface="Consolas"/>
                <a:sym typeface="Consolas"/>
              </a:rPr>
              <a:t>(n)) &gt; </a:t>
            </a:r>
            <a:r>
              <a:rPr lang="en-US" sz="1200" b="1" dirty="0" err="1">
                <a:solidFill>
                  <a:srgbClr val="000000"/>
                </a:solidFill>
                <a:latin typeface="Consolas"/>
                <a:ea typeface="Consolas"/>
                <a:cs typeface="Consolas"/>
                <a:sym typeface="Consolas"/>
              </a:rPr>
              <a:t>bw_src</a:t>
            </a:r>
            <a:r>
              <a:rPr lang="en-US" sz="1200" b="1" dirty="0">
                <a:solidFill>
                  <a:srgbClr val="000000"/>
                </a:solidFill>
                <a:latin typeface="Consolas"/>
                <a:ea typeface="Consolas"/>
                <a:cs typeface="Consolas"/>
                <a:sym typeface="Consolas"/>
              </a:rPr>
              <a:t>(m)) {</a:t>
            </a:r>
          </a:p>
          <a:p>
            <a:pPr marL="0" lvl="0" indent="0" rtl="0">
              <a:spcBef>
                <a:spcPts val="0"/>
              </a:spcBef>
              <a:buNone/>
            </a:pPr>
            <a:r>
              <a:rPr lang="en-US" sz="1200" b="1" dirty="0">
                <a:solidFill>
                  <a:srgbClr val="000000"/>
                </a:solidFill>
                <a:latin typeface="Consolas"/>
                <a:ea typeface="Consolas"/>
                <a:cs typeface="Consolas"/>
                <a:sym typeface="Consolas"/>
              </a:rPr>
              <a:t>                		</a:t>
            </a:r>
            <a:r>
              <a:rPr lang="en-US" sz="1200" b="1" dirty="0" err="1">
                <a:solidFill>
                  <a:srgbClr val="000000"/>
                </a:solidFill>
                <a:latin typeface="Consolas"/>
                <a:ea typeface="Consolas"/>
                <a:cs typeface="Consolas"/>
                <a:sym typeface="Consolas"/>
              </a:rPr>
              <a:t>updateBw</a:t>
            </a:r>
            <a:r>
              <a:rPr lang="en-US" sz="1200" b="1" dirty="0">
                <a:solidFill>
                  <a:srgbClr val="000000"/>
                </a:solidFill>
                <a:latin typeface="Consolas"/>
                <a:ea typeface="Consolas"/>
                <a:cs typeface="Consolas"/>
                <a:sym typeface="Consolas"/>
              </a:rPr>
              <a:t>(m, min(</a:t>
            </a:r>
            <a:r>
              <a:rPr lang="en-US" sz="1200" b="1" dirty="0" err="1">
                <a:solidFill>
                  <a:srgbClr val="000000"/>
                </a:solidFill>
                <a:latin typeface="Consolas"/>
                <a:ea typeface="Consolas"/>
                <a:cs typeface="Consolas"/>
                <a:sym typeface="Consolas"/>
              </a:rPr>
              <a:t>e.bw</a:t>
            </a:r>
            <a:r>
              <a:rPr lang="en-US" sz="1200" b="1" dirty="0">
                <a:solidFill>
                  <a:srgbClr val="000000"/>
                </a:solidFill>
                <a:latin typeface="Consolas"/>
                <a:ea typeface="Consolas"/>
                <a:cs typeface="Consolas"/>
                <a:sym typeface="Consolas"/>
              </a:rPr>
              <a:t>, </a:t>
            </a:r>
            <a:r>
              <a:rPr lang="en-US" sz="1200" b="1" dirty="0" err="1">
                <a:solidFill>
                  <a:srgbClr val="000000"/>
                </a:solidFill>
                <a:latin typeface="Consolas"/>
                <a:ea typeface="Consolas"/>
                <a:cs typeface="Consolas"/>
                <a:sym typeface="Consolas"/>
              </a:rPr>
              <a:t>bw_src</a:t>
            </a:r>
            <a:r>
              <a:rPr lang="en-US" sz="1200" b="1" dirty="0">
                <a:solidFill>
                  <a:srgbClr val="000000"/>
                </a:solidFill>
                <a:latin typeface="Consolas"/>
                <a:ea typeface="Consolas"/>
                <a:cs typeface="Consolas"/>
                <a:sym typeface="Consolas"/>
              </a:rPr>
              <a:t>(n)));</a:t>
            </a:r>
          </a:p>
          <a:p>
            <a:pPr marL="0" lvl="0" indent="0" rtl="0">
              <a:spcBef>
                <a:spcPts val="0"/>
              </a:spcBef>
              <a:buNone/>
            </a:pPr>
            <a:r>
              <a:rPr lang="en-US" sz="1200" b="1" dirty="0">
                <a:solidFill>
                  <a:srgbClr val="000000"/>
                </a:solidFill>
                <a:latin typeface="Consolas"/>
                <a:ea typeface="Consolas"/>
                <a:cs typeface="Consolas"/>
                <a:sym typeface="Consolas"/>
              </a:rPr>
              <a:t>                		if (!</a:t>
            </a:r>
            <a:r>
              <a:rPr lang="en-US" sz="1200" b="1" dirty="0" err="1">
                <a:solidFill>
                  <a:srgbClr val="000000"/>
                </a:solidFill>
                <a:latin typeface="Consolas"/>
                <a:ea typeface="Consolas"/>
                <a:cs typeface="Consolas"/>
                <a:sym typeface="Consolas"/>
              </a:rPr>
              <a:t>pq.contains</a:t>
            </a:r>
            <a:r>
              <a:rPr lang="en-US" sz="1200" b="1" dirty="0">
                <a:solidFill>
                  <a:srgbClr val="000000"/>
                </a:solidFill>
                <a:latin typeface="Consolas"/>
                <a:ea typeface="Consolas"/>
                <a:cs typeface="Consolas"/>
                <a:sym typeface="Consolas"/>
              </a:rPr>
              <a:t>(m))</a:t>
            </a:r>
          </a:p>
          <a:p>
            <a:pPr marL="0" lvl="0" indent="0" rtl="0">
              <a:spcBef>
                <a:spcPts val="0"/>
              </a:spcBef>
              <a:buNone/>
            </a:pPr>
            <a:r>
              <a:rPr lang="en-US" sz="1200" b="1" dirty="0">
                <a:solidFill>
                  <a:srgbClr val="000000"/>
                </a:solidFill>
                <a:latin typeface="Consolas"/>
                <a:ea typeface="Consolas"/>
                <a:cs typeface="Consolas"/>
                <a:sym typeface="Consolas"/>
              </a:rPr>
              <a:t>                    		</a:t>
            </a:r>
            <a:r>
              <a:rPr lang="en-US" sz="1200" b="1" dirty="0" err="1">
                <a:solidFill>
                  <a:srgbClr val="000000"/>
                </a:solidFill>
                <a:latin typeface="Consolas"/>
                <a:ea typeface="Consolas"/>
                <a:cs typeface="Consolas"/>
                <a:sym typeface="Consolas"/>
              </a:rPr>
              <a:t>pq.add</a:t>
            </a:r>
            <a:r>
              <a:rPr lang="en-US" sz="1200" b="1" dirty="0">
                <a:solidFill>
                  <a:srgbClr val="000000"/>
                </a:solidFill>
                <a:latin typeface="Consolas"/>
                <a:ea typeface="Consolas"/>
                <a:cs typeface="Consolas"/>
                <a:sym typeface="Consolas"/>
              </a:rPr>
              <a:t>(m);</a:t>
            </a:r>
          </a:p>
          <a:p>
            <a:pPr marL="0" lvl="0" indent="0" rtl="0">
              <a:spcBef>
                <a:spcPts val="0"/>
              </a:spcBef>
              <a:buNone/>
            </a:pPr>
            <a:r>
              <a:rPr lang="en-US" sz="1200" b="1" dirty="0">
                <a:solidFill>
                  <a:srgbClr val="000000"/>
                </a:solidFill>
                <a:latin typeface="Consolas"/>
                <a:ea typeface="Consolas"/>
                <a:cs typeface="Consolas"/>
                <a:sym typeface="Consolas"/>
              </a:rPr>
              <a:t>            	}</a:t>
            </a:r>
          </a:p>
          <a:p>
            <a:pPr marL="0" lvl="0" indent="0" rtl="0">
              <a:spcBef>
                <a:spcPts val="0"/>
              </a:spcBef>
              <a:buNone/>
            </a:pPr>
            <a:r>
              <a:rPr lang="en-US" sz="1200" b="1" dirty="0">
                <a:solidFill>
                  <a:srgbClr val="000000"/>
                </a:solidFill>
                <a:latin typeface="Consolas"/>
                <a:ea typeface="Consolas"/>
                <a:cs typeface="Consolas"/>
                <a:sym typeface="Consolas"/>
              </a:rPr>
              <a:t>        	}</a:t>
            </a:r>
          </a:p>
          <a:p>
            <a:pPr marL="0" lvl="0" indent="0" rtl="0">
              <a:spcBef>
                <a:spcPts val="0"/>
              </a:spcBef>
              <a:buNone/>
            </a:pPr>
            <a:r>
              <a:rPr lang="en-US" sz="1200" b="1" dirty="0">
                <a:solidFill>
                  <a:srgbClr val="000000"/>
                </a:solidFill>
                <a:latin typeface="Consolas"/>
                <a:ea typeface="Consolas"/>
                <a:cs typeface="Consolas"/>
                <a:sym typeface="Consolas"/>
              </a:rPr>
              <a:t>    	}</a:t>
            </a:r>
          </a:p>
          <a:p>
            <a:pPr marL="0" lvl="0" indent="0" rtl="0">
              <a:spcBef>
                <a:spcPts val="0"/>
              </a:spcBef>
              <a:buNone/>
            </a:pPr>
            <a:r>
              <a:rPr lang="en-US" sz="1200" b="1" dirty="0">
                <a:solidFill>
                  <a:srgbClr val="000000"/>
                </a:solidFill>
                <a:latin typeface="Consolas"/>
                <a:ea typeface="Consolas"/>
                <a:cs typeface="Consolas"/>
                <a:sym typeface="Consolas"/>
              </a:rPr>
              <a:t>    	return failure</a:t>
            </a:r>
          </a:p>
          <a:p>
            <a:pPr marL="0" lvl="0" indent="0" rtl="0">
              <a:spcBef>
                <a:spcPts val="0"/>
              </a:spcBef>
              <a:buNone/>
            </a:pPr>
            <a:r>
              <a:rPr lang="en-US" sz="1200" b="1" dirty="0">
                <a:solidFill>
                  <a:srgbClr val="000000"/>
                </a:solidFill>
                <a:latin typeface="Consolas"/>
                <a:ea typeface="Consolas"/>
                <a:cs typeface="Consolas"/>
                <a:sym typeface="Consolas"/>
              </a:rPr>
              <a:t>}</a:t>
            </a:r>
          </a:p>
          <a:p>
            <a:pPr lvl="0" rtl="0">
              <a:spcBef>
                <a:spcPts val="0"/>
              </a:spcBef>
              <a:buNone/>
            </a:pPr>
            <a:endParaRPr dirty="0"/>
          </a:p>
        </p:txBody>
      </p:sp>
      <p:sp>
        <p:nvSpPr>
          <p:cNvPr id="251" name="Shape 251"/>
          <p:cNvSpPr txBox="1">
            <a:spLocks noGrp="1"/>
          </p:cNvSpPr>
          <p:nvPr>
            <p:ph type="sldNum" idx="4294967295"/>
          </p:nvPr>
        </p:nvSpPr>
        <p:spPr>
          <a:xfrm>
            <a:off x="171451" y="6400800"/>
            <a:ext cx="2540100" cy="304800"/>
          </a:xfrm>
          <a:prstGeom prst="rect">
            <a:avLst/>
          </a:prstGeom>
        </p:spPr>
        <p:txBody>
          <a:bodyPr lIns="91425" tIns="45700" rIns="91425" bIns="45700" anchor="t" anchorCtr="0">
            <a:noAutofit/>
          </a:bodyPr>
          <a:lstStyle/>
          <a:p>
            <a:pPr lvl="0" rtl="0">
              <a:spcBef>
                <a:spcPts val="0"/>
              </a:spcBef>
              <a:buClr>
                <a:srgbClr val="000000"/>
              </a:buClr>
              <a:buSzPct val="25000"/>
              <a:buFont typeface="Arial"/>
              <a:buNone/>
            </a:pPr>
            <a:fld id="{00000000-1234-1234-1234-123412341234}" type="slidenum">
              <a:rPr lang="en-US"/>
              <a:t>48</a:t>
            </a:fld>
            <a:endParaRPr lang="en-US"/>
          </a:p>
        </p:txBody>
      </p:sp>
      <p:sp>
        <p:nvSpPr>
          <p:cNvPr id="252" name="Shape 252"/>
          <p:cNvSpPr txBox="1"/>
          <p:nvPr/>
        </p:nvSpPr>
        <p:spPr>
          <a:xfrm>
            <a:off x="6077280" y="4069162"/>
            <a:ext cx="6531300" cy="2613000"/>
          </a:xfrm>
          <a:prstGeom prst="rect">
            <a:avLst/>
          </a:prstGeom>
          <a:noFill/>
          <a:ln>
            <a:noFill/>
          </a:ln>
        </p:spPr>
        <p:txBody>
          <a:bodyPr lIns="91425" tIns="91425" rIns="91425" bIns="91425" anchor="t" anchorCtr="0">
            <a:noAutofit/>
          </a:bodyPr>
          <a:lstStyle/>
          <a:p>
            <a:pPr lvl="0" rtl="0">
              <a:spcBef>
                <a:spcPts val="0"/>
              </a:spcBef>
              <a:buClr>
                <a:schemeClr val="dk1"/>
              </a:buClr>
              <a:buFont typeface="Arial"/>
              <a:buNone/>
            </a:pPr>
            <a:endParaRPr sz="1200" b="1" strike="sngStrike" dirty="0">
              <a:latin typeface="Consolas"/>
              <a:ea typeface="Consolas"/>
              <a:cs typeface="Consolas"/>
              <a:sym typeface="Consolas"/>
            </a:endParaRPr>
          </a:p>
          <a:p>
            <a:pPr lvl="0" rtl="0">
              <a:spcBef>
                <a:spcPts val="0"/>
              </a:spcBef>
              <a:buClr>
                <a:schemeClr val="dk1"/>
              </a:buClr>
              <a:buSzPct val="91666"/>
              <a:buFont typeface="Arial"/>
              <a:buNone/>
            </a:pPr>
            <a:r>
              <a:rPr lang="en-US" sz="1200" b="1" strike="sngStrike" dirty="0">
                <a:latin typeface="Consolas"/>
                <a:ea typeface="Consolas"/>
                <a:cs typeface="Consolas"/>
                <a:sym typeface="Consolas"/>
              </a:rPr>
              <a:t>...</a:t>
            </a:r>
          </a:p>
          <a:p>
            <a:pPr lvl="0" rtl="0">
              <a:spcBef>
                <a:spcPts val="0"/>
              </a:spcBef>
              <a:buNone/>
            </a:pPr>
            <a:r>
              <a:rPr lang="en-US" sz="1200" b="1" strike="sngStrike" dirty="0">
                <a:latin typeface="Consolas"/>
                <a:ea typeface="Consolas"/>
                <a:cs typeface="Consolas"/>
                <a:sym typeface="Consolas"/>
              </a:rPr>
              <a:t>	</a:t>
            </a:r>
            <a:r>
              <a:rPr lang="en-US" sz="1200" b="1" strike="sngStrike" dirty="0" err="1">
                <a:solidFill>
                  <a:schemeClr val="dk1"/>
                </a:solidFill>
                <a:latin typeface="Consolas"/>
                <a:ea typeface="Consolas"/>
                <a:cs typeface="Consolas"/>
                <a:sym typeface="Consolas"/>
              </a:rPr>
              <a:t>broker.registerDataChangeListener</a:t>
            </a:r>
            <a:r>
              <a:rPr lang="en-US" sz="1200" b="1" strike="sngStrike" dirty="0">
                <a:solidFill>
                  <a:schemeClr val="dk1"/>
                </a:solidFill>
                <a:latin typeface="Consolas"/>
                <a:ea typeface="Consolas"/>
                <a:cs typeface="Consolas"/>
                <a:sym typeface="Consolas"/>
              </a:rPr>
              <a:t>(..., nodes, listener, </a:t>
            </a:r>
            <a:r>
              <a:rPr lang="en-US" b="1" strike="sngStrike" dirty="0">
                <a:solidFill>
                  <a:srgbClr val="FF00FF"/>
                </a:solidFill>
                <a:latin typeface="Consolas"/>
                <a:ea typeface="Consolas"/>
                <a:cs typeface="Consolas"/>
                <a:sym typeface="Consolas"/>
              </a:rPr>
              <a:t>BASE</a:t>
            </a:r>
            <a:r>
              <a:rPr lang="en-US" sz="1200" b="1" strike="sngStrike" dirty="0">
                <a:solidFill>
                  <a:schemeClr val="dk1"/>
                </a:solidFill>
                <a:latin typeface="Consolas"/>
                <a:ea typeface="Consolas"/>
                <a:cs typeface="Consolas"/>
                <a:sym typeface="Consolas"/>
              </a:rPr>
              <a:t>);</a:t>
            </a:r>
          </a:p>
          <a:p>
            <a:pPr lvl="0" rtl="0">
              <a:spcBef>
                <a:spcPts val="0"/>
              </a:spcBef>
              <a:buNone/>
            </a:pPr>
            <a:r>
              <a:rPr lang="en-US" sz="1200" b="1" strike="sngStrike" dirty="0">
                <a:solidFill>
                  <a:schemeClr val="dk1"/>
                </a:solidFill>
                <a:latin typeface="Consolas"/>
                <a:ea typeface="Consolas"/>
                <a:cs typeface="Consolas"/>
                <a:sym typeface="Consolas"/>
              </a:rPr>
              <a:t>	</a:t>
            </a:r>
            <a:r>
              <a:rPr lang="en-US" sz="1200" b="1" strike="sngStrike" dirty="0" err="1">
                <a:solidFill>
                  <a:schemeClr val="dk1"/>
                </a:solidFill>
                <a:latin typeface="Consolas"/>
                <a:ea typeface="Consolas"/>
                <a:cs typeface="Consolas"/>
                <a:sym typeface="Consolas"/>
              </a:rPr>
              <a:t>broker.registerDataChangeListener</a:t>
            </a:r>
            <a:r>
              <a:rPr lang="en-US" sz="1200" b="1" strike="sngStrike" dirty="0">
                <a:solidFill>
                  <a:schemeClr val="dk1"/>
                </a:solidFill>
                <a:latin typeface="Consolas"/>
                <a:ea typeface="Consolas"/>
                <a:cs typeface="Consolas"/>
                <a:sym typeface="Consolas"/>
              </a:rPr>
              <a:t>(..., links, listener, </a:t>
            </a:r>
            <a:r>
              <a:rPr lang="en-US" b="1" strike="sngStrike" dirty="0">
                <a:solidFill>
                  <a:srgbClr val="FF00FF"/>
                </a:solidFill>
                <a:latin typeface="Consolas"/>
                <a:ea typeface="Consolas"/>
                <a:cs typeface="Consolas"/>
                <a:sym typeface="Consolas"/>
              </a:rPr>
              <a:t>BASE</a:t>
            </a:r>
            <a:r>
              <a:rPr lang="en-US" sz="1200" b="1" strike="sngStrike" dirty="0">
                <a:solidFill>
                  <a:schemeClr val="dk1"/>
                </a:solidFill>
                <a:latin typeface="Consolas"/>
                <a:ea typeface="Consolas"/>
                <a:cs typeface="Consolas"/>
                <a:sym typeface="Consolas"/>
              </a:rPr>
              <a:t>);</a:t>
            </a:r>
          </a:p>
          <a:p>
            <a:pPr lvl="0" rtl="0">
              <a:spcBef>
                <a:spcPts val="0"/>
              </a:spcBef>
              <a:buNone/>
            </a:pPr>
            <a:r>
              <a:rPr lang="en-US" sz="1200" b="1" strike="sngStrike" dirty="0">
                <a:solidFill>
                  <a:schemeClr val="dk1"/>
                </a:solidFill>
                <a:latin typeface="Consolas"/>
                <a:ea typeface="Consolas"/>
                <a:cs typeface="Consolas"/>
                <a:sym typeface="Consolas"/>
              </a:rPr>
              <a:t>	</a:t>
            </a:r>
            <a:r>
              <a:rPr lang="en-US" sz="1200" b="1" strike="sngStrike" dirty="0" err="1">
                <a:solidFill>
                  <a:schemeClr val="dk1"/>
                </a:solidFill>
                <a:latin typeface="Consolas"/>
                <a:ea typeface="Consolas"/>
                <a:cs typeface="Consolas"/>
                <a:sym typeface="Consolas"/>
              </a:rPr>
              <a:t>broker.registerDataChangeListener</a:t>
            </a:r>
            <a:r>
              <a:rPr lang="en-US" sz="1200" b="1" strike="sngStrike" dirty="0">
                <a:solidFill>
                  <a:schemeClr val="dk1"/>
                </a:solidFill>
                <a:latin typeface="Consolas"/>
                <a:ea typeface="Consolas"/>
                <a:cs typeface="Consolas"/>
                <a:sym typeface="Consolas"/>
              </a:rPr>
              <a:t>(..., </a:t>
            </a:r>
            <a:r>
              <a:rPr lang="en-US" sz="1200" b="1" strike="sngStrike" dirty="0" err="1">
                <a:solidFill>
                  <a:schemeClr val="dk1"/>
                </a:solidFill>
                <a:latin typeface="Consolas"/>
                <a:ea typeface="Consolas"/>
                <a:cs typeface="Consolas"/>
                <a:sym typeface="Consolas"/>
              </a:rPr>
              <a:t>linkbw</a:t>
            </a:r>
            <a:r>
              <a:rPr lang="en-US" sz="1200" b="1" strike="sngStrike" dirty="0">
                <a:solidFill>
                  <a:schemeClr val="dk1"/>
                </a:solidFill>
                <a:latin typeface="Consolas"/>
                <a:ea typeface="Consolas"/>
                <a:cs typeface="Consolas"/>
                <a:sym typeface="Consolas"/>
              </a:rPr>
              <a:t>, listener, </a:t>
            </a:r>
            <a:r>
              <a:rPr lang="en-US" b="1" strike="sngStrike" dirty="0">
                <a:solidFill>
                  <a:srgbClr val="FF00FF"/>
                </a:solidFill>
                <a:latin typeface="Consolas"/>
                <a:ea typeface="Consolas"/>
                <a:cs typeface="Consolas"/>
                <a:sym typeface="Consolas"/>
              </a:rPr>
              <a:t>BASE</a:t>
            </a:r>
            <a:r>
              <a:rPr lang="en-US" sz="1200" b="1" strike="sngStrike" dirty="0">
                <a:solidFill>
                  <a:schemeClr val="dk1"/>
                </a:solidFill>
                <a:latin typeface="Consolas"/>
                <a:ea typeface="Consolas"/>
                <a:cs typeface="Consolas"/>
                <a:sym typeface="Consolas"/>
              </a:rPr>
              <a:t>);</a:t>
            </a:r>
          </a:p>
          <a:p>
            <a:pPr lvl="0" rtl="0">
              <a:spcBef>
                <a:spcPts val="0"/>
              </a:spcBef>
              <a:buClr>
                <a:schemeClr val="dk1"/>
              </a:buClr>
              <a:buSzPct val="91666"/>
              <a:buFont typeface="Arial"/>
              <a:buNone/>
            </a:pPr>
            <a:r>
              <a:rPr lang="en-US" sz="1200" b="1" strike="sngStrike" dirty="0">
                <a:latin typeface="Consolas"/>
                <a:ea typeface="Consolas"/>
                <a:cs typeface="Consolas"/>
                <a:sym typeface="Consolas"/>
              </a:rPr>
              <a:t>...</a:t>
            </a:r>
          </a:p>
          <a:p>
            <a:pPr lvl="0" rtl="0">
              <a:spcBef>
                <a:spcPts val="0"/>
              </a:spcBef>
              <a:buClr>
                <a:schemeClr val="dk1"/>
              </a:buClr>
              <a:buFont typeface="Arial"/>
              <a:buNone/>
            </a:pPr>
            <a:endParaRPr sz="1200" b="1" strike="sngStrike" dirty="0">
              <a:latin typeface="Consolas"/>
              <a:ea typeface="Consolas"/>
              <a:cs typeface="Consolas"/>
              <a:sym typeface="Consolas"/>
            </a:endParaRPr>
          </a:p>
          <a:p>
            <a:pPr lvl="0" rtl="0">
              <a:spcBef>
                <a:spcPts val="0"/>
              </a:spcBef>
              <a:buClr>
                <a:schemeClr val="dk1"/>
              </a:buClr>
              <a:buSzPct val="91666"/>
              <a:buFont typeface="Arial"/>
              <a:buNone/>
            </a:pPr>
            <a:r>
              <a:rPr lang="en-US" sz="1200" b="1" strike="sngStrike" dirty="0">
                <a:latin typeface="Consolas"/>
                <a:ea typeface="Consolas"/>
                <a:cs typeface="Consolas"/>
                <a:sym typeface="Consolas"/>
              </a:rPr>
              <a:t>public void </a:t>
            </a:r>
            <a:r>
              <a:rPr lang="en-US" sz="1200" b="1" strike="sngStrike" dirty="0" err="1">
                <a:latin typeface="Consolas"/>
                <a:ea typeface="Consolas"/>
                <a:cs typeface="Consolas"/>
                <a:sym typeface="Consolas"/>
              </a:rPr>
              <a:t>onDataChanged</a:t>
            </a:r>
            <a:r>
              <a:rPr lang="en-US" sz="1200" b="1" strike="sngStrike" dirty="0">
                <a:latin typeface="Consolas"/>
                <a:ea typeface="Consolas"/>
                <a:cs typeface="Consolas"/>
                <a:sym typeface="Consolas"/>
              </a:rPr>
              <a:t>(event) {</a:t>
            </a:r>
          </a:p>
          <a:p>
            <a:pPr lvl="0" rtl="0">
              <a:spcBef>
                <a:spcPts val="0"/>
              </a:spcBef>
              <a:buClr>
                <a:schemeClr val="dk1"/>
              </a:buClr>
              <a:buSzPct val="91666"/>
              <a:buFont typeface="Arial"/>
              <a:buNone/>
            </a:pPr>
            <a:r>
              <a:rPr lang="en-US" sz="1200" b="1" strike="sngStrike" dirty="0">
                <a:latin typeface="Consolas"/>
                <a:ea typeface="Consolas"/>
                <a:cs typeface="Consolas"/>
                <a:sym typeface="Consolas"/>
              </a:rPr>
              <a:t>	if (</a:t>
            </a:r>
            <a:r>
              <a:rPr lang="en-US" sz="1200" b="1" strike="sngStrike" dirty="0" err="1">
                <a:latin typeface="Consolas"/>
                <a:ea typeface="Consolas"/>
                <a:cs typeface="Consolas"/>
                <a:sym typeface="Consolas"/>
              </a:rPr>
              <a:t>oldPath.isNotAffected</a:t>
            </a:r>
            <a:r>
              <a:rPr lang="en-US" sz="1200" b="1" strike="sngStrike" dirty="0">
                <a:latin typeface="Consolas"/>
                <a:ea typeface="Consolas"/>
                <a:cs typeface="Consolas"/>
                <a:sym typeface="Consolas"/>
              </a:rPr>
              <a:t>(event)) return;</a:t>
            </a:r>
          </a:p>
          <a:p>
            <a:pPr lvl="0" rtl="0">
              <a:spcBef>
                <a:spcPts val="0"/>
              </a:spcBef>
              <a:buClr>
                <a:schemeClr val="dk1"/>
              </a:buClr>
              <a:buSzPct val="91666"/>
              <a:buFont typeface="Arial"/>
              <a:buNone/>
            </a:pPr>
            <a:r>
              <a:rPr lang="en-US" sz="1200" b="1" strike="sngStrike" dirty="0">
                <a:latin typeface="Consolas"/>
                <a:ea typeface="Consolas"/>
                <a:cs typeface="Consolas"/>
                <a:sym typeface="Consolas"/>
              </a:rPr>
              <a:t>	</a:t>
            </a:r>
            <a:r>
              <a:rPr lang="en-US" sz="1200" b="1" strike="sngStrike" dirty="0" err="1">
                <a:latin typeface="Consolas"/>
                <a:ea typeface="Consolas"/>
                <a:cs typeface="Consolas"/>
                <a:sym typeface="Consolas"/>
              </a:rPr>
              <a:t>removeFlowRulesIfExists</a:t>
            </a:r>
            <a:r>
              <a:rPr lang="en-US" sz="1200" b="1" strike="sngStrike" dirty="0">
                <a:latin typeface="Consolas"/>
                <a:ea typeface="Consolas"/>
                <a:cs typeface="Consolas"/>
                <a:sym typeface="Consolas"/>
              </a:rPr>
              <a:t>(</a:t>
            </a:r>
            <a:r>
              <a:rPr lang="en-US" sz="1200" b="1" strike="sngStrike" dirty="0" err="1">
                <a:latin typeface="Consolas"/>
                <a:ea typeface="Consolas"/>
                <a:cs typeface="Consolas"/>
                <a:sym typeface="Consolas"/>
              </a:rPr>
              <a:t>oldPath</a:t>
            </a:r>
            <a:r>
              <a:rPr lang="en-US" sz="1200" b="1" strike="sngStrike" dirty="0">
                <a:latin typeface="Consolas"/>
                <a:ea typeface="Consolas"/>
                <a:cs typeface="Consolas"/>
                <a:sym typeface="Consolas"/>
              </a:rPr>
              <a:t>);</a:t>
            </a:r>
          </a:p>
          <a:p>
            <a:pPr lvl="0" rtl="0">
              <a:spcBef>
                <a:spcPts val="0"/>
              </a:spcBef>
              <a:buClr>
                <a:schemeClr val="dk1"/>
              </a:buClr>
              <a:buSzPct val="91666"/>
              <a:buFont typeface="Arial"/>
              <a:buNone/>
            </a:pPr>
            <a:r>
              <a:rPr lang="en-US" sz="1200" b="1" strike="sngStrike" dirty="0">
                <a:latin typeface="Consolas"/>
                <a:ea typeface="Consolas"/>
                <a:cs typeface="Consolas"/>
                <a:sym typeface="Consolas"/>
              </a:rPr>
              <a:t>	</a:t>
            </a:r>
            <a:r>
              <a:rPr lang="en-US" sz="1200" b="1" strike="sngStrike" dirty="0" err="1">
                <a:latin typeface="Consolas"/>
                <a:ea typeface="Consolas"/>
                <a:cs typeface="Consolas"/>
                <a:sym typeface="Consolas"/>
              </a:rPr>
              <a:t>findPath</a:t>
            </a:r>
            <a:r>
              <a:rPr lang="en-US" sz="1200" b="1" strike="sngStrike" dirty="0">
                <a:latin typeface="Consolas"/>
                <a:ea typeface="Consolas"/>
                <a:cs typeface="Consolas"/>
                <a:sym typeface="Consolas"/>
              </a:rPr>
              <a:t>(</a:t>
            </a:r>
            <a:r>
              <a:rPr lang="en-US" sz="1200" b="1" strike="sngStrike" dirty="0" err="1">
                <a:latin typeface="Consolas"/>
                <a:ea typeface="Consolas"/>
                <a:cs typeface="Consolas"/>
                <a:sym typeface="Consolas"/>
              </a:rPr>
              <a:t>currentSrc</a:t>
            </a:r>
            <a:r>
              <a:rPr lang="en-US" sz="1200" b="1" strike="sngStrike" dirty="0">
                <a:latin typeface="Consolas"/>
                <a:ea typeface="Consolas"/>
                <a:cs typeface="Consolas"/>
                <a:sym typeface="Consolas"/>
              </a:rPr>
              <a:t>, </a:t>
            </a:r>
            <a:r>
              <a:rPr lang="en-US" sz="1200" b="1" strike="sngStrike" dirty="0" err="1">
                <a:latin typeface="Consolas"/>
                <a:ea typeface="Consolas"/>
                <a:cs typeface="Consolas"/>
                <a:sym typeface="Consolas"/>
              </a:rPr>
              <a:t>currentDst</a:t>
            </a:r>
            <a:r>
              <a:rPr lang="en-US" sz="1200" b="1" strike="sngStrike" dirty="0">
                <a:latin typeface="Consolas"/>
                <a:ea typeface="Consolas"/>
                <a:cs typeface="Consolas"/>
                <a:sym typeface="Consolas"/>
              </a:rPr>
              <a:t>, </a:t>
            </a:r>
            <a:r>
              <a:rPr lang="en-US" sz="1200" b="1" strike="sngStrike" dirty="0" err="1">
                <a:latin typeface="Consolas"/>
                <a:ea typeface="Consolas"/>
                <a:cs typeface="Consolas"/>
                <a:sym typeface="Consolas"/>
              </a:rPr>
              <a:t>currentRequiredBw</a:t>
            </a:r>
            <a:r>
              <a:rPr lang="en-US" sz="1200" b="1" strike="sngStrike" dirty="0">
                <a:latin typeface="Consolas"/>
                <a:ea typeface="Consolas"/>
                <a:cs typeface="Consolas"/>
                <a:sym typeface="Consolas"/>
              </a:rPr>
              <a:t>);</a:t>
            </a:r>
          </a:p>
          <a:p>
            <a:pPr lvl="0" rtl="0">
              <a:spcBef>
                <a:spcPts val="0"/>
              </a:spcBef>
              <a:buNone/>
            </a:pPr>
            <a:r>
              <a:rPr lang="en-US" sz="1200" b="1" strike="sngStrike" dirty="0">
                <a:latin typeface="Consolas"/>
                <a:ea typeface="Consolas"/>
                <a:cs typeface="Consolas"/>
                <a:sym typeface="Consolas"/>
              </a:rPr>
              <a:t>	// with current IP-&gt;AP mapping, current topology </a:t>
            </a:r>
          </a:p>
          <a:p>
            <a:pPr lvl="0" rtl="0">
              <a:spcBef>
                <a:spcPts val="0"/>
              </a:spcBef>
              <a:buClr>
                <a:schemeClr val="dk1"/>
              </a:buClr>
              <a:buSzPct val="91666"/>
              <a:buFont typeface="Arial"/>
              <a:buNone/>
            </a:pPr>
            <a:r>
              <a:rPr lang="en-US" sz="1200" b="1" strike="sngStrike" dirty="0">
                <a:latin typeface="Consolas"/>
                <a:ea typeface="Consolas"/>
                <a:cs typeface="Consolas"/>
                <a:sym typeface="Consolas"/>
              </a:rPr>
              <a:t>     // and current link bandwidth</a:t>
            </a:r>
          </a:p>
          <a:p>
            <a:pPr lvl="0" rtl="0">
              <a:spcBef>
                <a:spcPts val="0"/>
              </a:spcBef>
              <a:buClr>
                <a:schemeClr val="dk1"/>
              </a:buClr>
              <a:buSzPct val="91666"/>
              <a:buFont typeface="Arial"/>
              <a:buNone/>
            </a:pPr>
            <a:r>
              <a:rPr lang="en-US" sz="1200" b="1" strike="sngStrike" dirty="0">
                <a:latin typeface="Consolas"/>
                <a:ea typeface="Consolas"/>
                <a:cs typeface="Consolas"/>
                <a:sym typeface="Consolas"/>
              </a:rPr>
              <a:t>}</a:t>
            </a:r>
          </a:p>
          <a:p>
            <a:pPr lvl="0" rtl="0">
              <a:spcBef>
                <a:spcPts val="0"/>
              </a:spcBef>
              <a:buClr>
                <a:schemeClr val="dk1"/>
              </a:buClr>
              <a:buFont typeface="Arial"/>
              <a:buNone/>
            </a:pPr>
            <a:endParaRPr sz="1200" b="1" dirty="0">
              <a:latin typeface="Consolas"/>
              <a:ea typeface="Consolas"/>
              <a:cs typeface="Consolas"/>
              <a:sym typeface="Consolas"/>
            </a:endParaRPr>
          </a:p>
        </p:txBody>
      </p:sp>
      <p:sp>
        <p:nvSpPr>
          <p:cNvPr id="6" name="Shape 242"/>
          <p:cNvSpPr txBox="1">
            <a:spLocks/>
          </p:cNvSpPr>
          <p:nvPr/>
        </p:nvSpPr>
        <p:spPr bwMode="auto">
          <a:xfrm>
            <a:off x="5737175" y="990600"/>
            <a:ext cx="6238500" cy="2680500"/>
          </a:xfrm>
          <a:prstGeom prst="rect">
            <a:avLst/>
          </a:prstGeom>
          <a:noFill/>
          <a:ln>
            <a:noFill/>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25" tIns="91425" rIns="91425" bIns="91425" numCol="1" anchor="t" anchorCtr="0" compatLnSpc="1">
            <a:prstTxWarp prst="textNoShape">
              <a:avLst/>
            </a:prstTxWarp>
            <a:noAutofit/>
          </a:bodyPr>
          <a:lstStyle>
            <a:lvl1pPr marL="342900" indent="-342900" algn="l" rtl="0" eaLnBrk="0" fontAlgn="base" hangingPunct="0">
              <a:spcBef>
                <a:spcPct val="20000"/>
              </a:spcBef>
              <a:spcAft>
                <a:spcPct val="0"/>
              </a:spcAft>
              <a:buClr>
                <a:srgbClr val="6E7BBD"/>
              </a:buClr>
              <a:buChar char="•"/>
              <a:defRPr sz="28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400">
                <a:solidFill>
                  <a:schemeClr val="tx1"/>
                </a:solidFill>
                <a:latin typeface="+mn-lt"/>
                <a:ea typeface="+mn-ea"/>
              </a:defRPr>
            </a:lvl2pPr>
            <a:lvl3pPr marL="1143000" indent="-228600" algn="l" rtl="0" eaLnBrk="0" fontAlgn="base" hangingPunct="0">
              <a:spcBef>
                <a:spcPct val="20000"/>
              </a:spcBef>
              <a:spcAft>
                <a:spcPct val="0"/>
              </a:spcAft>
              <a:buChar char="•"/>
              <a:defRPr sz="2000">
                <a:solidFill>
                  <a:schemeClr val="tx1"/>
                </a:solidFill>
                <a:latin typeface="+mj-lt"/>
                <a:ea typeface="+mn-ea"/>
              </a:defRPr>
            </a:lvl3pPr>
            <a:lvl4pPr marL="1600200" indent="-228600" algn="l" rtl="0" eaLnBrk="0" fontAlgn="base" hangingPunct="0">
              <a:spcBef>
                <a:spcPct val="20000"/>
              </a:spcBef>
              <a:spcAft>
                <a:spcPct val="0"/>
              </a:spcAft>
              <a:buChar char="–"/>
              <a:defRPr sz="1800">
                <a:solidFill>
                  <a:schemeClr val="tx1"/>
                </a:solidFill>
                <a:latin typeface="+mj-lt"/>
                <a:ea typeface="+mn-ea"/>
              </a:defRPr>
            </a:lvl4pPr>
            <a:lvl5pPr marL="2057400" indent="-228600" algn="l" rtl="0" eaLnBrk="0" fontAlgn="base" hangingPunct="0">
              <a:spcBef>
                <a:spcPct val="20000"/>
              </a:spcBef>
              <a:spcAft>
                <a:spcPct val="0"/>
              </a:spcAft>
              <a:buChar char="»"/>
              <a:defRPr sz="1800">
                <a:solidFill>
                  <a:schemeClr val="tx1"/>
                </a:solidFill>
                <a:latin typeface="+mj-lt"/>
                <a:ea typeface="+mn-ea"/>
              </a:defRPr>
            </a:lvl5pPr>
            <a:lvl6pPr marL="2514600" indent="-228600" algn="l" rtl="0" fontAlgn="base">
              <a:spcBef>
                <a:spcPct val="20000"/>
              </a:spcBef>
              <a:spcAft>
                <a:spcPct val="0"/>
              </a:spcAft>
              <a:buChar char="»"/>
              <a:defRPr sz="1800">
                <a:solidFill>
                  <a:srgbClr val="686868"/>
                </a:solidFill>
                <a:latin typeface="+mj-lt"/>
                <a:ea typeface="+mn-ea"/>
              </a:defRPr>
            </a:lvl6pPr>
            <a:lvl7pPr marL="2971800" indent="-228600" algn="l" rtl="0" fontAlgn="base">
              <a:spcBef>
                <a:spcPct val="20000"/>
              </a:spcBef>
              <a:spcAft>
                <a:spcPct val="0"/>
              </a:spcAft>
              <a:buChar char="»"/>
              <a:defRPr sz="1800">
                <a:solidFill>
                  <a:srgbClr val="686868"/>
                </a:solidFill>
                <a:latin typeface="+mj-lt"/>
                <a:ea typeface="+mn-ea"/>
              </a:defRPr>
            </a:lvl7pPr>
            <a:lvl8pPr marL="3429000" indent="-228600" algn="l" rtl="0" fontAlgn="base">
              <a:spcBef>
                <a:spcPct val="20000"/>
              </a:spcBef>
              <a:spcAft>
                <a:spcPct val="0"/>
              </a:spcAft>
              <a:buChar char="»"/>
              <a:defRPr sz="1800">
                <a:solidFill>
                  <a:srgbClr val="686868"/>
                </a:solidFill>
                <a:latin typeface="+mj-lt"/>
                <a:ea typeface="+mn-ea"/>
              </a:defRPr>
            </a:lvl8pPr>
            <a:lvl9pPr marL="3886200" indent="-228600" algn="l" rtl="0" fontAlgn="base">
              <a:spcBef>
                <a:spcPct val="20000"/>
              </a:spcBef>
              <a:spcAft>
                <a:spcPct val="0"/>
              </a:spcAft>
              <a:buChar char="»"/>
              <a:defRPr sz="1800">
                <a:solidFill>
                  <a:srgbClr val="686868"/>
                </a:solidFill>
                <a:latin typeface="+mj-lt"/>
                <a:ea typeface="+mn-ea"/>
              </a:defRPr>
            </a:lvl9pPr>
          </a:lstStyle>
          <a:p>
            <a:pPr marL="457200" indent="-406400">
              <a:spcBef>
                <a:spcPts val="560"/>
              </a:spcBef>
              <a:spcAft>
                <a:spcPts val="0"/>
              </a:spcAft>
              <a:buClr>
                <a:srgbClr val="000000"/>
              </a:buClr>
              <a:buSzPct val="100000"/>
              <a:buFont typeface="Calibri"/>
              <a:buChar char="•"/>
            </a:pPr>
            <a:r>
              <a:rPr lang="en-US" kern="0" baseline="0" dirty="0" smtClean="0">
                <a:solidFill>
                  <a:srgbClr val="000000"/>
                </a:solidFill>
              </a:rPr>
              <a:t>Register listeners for data changes</a:t>
            </a:r>
          </a:p>
          <a:p>
            <a:pPr marL="457200" indent="-406400">
              <a:spcBef>
                <a:spcPts val="560"/>
              </a:spcBef>
              <a:spcAft>
                <a:spcPts val="0"/>
              </a:spcAft>
              <a:buClr>
                <a:srgbClr val="000000"/>
              </a:buClr>
              <a:buSzPct val="100000"/>
              <a:buFont typeface="Calibri"/>
              <a:buChar char="•"/>
            </a:pPr>
            <a:r>
              <a:rPr lang="en-US" kern="0" baseline="0" dirty="0" smtClean="0">
                <a:solidFill>
                  <a:srgbClr val="000000"/>
                </a:solidFill>
              </a:rPr>
              <a:t>Clear the side-effects of the program</a:t>
            </a:r>
          </a:p>
          <a:p>
            <a:pPr marL="457200" indent="-406400">
              <a:spcBef>
                <a:spcPts val="560"/>
              </a:spcBef>
              <a:spcAft>
                <a:spcPts val="0"/>
              </a:spcAft>
              <a:buClr>
                <a:srgbClr val="000000"/>
              </a:buClr>
              <a:buSzPct val="100000"/>
              <a:buFont typeface="Calibri"/>
              <a:buChar char="•"/>
            </a:pPr>
            <a:r>
              <a:rPr lang="en-US" kern="0" baseline="0" dirty="0" smtClean="0"/>
              <a:t>Filter irrelevant data change in the callback function</a:t>
            </a:r>
          </a:p>
          <a:p>
            <a:pPr marL="457200" indent="-406400">
              <a:spcBef>
                <a:spcPts val="560"/>
              </a:spcBef>
              <a:spcAft>
                <a:spcPts val="0"/>
              </a:spcAft>
              <a:buClr>
                <a:srgbClr val="000000"/>
              </a:buClr>
              <a:buSzPct val="100000"/>
              <a:buFont typeface="Calibri"/>
              <a:buChar char="•"/>
            </a:pPr>
            <a:r>
              <a:rPr lang="en-US" kern="0" baseline="0" dirty="0" smtClean="0"/>
              <a:t>Monitor only relevant data changes</a:t>
            </a:r>
          </a:p>
          <a:p>
            <a:pPr marL="857250" lvl="1" indent="-406400">
              <a:spcBef>
                <a:spcPts val="560"/>
              </a:spcBef>
              <a:spcAft>
                <a:spcPts val="0"/>
              </a:spcAft>
              <a:buClr>
                <a:srgbClr val="000000"/>
              </a:buClr>
              <a:buSzPct val="100000"/>
              <a:buFont typeface="Calibri"/>
              <a:buChar char="–"/>
            </a:pPr>
            <a:r>
              <a:rPr lang="en-US" kern="0" baseline="0" dirty="0" smtClean="0"/>
              <a:t>only the "touched" nodes/links/bindings</a:t>
            </a:r>
          </a:p>
          <a:p>
            <a:pPr marL="857250" lvl="1" indent="-406400">
              <a:spcBef>
                <a:spcPts val="560"/>
              </a:spcBef>
              <a:spcAft>
                <a:spcPts val="0"/>
              </a:spcAft>
              <a:buClr>
                <a:srgbClr val="000000"/>
              </a:buClr>
              <a:buSzPct val="100000"/>
              <a:buFont typeface="Calibri"/>
              <a:buChar char="–"/>
            </a:pPr>
            <a:r>
              <a:rPr lang="en-US" kern="0" baseline="0" dirty="0" smtClean="0"/>
              <a:t>and only the "touched" attributes</a:t>
            </a:r>
          </a:p>
          <a:p>
            <a:pPr marL="0" indent="0">
              <a:spcBef>
                <a:spcPts val="0"/>
              </a:spcBef>
              <a:buFontTx/>
              <a:buNone/>
            </a:pPr>
            <a:endParaRPr lang="en-US" kern="0" baseline="0" dirty="0"/>
          </a:p>
        </p:txBody>
      </p:sp>
    </p:spTree>
    <p:extLst>
      <p:ext uri="{BB962C8B-B14F-4D97-AF65-F5344CB8AC3E}">
        <p14:creationId xmlns:p14="http://schemas.microsoft.com/office/powerpoint/2010/main" val="1596278028"/>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Shape 258"/>
          <p:cNvSpPr txBox="1">
            <a:spLocks noGrp="1"/>
          </p:cNvSpPr>
          <p:nvPr>
            <p:ph type="title"/>
          </p:nvPr>
        </p:nvSpPr>
        <p:spPr>
          <a:xfrm>
            <a:off x="333923" y="111314"/>
            <a:ext cx="11416500" cy="685800"/>
          </a:xfrm>
          <a:prstGeom prst="rect">
            <a:avLst/>
          </a:prstGeom>
        </p:spPr>
        <p:txBody>
          <a:bodyPr lIns="91425" tIns="91425" rIns="91425" bIns="91425" anchor="ctr" anchorCtr="0">
            <a:noAutofit/>
          </a:bodyPr>
          <a:lstStyle/>
          <a:p>
            <a:pPr lvl="0" rtl="0">
              <a:spcBef>
                <a:spcPts val="0"/>
              </a:spcBef>
              <a:buNone/>
            </a:pPr>
            <a:r>
              <a:rPr lang="en-US"/>
              <a:t>FAST to the rescue </a:t>
            </a:r>
          </a:p>
        </p:txBody>
      </p:sp>
      <p:sp>
        <p:nvSpPr>
          <p:cNvPr id="259" name="Shape 259"/>
          <p:cNvSpPr txBox="1">
            <a:spLocks noGrp="1"/>
          </p:cNvSpPr>
          <p:nvPr>
            <p:ph type="body" idx="2"/>
          </p:nvPr>
        </p:nvSpPr>
        <p:spPr>
          <a:xfrm>
            <a:off x="6172201" y="990600"/>
            <a:ext cx="5803799" cy="5334000"/>
          </a:xfrm>
          <a:prstGeom prst="rect">
            <a:avLst/>
          </a:prstGeom>
        </p:spPr>
        <p:txBody>
          <a:bodyPr lIns="91425" tIns="91425" rIns="91425" bIns="91425" anchor="t" anchorCtr="0">
            <a:noAutofit/>
          </a:bodyPr>
          <a:lstStyle/>
          <a:p>
            <a:pPr marL="457200" lvl="0" indent="-228600" rtl="0">
              <a:spcBef>
                <a:spcPts val="0"/>
              </a:spcBef>
            </a:pPr>
            <a:r>
              <a:rPr lang="en-US" b="1"/>
              <a:t>Question</a:t>
            </a:r>
            <a:r>
              <a:rPr lang="en-US"/>
              <a:t>: can we write a </a:t>
            </a:r>
            <a:r>
              <a:rPr lang="en-US" i="1">
                <a:solidFill>
                  <a:srgbClr val="FF0000"/>
                </a:solidFill>
              </a:rPr>
              <a:t>correct</a:t>
            </a:r>
            <a:r>
              <a:rPr lang="en-US"/>
              <a:t> ODL program that is also </a:t>
            </a:r>
            <a:r>
              <a:rPr lang="en-US" i="1">
                <a:solidFill>
                  <a:srgbClr val="FF0000"/>
                </a:solidFill>
              </a:rPr>
              <a:t>simple</a:t>
            </a:r>
            <a:r>
              <a:rPr lang="en-US"/>
              <a:t> and </a:t>
            </a:r>
            <a:r>
              <a:rPr lang="en-US" i="1">
                <a:solidFill>
                  <a:srgbClr val="FF0000"/>
                </a:solidFill>
              </a:rPr>
              <a:t>efficient</a:t>
            </a:r>
            <a:r>
              <a:rPr lang="en-US"/>
              <a:t>?</a:t>
            </a:r>
          </a:p>
          <a:p>
            <a:pPr marL="0" lvl="0" indent="0" rtl="0">
              <a:spcBef>
                <a:spcPts val="0"/>
              </a:spcBef>
              <a:buNone/>
            </a:pPr>
            <a:endParaRPr/>
          </a:p>
          <a:p>
            <a:pPr marL="457200" lvl="0" indent="-228600" rtl="0">
              <a:spcBef>
                <a:spcPts val="0"/>
              </a:spcBef>
            </a:pPr>
            <a:r>
              <a:rPr lang="en-US" b="1"/>
              <a:t>Answer</a:t>
            </a:r>
            <a:r>
              <a:rPr lang="en-US"/>
              <a:t>: YES, with FAST</a:t>
            </a:r>
          </a:p>
        </p:txBody>
      </p:sp>
      <p:sp>
        <p:nvSpPr>
          <p:cNvPr id="260" name="Shape 260"/>
          <p:cNvSpPr txBox="1">
            <a:spLocks noGrp="1"/>
          </p:cNvSpPr>
          <p:nvPr>
            <p:ph type="sldNum" idx="4294967295"/>
          </p:nvPr>
        </p:nvSpPr>
        <p:spPr>
          <a:xfrm>
            <a:off x="171451" y="6400800"/>
            <a:ext cx="2540100" cy="304800"/>
          </a:xfrm>
          <a:prstGeom prst="rect">
            <a:avLst/>
          </a:prstGeom>
        </p:spPr>
        <p:txBody>
          <a:bodyPr lIns="91425" tIns="45700" rIns="91425" bIns="45700" anchor="t" anchorCtr="0">
            <a:noAutofit/>
          </a:bodyPr>
          <a:lstStyle/>
          <a:p>
            <a:pPr lvl="0" rtl="0">
              <a:spcBef>
                <a:spcPts val="0"/>
              </a:spcBef>
              <a:buNone/>
            </a:pPr>
            <a:fld id="{00000000-1234-1234-1234-123412341234}" type="slidenum">
              <a:rPr lang="en-US"/>
              <a:t>49</a:t>
            </a:fld>
            <a:endParaRPr lang="en-US"/>
          </a:p>
        </p:txBody>
      </p:sp>
      <p:pic>
        <p:nvPicPr>
          <p:cNvPr id="261" name="Shape 261" descr="complexity-efficiency-fast.png"/>
          <p:cNvPicPr preferRelativeResize="0"/>
          <p:nvPr/>
        </p:nvPicPr>
        <p:blipFill rotWithShape="1">
          <a:blip r:embed="rId3">
            <a:alphaModFix/>
          </a:blip>
          <a:srcRect l="367" t="27990" r="367"/>
          <a:stretch/>
        </p:blipFill>
        <p:spPr>
          <a:xfrm>
            <a:off x="445800" y="1467203"/>
            <a:ext cx="5429250" cy="4657350"/>
          </a:xfrm>
          <a:prstGeom prst="rect">
            <a:avLst/>
          </a:prstGeom>
          <a:noFill/>
          <a:ln>
            <a:noFill/>
          </a:ln>
        </p:spPr>
      </p:pic>
    </p:spTree>
    <p:extLst>
      <p:ext uri="{BB962C8B-B14F-4D97-AF65-F5344CB8AC3E}">
        <p14:creationId xmlns:p14="http://schemas.microsoft.com/office/powerpoint/2010/main" val="13884596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ea typeface="ＭＳ Ｐゴシック" charset="0"/>
                <a:cs typeface="ＭＳ Ｐゴシック" charset="0"/>
              </a:rPr>
              <a:t>Key </a:t>
            </a:r>
            <a:r>
              <a:rPr lang="en-US" sz="3600" dirty="0" err="1" smtClean="0">
                <a:ea typeface="ＭＳ Ｐゴシック" charset="0"/>
                <a:cs typeface="ＭＳ Ｐゴシック" charset="0"/>
              </a:rPr>
              <a:t>OpenDaylight</a:t>
            </a:r>
            <a:r>
              <a:rPr lang="en-US" sz="3600" dirty="0" smtClean="0">
                <a:ea typeface="ＭＳ Ｐゴシック" charset="0"/>
                <a:cs typeface="ＭＳ Ｐゴシック" charset="0"/>
              </a:rPr>
              <a:t> Programming Abstraction: Data Store</a:t>
            </a:r>
            <a:endParaRPr lang="en-US" sz="1400" dirty="0"/>
          </a:p>
        </p:txBody>
      </p:sp>
      <p:sp>
        <p:nvSpPr>
          <p:cNvPr id="48" name="Rectangle 20"/>
          <p:cNvSpPr>
            <a:spLocks noChangeArrowheads="1"/>
          </p:cNvSpPr>
          <p:nvPr/>
        </p:nvSpPr>
        <p:spPr bwMode="auto">
          <a:xfrm>
            <a:off x="1714208" y="2209800"/>
            <a:ext cx="8839200" cy="2159000"/>
          </a:xfrm>
          <a:prstGeom prst="rect">
            <a:avLst/>
          </a:prstGeom>
          <a:gradFill rotWithShape="1">
            <a:gsLst>
              <a:gs pos="0">
                <a:srgbClr val="5B9BD5">
                  <a:lumMod val="110000"/>
                  <a:satMod val="105000"/>
                  <a:tint val="67000"/>
                </a:srgbClr>
              </a:gs>
              <a:gs pos="50000">
                <a:srgbClr val="5B9BD5">
                  <a:lumMod val="105000"/>
                  <a:satMod val="103000"/>
                  <a:tint val="73000"/>
                </a:srgbClr>
              </a:gs>
              <a:gs pos="100000">
                <a:srgbClr val="5B9BD5">
                  <a:lumMod val="105000"/>
                  <a:satMod val="109000"/>
                  <a:tint val="81000"/>
                </a:srgbClr>
              </a:gs>
            </a:gsLst>
            <a:lin ang="5400000" scaled="0"/>
          </a:gradFill>
          <a:ln w="6350" cap="flat" cmpd="sng" algn="ctr">
            <a:solidFill>
              <a:srgbClr val="5B9BD5">
                <a:lumMod val="50000"/>
              </a:srgbClr>
            </a:solidFill>
            <a:prstDash val="solid"/>
            <a:miter lim="800000"/>
          </a:ln>
          <a:effectLst/>
          <a:extLst/>
        </p:spPr>
        <p:txBody>
          <a:bodyPr lIns="45720" rIns="45720" anchor="b" anchorCtr="0"/>
          <a:lstStyle/>
          <a:p>
            <a:pPr algn="ctr" fontAlgn="auto">
              <a:lnSpc>
                <a:spcPct val="90000"/>
              </a:lnSpc>
              <a:spcBef>
                <a:spcPts val="0"/>
              </a:spcBef>
              <a:spcAft>
                <a:spcPts val="0"/>
              </a:spcAft>
              <a:defRPr/>
            </a:pPr>
            <a:r>
              <a:rPr lang="en-US" sz="1600" kern="0" baseline="0" dirty="0">
                <a:solidFill>
                  <a:srgbClr val="44546A">
                    <a:lumMod val="75000"/>
                  </a:srgbClr>
                </a:solidFill>
                <a:latin typeface="Calibri"/>
                <a:ea typeface="+mn-ea"/>
                <a:cs typeface="Calibri"/>
              </a:rPr>
              <a:t>Controller</a:t>
            </a:r>
          </a:p>
        </p:txBody>
      </p:sp>
      <p:sp>
        <p:nvSpPr>
          <p:cNvPr id="49" name="Rectangle 20"/>
          <p:cNvSpPr>
            <a:spLocks noChangeArrowheads="1"/>
          </p:cNvSpPr>
          <p:nvPr/>
        </p:nvSpPr>
        <p:spPr bwMode="auto">
          <a:xfrm>
            <a:off x="1866612" y="3606800"/>
            <a:ext cx="8483599" cy="381000"/>
          </a:xfrm>
          <a:prstGeom prst="rect">
            <a:avLst/>
          </a:prstGeom>
          <a:solidFill>
            <a:srgbClr val="FFFFFF"/>
          </a:solidFill>
          <a:ln w="6350" cap="flat" cmpd="sng" algn="ctr">
            <a:solidFill>
              <a:sysClr val="windowText" lastClr="000000"/>
            </a:solidFill>
            <a:prstDash val="solid"/>
            <a:miter lim="800000"/>
          </a:ln>
          <a:effectLst/>
          <a:extLst/>
        </p:spPr>
        <p:txBody>
          <a:bodyPr lIns="45720" rIns="45720" anchor="ctr"/>
          <a:lstStyle/>
          <a:p>
            <a:pPr algn="ctr" fontAlgn="auto">
              <a:lnSpc>
                <a:spcPct val="90000"/>
              </a:lnSpc>
              <a:spcBef>
                <a:spcPts val="0"/>
              </a:spcBef>
              <a:spcAft>
                <a:spcPts val="0"/>
              </a:spcAft>
              <a:defRPr/>
            </a:pPr>
            <a:r>
              <a:rPr lang="en-US" sz="1800" b="1" kern="0" baseline="0" dirty="0">
                <a:solidFill>
                  <a:srgbClr val="C00000"/>
                </a:solidFill>
                <a:latin typeface="Calibri"/>
                <a:ea typeface="+mn-ea"/>
                <a:cs typeface="Calibri"/>
              </a:rPr>
              <a:t>Model-Driven SAL (MD-SAL)</a:t>
            </a:r>
          </a:p>
        </p:txBody>
      </p:sp>
      <p:sp>
        <p:nvSpPr>
          <p:cNvPr id="50" name="Rounded Rectangle 49"/>
          <p:cNvSpPr/>
          <p:nvPr/>
        </p:nvSpPr>
        <p:spPr bwMode="auto">
          <a:xfrm>
            <a:off x="1866609" y="2616200"/>
            <a:ext cx="1143000" cy="609600"/>
          </a:xfrm>
          <a:prstGeom prst="roundRect">
            <a:avLst>
              <a:gd name="adj" fmla="val 10774"/>
            </a:avLst>
          </a:prstGeom>
          <a:gradFill rotWithShape="1">
            <a:gsLst>
              <a:gs pos="0">
                <a:sysClr val="windowText" lastClr="000000">
                  <a:lumMod val="110000"/>
                  <a:satMod val="105000"/>
                  <a:tint val="67000"/>
                </a:sysClr>
              </a:gs>
              <a:gs pos="50000">
                <a:sysClr val="windowText" lastClr="000000">
                  <a:lumMod val="105000"/>
                  <a:satMod val="103000"/>
                  <a:tint val="73000"/>
                </a:sysClr>
              </a:gs>
              <a:gs pos="100000">
                <a:sysClr val="windowText" lastClr="000000">
                  <a:lumMod val="105000"/>
                  <a:satMod val="109000"/>
                  <a:tint val="81000"/>
                </a:sysClr>
              </a:gs>
            </a:gsLst>
            <a:lin ang="5400000" scaled="0"/>
          </a:gradFill>
          <a:ln w="6350" cap="flat" cmpd="sng" algn="ctr">
            <a:solidFill>
              <a:sysClr val="windowText" lastClr="000000"/>
            </a:solidFill>
            <a:prstDash val="solid"/>
            <a:miter lim="800000"/>
            <a:headEnd type="none" w="med" len="med"/>
            <a:tailEnd type="none" w="med" len="med"/>
          </a:ln>
          <a:effectLst/>
          <a:extLst/>
        </p:spPr>
        <p:txBody>
          <a:bodyPr lIns="0" rIns="0" anchor="ctr" anchorCtr="0"/>
          <a:lstStyle/>
          <a:p>
            <a:pPr algn="ctr" fontAlgn="auto">
              <a:lnSpc>
                <a:spcPct val="90000"/>
              </a:lnSpc>
              <a:spcBef>
                <a:spcPts val="0"/>
              </a:spcBef>
              <a:spcAft>
                <a:spcPts val="0"/>
              </a:spcAft>
              <a:defRPr/>
            </a:pPr>
            <a:r>
              <a:rPr lang="en-US" sz="1200" kern="0" baseline="0" dirty="0">
                <a:solidFill>
                  <a:srgbClr val="000000"/>
                </a:solidFill>
                <a:latin typeface="Calibri"/>
                <a:ea typeface="+mn-ea"/>
                <a:cs typeface="Calibri"/>
              </a:rPr>
              <a:t>Protocol Plugin</a:t>
            </a:r>
          </a:p>
        </p:txBody>
      </p:sp>
      <p:sp>
        <p:nvSpPr>
          <p:cNvPr id="51" name="Rounded Rectangle 50"/>
          <p:cNvSpPr/>
          <p:nvPr/>
        </p:nvSpPr>
        <p:spPr bwMode="auto">
          <a:xfrm>
            <a:off x="9232608" y="2616200"/>
            <a:ext cx="1117600" cy="609600"/>
          </a:xfrm>
          <a:prstGeom prst="roundRect">
            <a:avLst>
              <a:gd name="adj" fmla="val 10774"/>
            </a:avLst>
          </a:prstGeom>
          <a:gradFill rotWithShape="1">
            <a:gsLst>
              <a:gs pos="0">
                <a:sysClr val="windowText" lastClr="000000">
                  <a:lumMod val="110000"/>
                  <a:satMod val="105000"/>
                  <a:tint val="67000"/>
                </a:sysClr>
              </a:gs>
              <a:gs pos="50000">
                <a:sysClr val="windowText" lastClr="000000">
                  <a:lumMod val="105000"/>
                  <a:satMod val="103000"/>
                  <a:tint val="73000"/>
                </a:sysClr>
              </a:gs>
              <a:gs pos="100000">
                <a:sysClr val="windowText" lastClr="000000">
                  <a:lumMod val="105000"/>
                  <a:satMod val="109000"/>
                  <a:tint val="81000"/>
                </a:sysClr>
              </a:gs>
            </a:gsLst>
            <a:lin ang="5400000" scaled="0"/>
          </a:gradFill>
          <a:ln w="6350" cap="flat" cmpd="sng" algn="ctr">
            <a:solidFill>
              <a:sysClr val="windowText" lastClr="000000"/>
            </a:solidFill>
            <a:prstDash val="solid"/>
            <a:miter lim="800000"/>
            <a:headEnd type="none" w="med" len="med"/>
            <a:tailEnd type="none" w="med" len="med"/>
          </a:ln>
          <a:effectLst/>
          <a:extLst/>
        </p:spPr>
        <p:txBody>
          <a:bodyPr lIns="0" rIns="0" anchor="ctr" anchorCtr="0"/>
          <a:lstStyle/>
          <a:p>
            <a:pPr algn="ctr" fontAlgn="auto">
              <a:lnSpc>
                <a:spcPct val="90000"/>
              </a:lnSpc>
              <a:spcBef>
                <a:spcPts val="0"/>
              </a:spcBef>
              <a:spcAft>
                <a:spcPts val="0"/>
              </a:spcAft>
              <a:defRPr/>
            </a:pPr>
            <a:r>
              <a:rPr lang="en-US" sz="1400" kern="0" baseline="0" dirty="0">
                <a:solidFill>
                  <a:srgbClr val="000000"/>
                </a:solidFill>
                <a:latin typeface="Calibri"/>
                <a:ea typeface="+mn-ea"/>
                <a:cs typeface="Calibri"/>
              </a:rPr>
              <a:t>RESTCONF</a:t>
            </a:r>
          </a:p>
        </p:txBody>
      </p:sp>
      <p:sp>
        <p:nvSpPr>
          <p:cNvPr id="52" name="Rounded Rectangle 51"/>
          <p:cNvSpPr/>
          <p:nvPr/>
        </p:nvSpPr>
        <p:spPr bwMode="auto">
          <a:xfrm>
            <a:off x="4762208" y="2336800"/>
            <a:ext cx="1143000" cy="381000"/>
          </a:xfrm>
          <a:prstGeom prst="roundRect">
            <a:avLst>
              <a:gd name="adj" fmla="val 10774"/>
            </a:avLst>
          </a:prstGeom>
          <a:solidFill>
            <a:srgbClr val="FFFFFF"/>
          </a:solidFill>
          <a:ln w="6350" cap="flat" cmpd="sng" algn="ctr">
            <a:solidFill>
              <a:sysClr val="windowText" lastClr="000000"/>
            </a:solidFill>
            <a:prstDash val="solid"/>
            <a:miter lim="800000"/>
            <a:headEnd type="none" w="med" len="med"/>
            <a:tailEnd type="none" w="med" len="med"/>
          </a:ln>
          <a:effectLst/>
          <a:extLst/>
        </p:spPr>
        <p:txBody>
          <a:bodyPr lIns="0" rIns="0" anchor="ctr" anchorCtr="0"/>
          <a:lstStyle/>
          <a:p>
            <a:pPr algn="ctr" fontAlgn="auto">
              <a:lnSpc>
                <a:spcPct val="90000"/>
              </a:lnSpc>
              <a:spcBef>
                <a:spcPts val="0"/>
              </a:spcBef>
              <a:spcAft>
                <a:spcPts val="0"/>
              </a:spcAft>
              <a:defRPr/>
            </a:pPr>
            <a:r>
              <a:rPr lang="en-US" sz="1200" kern="0" baseline="0" dirty="0">
                <a:solidFill>
                  <a:srgbClr val="000000"/>
                </a:solidFill>
                <a:latin typeface="Calibri"/>
                <a:ea typeface="+mn-ea"/>
                <a:cs typeface="Calibri"/>
              </a:rPr>
              <a:t>NETCONF SERVER </a:t>
            </a:r>
          </a:p>
        </p:txBody>
      </p:sp>
      <p:sp>
        <p:nvSpPr>
          <p:cNvPr id="53" name="Rectangle 20"/>
          <p:cNvSpPr>
            <a:spLocks noChangeArrowheads="1"/>
          </p:cNvSpPr>
          <p:nvPr/>
        </p:nvSpPr>
        <p:spPr bwMode="auto">
          <a:xfrm>
            <a:off x="1917408" y="1346200"/>
            <a:ext cx="2641600" cy="381000"/>
          </a:xfrm>
          <a:prstGeom prst="rect">
            <a:avLst/>
          </a:prstGeom>
          <a:gradFill rotWithShape="1">
            <a:gsLst>
              <a:gs pos="0">
                <a:sysClr val="windowText" lastClr="000000">
                  <a:satMod val="103000"/>
                  <a:lumMod val="102000"/>
                  <a:tint val="94000"/>
                </a:sysClr>
              </a:gs>
              <a:gs pos="50000">
                <a:sysClr val="windowText" lastClr="000000">
                  <a:satMod val="110000"/>
                  <a:lumMod val="100000"/>
                  <a:shade val="100000"/>
                </a:sysClr>
              </a:gs>
              <a:gs pos="100000">
                <a:sysClr val="windowText" lastClr="000000">
                  <a:lumMod val="99000"/>
                  <a:satMod val="120000"/>
                  <a:shade val="78000"/>
                </a:sysClr>
              </a:gs>
            </a:gsLst>
            <a:lin ang="5400000" scaled="0"/>
          </a:gradFill>
          <a:ln w="6350" cap="flat" cmpd="sng" algn="ctr">
            <a:solidFill>
              <a:sysClr val="windowText" lastClr="000000"/>
            </a:solidFill>
            <a:prstDash val="solid"/>
            <a:miter lim="800000"/>
          </a:ln>
          <a:effectLst/>
          <a:extLst/>
        </p:spPr>
        <p:txBody>
          <a:bodyPr lIns="45720" rIns="45720" anchor="ctr"/>
          <a:lstStyle/>
          <a:p>
            <a:pPr algn="ctr" fontAlgn="auto">
              <a:lnSpc>
                <a:spcPct val="90000"/>
              </a:lnSpc>
              <a:spcBef>
                <a:spcPts val="0"/>
              </a:spcBef>
              <a:spcAft>
                <a:spcPts val="0"/>
              </a:spcAft>
              <a:defRPr/>
            </a:pPr>
            <a:r>
              <a:rPr lang="en-US" sz="1400" kern="0" baseline="0" dirty="0">
                <a:solidFill>
                  <a:sysClr val="window" lastClr="FFFFFF"/>
                </a:solidFill>
                <a:latin typeface="Calibri"/>
                <a:ea typeface="+mn-ea"/>
                <a:cs typeface="Calibri"/>
              </a:rPr>
              <a:t>Network Devices</a:t>
            </a:r>
          </a:p>
        </p:txBody>
      </p:sp>
      <p:sp>
        <p:nvSpPr>
          <p:cNvPr id="54" name="Rectangle 20"/>
          <p:cNvSpPr>
            <a:spLocks noChangeArrowheads="1"/>
          </p:cNvSpPr>
          <p:nvPr/>
        </p:nvSpPr>
        <p:spPr bwMode="auto">
          <a:xfrm>
            <a:off x="8521408" y="1320800"/>
            <a:ext cx="2032000" cy="381000"/>
          </a:xfrm>
          <a:prstGeom prst="rect">
            <a:avLst/>
          </a:prstGeom>
          <a:gradFill rotWithShape="1">
            <a:gsLst>
              <a:gs pos="0">
                <a:sysClr val="windowText" lastClr="000000">
                  <a:satMod val="103000"/>
                  <a:lumMod val="102000"/>
                  <a:tint val="94000"/>
                </a:sysClr>
              </a:gs>
              <a:gs pos="50000">
                <a:sysClr val="windowText" lastClr="000000">
                  <a:satMod val="110000"/>
                  <a:lumMod val="100000"/>
                  <a:shade val="100000"/>
                </a:sysClr>
              </a:gs>
              <a:gs pos="100000">
                <a:sysClr val="windowText" lastClr="000000">
                  <a:lumMod val="99000"/>
                  <a:satMod val="120000"/>
                  <a:shade val="78000"/>
                </a:sysClr>
              </a:gs>
            </a:gsLst>
            <a:lin ang="5400000" scaled="0"/>
          </a:gradFill>
          <a:ln w="6350" cap="flat" cmpd="sng" algn="ctr">
            <a:solidFill>
              <a:sysClr val="windowText" lastClr="000000"/>
            </a:solidFill>
            <a:prstDash val="solid"/>
            <a:miter lim="800000"/>
          </a:ln>
          <a:effectLst/>
          <a:extLst/>
        </p:spPr>
        <p:txBody>
          <a:bodyPr lIns="45720" rIns="45720" anchor="ctr"/>
          <a:lstStyle/>
          <a:p>
            <a:pPr algn="ctr" fontAlgn="auto">
              <a:lnSpc>
                <a:spcPct val="90000"/>
              </a:lnSpc>
              <a:spcBef>
                <a:spcPts val="0"/>
              </a:spcBef>
              <a:spcAft>
                <a:spcPts val="0"/>
              </a:spcAft>
              <a:defRPr/>
            </a:pPr>
            <a:r>
              <a:rPr lang="en-US" sz="1400" kern="0" baseline="0" dirty="0">
                <a:solidFill>
                  <a:sysClr val="window" lastClr="FFFFFF"/>
                </a:solidFill>
                <a:latin typeface="Calibri"/>
                <a:ea typeface="+mn-ea"/>
                <a:cs typeface="Calibri"/>
              </a:rPr>
              <a:t>Applications</a:t>
            </a:r>
          </a:p>
        </p:txBody>
      </p:sp>
      <p:sp>
        <p:nvSpPr>
          <p:cNvPr id="55" name="Up-Down Arrow 54"/>
          <p:cNvSpPr/>
          <p:nvPr/>
        </p:nvSpPr>
        <p:spPr>
          <a:xfrm>
            <a:off x="8242008" y="3225800"/>
            <a:ext cx="228600" cy="381000"/>
          </a:xfrm>
          <a:prstGeom prst="upDownArrow">
            <a:avLst/>
          </a:prstGeom>
          <a:solidFill>
            <a:sysClr val="window" lastClr="FFFFFF"/>
          </a:solidFill>
          <a:ln w="6350" cap="flat" cmpd="sng" algn="ctr">
            <a:solidFill>
              <a:sysClr val="windowText" lastClr="000000"/>
            </a:solidFill>
            <a:prstDash val="solid"/>
            <a:miter lim="800000"/>
          </a:ln>
          <a:effectLst/>
        </p:spPr>
        <p:txBody>
          <a:bodyPr rtlCol="0" anchor="ctr"/>
          <a:lstStyle/>
          <a:p>
            <a:pPr algn="ctr" fontAlgn="auto">
              <a:spcBef>
                <a:spcPts val="0"/>
              </a:spcBef>
              <a:spcAft>
                <a:spcPts val="0"/>
              </a:spcAft>
              <a:defRPr/>
            </a:pPr>
            <a:endParaRPr lang="en-US" sz="1400" kern="0" baseline="0">
              <a:solidFill>
                <a:sysClr val="window" lastClr="FFFFFF"/>
              </a:solidFill>
              <a:latin typeface="Calibri"/>
              <a:ea typeface="+mn-ea"/>
              <a:cs typeface="Calibri"/>
            </a:endParaRPr>
          </a:p>
        </p:txBody>
      </p:sp>
      <p:sp>
        <p:nvSpPr>
          <p:cNvPr id="56" name="Up-Down Arrow 55"/>
          <p:cNvSpPr/>
          <p:nvPr/>
        </p:nvSpPr>
        <p:spPr>
          <a:xfrm>
            <a:off x="6641808" y="3225800"/>
            <a:ext cx="228600" cy="381000"/>
          </a:xfrm>
          <a:prstGeom prst="upDownArrow">
            <a:avLst/>
          </a:prstGeom>
          <a:solidFill>
            <a:sysClr val="window" lastClr="FFFFFF"/>
          </a:solidFill>
          <a:ln w="6350" cap="flat" cmpd="sng" algn="ctr">
            <a:solidFill>
              <a:sysClr val="windowText" lastClr="000000"/>
            </a:solidFill>
            <a:prstDash val="solid"/>
            <a:miter lim="800000"/>
          </a:ln>
          <a:effectLst/>
        </p:spPr>
        <p:txBody>
          <a:bodyPr rtlCol="0" anchor="ctr"/>
          <a:lstStyle/>
          <a:p>
            <a:pPr algn="ctr" fontAlgn="auto">
              <a:spcBef>
                <a:spcPts val="0"/>
              </a:spcBef>
              <a:spcAft>
                <a:spcPts val="0"/>
              </a:spcAft>
              <a:defRPr/>
            </a:pPr>
            <a:endParaRPr lang="en-US" sz="1400" kern="0" baseline="0">
              <a:solidFill>
                <a:sysClr val="window" lastClr="FFFFFF"/>
              </a:solidFill>
              <a:latin typeface="Calibri"/>
              <a:ea typeface="+mn-ea"/>
              <a:cs typeface="Calibri"/>
            </a:endParaRPr>
          </a:p>
        </p:txBody>
      </p:sp>
      <p:sp>
        <p:nvSpPr>
          <p:cNvPr id="57" name="Rounded Rectangle 56"/>
          <p:cNvSpPr/>
          <p:nvPr/>
        </p:nvSpPr>
        <p:spPr bwMode="auto">
          <a:xfrm>
            <a:off x="7784808" y="2616200"/>
            <a:ext cx="1143000" cy="609600"/>
          </a:xfrm>
          <a:prstGeom prst="roundRect">
            <a:avLst>
              <a:gd name="adj" fmla="val 10774"/>
            </a:avLst>
          </a:prstGeom>
          <a:gradFill rotWithShape="1">
            <a:gsLst>
              <a:gs pos="0">
                <a:sysClr val="windowText" lastClr="000000">
                  <a:lumMod val="110000"/>
                  <a:satMod val="105000"/>
                  <a:tint val="67000"/>
                </a:sysClr>
              </a:gs>
              <a:gs pos="50000">
                <a:sysClr val="windowText" lastClr="000000">
                  <a:lumMod val="105000"/>
                  <a:satMod val="103000"/>
                  <a:tint val="73000"/>
                </a:sysClr>
              </a:gs>
              <a:gs pos="100000">
                <a:sysClr val="windowText" lastClr="000000">
                  <a:lumMod val="105000"/>
                  <a:satMod val="109000"/>
                  <a:tint val="81000"/>
                </a:sysClr>
              </a:gs>
            </a:gsLst>
            <a:lin ang="5400000" scaled="0"/>
          </a:gradFill>
          <a:ln w="6350" cap="flat" cmpd="sng" algn="ctr">
            <a:solidFill>
              <a:sysClr val="windowText" lastClr="000000"/>
            </a:solidFill>
            <a:prstDash val="solid"/>
            <a:miter lim="800000"/>
            <a:headEnd type="none" w="med" len="med"/>
            <a:tailEnd type="none" w="med" len="med"/>
          </a:ln>
          <a:effectLst/>
          <a:extLst/>
        </p:spPr>
        <p:txBody>
          <a:bodyPr lIns="0" rIns="0" anchor="ctr" anchorCtr="0"/>
          <a:lstStyle/>
          <a:p>
            <a:pPr algn="ctr" fontAlgn="auto">
              <a:lnSpc>
                <a:spcPct val="90000"/>
              </a:lnSpc>
              <a:spcBef>
                <a:spcPts val="0"/>
              </a:spcBef>
              <a:spcAft>
                <a:spcPts val="0"/>
              </a:spcAft>
              <a:defRPr/>
            </a:pPr>
            <a:r>
              <a:rPr lang="en-US" sz="1200" kern="0" baseline="0" dirty="0">
                <a:solidFill>
                  <a:srgbClr val="000000"/>
                </a:solidFill>
                <a:latin typeface="Calibri"/>
                <a:ea typeface="+mn-ea"/>
                <a:cs typeface="Calibri"/>
              </a:rPr>
              <a:t>App/Service Plugin</a:t>
            </a:r>
          </a:p>
        </p:txBody>
      </p:sp>
      <p:sp>
        <p:nvSpPr>
          <p:cNvPr id="58" name="Rounded Rectangle 57"/>
          <p:cNvSpPr/>
          <p:nvPr/>
        </p:nvSpPr>
        <p:spPr bwMode="auto">
          <a:xfrm>
            <a:off x="6184608" y="2616200"/>
            <a:ext cx="1143000" cy="609600"/>
          </a:xfrm>
          <a:prstGeom prst="roundRect">
            <a:avLst>
              <a:gd name="adj" fmla="val 10774"/>
            </a:avLst>
          </a:prstGeom>
          <a:gradFill rotWithShape="1">
            <a:gsLst>
              <a:gs pos="0">
                <a:sysClr val="windowText" lastClr="000000">
                  <a:lumMod val="110000"/>
                  <a:satMod val="105000"/>
                  <a:tint val="67000"/>
                </a:sysClr>
              </a:gs>
              <a:gs pos="50000">
                <a:sysClr val="windowText" lastClr="000000">
                  <a:lumMod val="105000"/>
                  <a:satMod val="103000"/>
                  <a:tint val="73000"/>
                </a:sysClr>
              </a:gs>
              <a:gs pos="100000">
                <a:sysClr val="windowText" lastClr="000000">
                  <a:lumMod val="105000"/>
                  <a:satMod val="109000"/>
                  <a:tint val="81000"/>
                </a:sysClr>
              </a:gs>
            </a:gsLst>
            <a:lin ang="5400000" scaled="0"/>
          </a:gradFill>
          <a:ln w="6350" cap="flat" cmpd="sng" algn="ctr">
            <a:solidFill>
              <a:sysClr val="windowText" lastClr="000000"/>
            </a:solidFill>
            <a:prstDash val="solid"/>
            <a:miter lim="800000"/>
            <a:headEnd type="none" w="med" len="med"/>
            <a:tailEnd type="none" w="med" len="med"/>
          </a:ln>
          <a:effectLst/>
          <a:extLst/>
        </p:spPr>
        <p:txBody>
          <a:bodyPr lIns="0" rIns="0" anchor="ctr" anchorCtr="0"/>
          <a:lstStyle/>
          <a:p>
            <a:pPr algn="ctr" fontAlgn="auto">
              <a:lnSpc>
                <a:spcPct val="90000"/>
              </a:lnSpc>
              <a:spcBef>
                <a:spcPts val="0"/>
              </a:spcBef>
              <a:spcAft>
                <a:spcPts val="0"/>
              </a:spcAft>
              <a:defRPr/>
            </a:pPr>
            <a:r>
              <a:rPr lang="en-US" sz="1200" kern="0" baseline="0" dirty="0">
                <a:solidFill>
                  <a:srgbClr val="000000"/>
                </a:solidFill>
                <a:latin typeface="Calibri"/>
                <a:ea typeface="+mn-ea"/>
                <a:cs typeface="Calibri"/>
              </a:rPr>
              <a:t>App/Service Plugin</a:t>
            </a:r>
          </a:p>
        </p:txBody>
      </p:sp>
      <p:sp>
        <p:nvSpPr>
          <p:cNvPr id="59" name="TextBox 58"/>
          <p:cNvSpPr txBox="1"/>
          <p:nvPr/>
        </p:nvSpPr>
        <p:spPr>
          <a:xfrm>
            <a:off x="7302210" y="2616200"/>
            <a:ext cx="338554" cy="338554"/>
          </a:xfrm>
          <a:prstGeom prst="rect">
            <a:avLst/>
          </a:prstGeom>
          <a:noFill/>
        </p:spPr>
        <p:txBody>
          <a:bodyPr wrap="none" rtlCol="0">
            <a:spAutoFit/>
          </a:bodyPr>
          <a:lstStyle/>
          <a:p>
            <a:r>
              <a:rPr lang="en-US" dirty="0">
                <a:latin typeface="Calibri"/>
                <a:cs typeface="Calibri"/>
              </a:rPr>
              <a:t>...</a:t>
            </a:r>
          </a:p>
        </p:txBody>
      </p:sp>
      <p:sp>
        <p:nvSpPr>
          <p:cNvPr id="60" name="TextBox 59"/>
          <p:cNvSpPr txBox="1"/>
          <p:nvPr/>
        </p:nvSpPr>
        <p:spPr>
          <a:xfrm>
            <a:off x="2962102" y="2616200"/>
            <a:ext cx="338554" cy="338554"/>
          </a:xfrm>
          <a:prstGeom prst="rect">
            <a:avLst/>
          </a:prstGeom>
          <a:noFill/>
        </p:spPr>
        <p:txBody>
          <a:bodyPr wrap="none" rtlCol="0">
            <a:spAutoFit/>
          </a:bodyPr>
          <a:lstStyle/>
          <a:p>
            <a:r>
              <a:rPr lang="en-US" dirty="0">
                <a:latin typeface="Calibri"/>
                <a:cs typeface="Calibri"/>
              </a:rPr>
              <a:t>...</a:t>
            </a:r>
          </a:p>
        </p:txBody>
      </p:sp>
      <p:sp>
        <p:nvSpPr>
          <p:cNvPr id="61" name="Rounded Rectangle 60"/>
          <p:cNvSpPr/>
          <p:nvPr/>
        </p:nvSpPr>
        <p:spPr bwMode="auto">
          <a:xfrm>
            <a:off x="3416008" y="2616200"/>
            <a:ext cx="1143000" cy="609600"/>
          </a:xfrm>
          <a:prstGeom prst="roundRect">
            <a:avLst>
              <a:gd name="adj" fmla="val 10774"/>
            </a:avLst>
          </a:prstGeom>
          <a:gradFill rotWithShape="1">
            <a:gsLst>
              <a:gs pos="0">
                <a:sysClr val="windowText" lastClr="000000">
                  <a:lumMod val="110000"/>
                  <a:satMod val="105000"/>
                  <a:tint val="67000"/>
                </a:sysClr>
              </a:gs>
              <a:gs pos="50000">
                <a:sysClr val="windowText" lastClr="000000">
                  <a:lumMod val="105000"/>
                  <a:satMod val="103000"/>
                  <a:tint val="73000"/>
                </a:sysClr>
              </a:gs>
              <a:gs pos="100000">
                <a:sysClr val="windowText" lastClr="000000">
                  <a:lumMod val="105000"/>
                  <a:satMod val="109000"/>
                  <a:tint val="81000"/>
                </a:sysClr>
              </a:gs>
            </a:gsLst>
            <a:lin ang="5400000" scaled="0"/>
          </a:gradFill>
          <a:ln w="6350" cap="flat" cmpd="sng" algn="ctr">
            <a:solidFill>
              <a:sysClr val="windowText" lastClr="000000"/>
            </a:solidFill>
            <a:prstDash val="solid"/>
            <a:miter lim="800000"/>
            <a:headEnd type="none" w="med" len="med"/>
            <a:tailEnd type="none" w="med" len="med"/>
          </a:ln>
          <a:effectLst/>
          <a:extLst/>
        </p:spPr>
        <p:txBody>
          <a:bodyPr lIns="0" rIns="0" anchor="ctr" anchorCtr="0"/>
          <a:lstStyle/>
          <a:p>
            <a:pPr algn="ctr" fontAlgn="auto">
              <a:lnSpc>
                <a:spcPct val="90000"/>
              </a:lnSpc>
              <a:spcBef>
                <a:spcPts val="0"/>
              </a:spcBef>
              <a:spcAft>
                <a:spcPts val="0"/>
              </a:spcAft>
              <a:defRPr/>
            </a:pPr>
            <a:r>
              <a:rPr lang="en-US" sz="1200" kern="0" baseline="0" dirty="0">
                <a:solidFill>
                  <a:srgbClr val="000000"/>
                </a:solidFill>
                <a:latin typeface="Calibri"/>
                <a:ea typeface="+mn-ea"/>
                <a:cs typeface="Calibri"/>
              </a:rPr>
              <a:t>Protocol Plugin</a:t>
            </a:r>
          </a:p>
        </p:txBody>
      </p:sp>
      <p:sp>
        <p:nvSpPr>
          <p:cNvPr id="62" name="Up-Down Arrow 61"/>
          <p:cNvSpPr/>
          <p:nvPr/>
        </p:nvSpPr>
        <p:spPr>
          <a:xfrm>
            <a:off x="3847808" y="3225800"/>
            <a:ext cx="228600" cy="381000"/>
          </a:xfrm>
          <a:prstGeom prst="upDownArrow">
            <a:avLst/>
          </a:prstGeom>
          <a:solidFill>
            <a:sysClr val="window" lastClr="FFFFFF"/>
          </a:solidFill>
          <a:ln w="6350" cap="flat" cmpd="sng" algn="ctr">
            <a:solidFill>
              <a:sysClr val="windowText" lastClr="000000"/>
            </a:solidFill>
            <a:prstDash val="solid"/>
            <a:miter lim="800000"/>
          </a:ln>
          <a:effectLst/>
        </p:spPr>
        <p:txBody>
          <a:bodyPr rtlCol="0" anchor="ctr"/>
          <a:lstStyle/>
          <a:p>
            <a:pPr algn="ctr" fontAlgn="auto">
              <a:spcBef>
                <a:spcPts val="0"/>
              </a:spcBef>
              <a:spcAft>
                <a:spcPts val="0"/>
              </a:spcAft>
              <a:defRPr/>
            </a:pPr>
            <a:endParaRPr lang="en-US" sz="1400" kern="0" baseline="0">
              <a:solidFill>
                <a:sysClr val="window" lastClr="FFFFFF"/>
              </a:solidFill>
              <a:latin typeface="Calibri"/>
              <a:ea typeface="+mn-ea"/>
              <a:cs typeface="Calibri"/>
            </a:endParaRPr>
          </a:p>
        </p:txBody>
      </p:sp>
      <p:sp>
        <p:nvSpPr>
          <p:cNvPr id="63" name="Up-Down Arrow 62"/>
          <p:cNvSpPr/>
          <p:nvPr/>
        </p:nvSpPr>
        <p:spPr>
          <a:xfrm>
            <a:off x="2323809" y="3225800"/>
            <a:ext cx="228600" cy="381000"/>
          </a:xfrm>
          <a:prstGeom prst="upDownArrow">
            <a:avLst/>
          </a:prstGeom>
          <a:solidFill>
            <a:sysClr val="window" lastClr="FFFFFF"/>
          </a:solidFill>
          <a:ln w="6350" cap="flat" cmpd="sng" algn="ctr">
            <a:solidFill>
              <a:sysClr val="windowText" lastClr="000000"/>
            </a:solidFill>
            <a:prstDash val="solid"/>
            <a:miter lim="800000"/>
          </a:ln>
          <a:effectLst/>
        </p:spPr>
        <p:txBody>
          <a:bodyPr rtlCol="0" anchor="ctr"/>
          <a:lstStyle/>
          <a:p>
            <a:pPr algn="ctr" fontAlgn="auto">
              <a:spcBef>
                <a:spcPts val="0"/>
              </a:spcBef>
              <a:spcAft>
                <a:spcPts val="0"/>
              </a:spcAft>
              <a:defRPr/>
            </a:pPr>
            <a:endParaRPr lang="en-US" sz="1400" kern="0" baseline="0">
              <a:solidFill>
                <a:sysClr val="window" lastClr="FFFFFF"/>
              </a:solidFill>
              <a:latin typeface="Calibri"/>
              <a:ea typeface="+mn-ea"/>
              <a:cs typeface="Calibri"/>
            </a:endParaRPr>
          </a:p>
        </p:txBody>
      </p:sp>
      <p:sp>
        <p:nvSpPr>
          <p:cNvPr id="64" name="Rounded Rectangle 63"/>
          <p:cNvSpPr/>
          <p:nvPr/>
        </p:nvSpPr>
        <p:spPr bwMode="auto">
          <a:xfrm>
            <a:off x="4762208" y="2895600"/>
            <a:ext cx="1143000" cy="533400"/>
          </a:xfrm>
          <a:prstGeom prst="roundRect">
            <a:avLst>
              <a:gd name="adj" fmla="val 10774"/>
            </a:avLst>
          </a:prstGeom>
          <a:solidFill>
            <a:srgbClr val="FFFFFF"/>
          </a:solidFill>
          <a:ln w="6350" cap="flat" cmpd="sng" algn="ctr">
            <a:solidFill>
              <a:sysClr val="windowText" lastClr="000000"/>
            </a:solidFill>
            <a:prstDash val="solid"/>
            <a:miter lim="800000"/>
            <a:headEnd type="none" w="med" len="med"/>
            <a:tailEnd type="none" w="med" len="med"/>
          </a:ln>
          <a:effectLst/>
          <a:extLst/>
        </p:spPr>
        <p:txBody>
          <a:bodyPr lIns="0" rIns="0" anchor="ctr" anchorCtr="0"/>
          <a:lstStyle/>
          <a:p>
            <a:pPr algn="ctr" fontAlgn="auto">
              <a:lnSpc>
                <a:spcPct val="90000"/>
              </a:lnSpc>
              <a:spcBef>
                <a:spcPts val="0"/>
              </a:spcBef>
              <a:spcAft>
                <a:spcPts val="0"/>
              </a:spcAft>
              <a:defRPr/>
            </a:pPr>
            <a:r>
              <a:rPr lang="en-US" sz="1200" kern="0" baseline="0" dirty="0" err="1">
                <a:solidFill>
                  <a:srgbClr val="000000"/>
                </a:solidFill>
                <a:latin typeface="Calibri"/>
                <a:ea typeface="+mn-ea"/>
                <a:cs typeface="Calibri"/>
              </a:rPr>
              <a:t>Config</a:t>
            </a:r>
            <a:r>
              <a:rPr lang="en-US" sz="1200" kern="0" baseline="0" dirty="0">
                <a:solidFill>
                  <a:srgbClr val="000000"/>
                </a:solidFill>
                <a:latin typeface="Calibri"/>
                <a:ea typeface="+mn-ea"/>
                <a:cs typeface="Calibri"/>
              </a:rPr>
              <a:t> Subsystem</a:t>
            </a:r>
          </a:p>
        </p:txBody>
      </p:sp>
      <p:sp>
        <p:nvSpPr>
          <p:cNvPr id="65" name="Up-Down Arrow 64"/>
          <p:cNvSpPr/>
          <p:nvPr/>
        </p:nvSpPr>
        <p:spPr>
          <a:xfrm>
            <a:off x="3847808" y="1905000"/>
            <a:ext cx="228600" cy="711200"/>
          </a:xfrm>
          <a:prstGeom prst="upDownArrow">
            <a:avLst/>
          </a:prstGeom>
          <a:solidFill>
            <a:sysClr val="window" lastClr="FFFFFF"/>
          </a:solidFill>
          <a:ln w="6350" cap="flat" cmpd="sng" algn="ctr">
            <a:solidFill>
              <a:sysClr val="windowText" lastClr="000000"/>
            </a:solidFill>
            <a:prstDash val="solid"/>
            <a:miter lim="800000"/>
          </a:ln>
          <a:effectLst/>
        </p:spPr>
        <p:txBody>
          <a:bodyPr rtlCol="0" anchor="ctr"/>
          <a:lstStyle/>
          <a:p>
            <a:pPr algn="ctr" fontAlgn="auto">
              <a:spcBef>
                <a:spcPts val="0"/>
              </a:spcBef>
              <a:spcAft>
                <a:spcPts val="0"/>
              </a:spcAft>
              <a:defRPr/>
            </a:pPr>
            <a:endParaRPr lang="en-US" sz="1400" kern="0" baseline="0">
              <a:solidFill>
                <a:sysClr val="window" lastClr="FFFFFF"/>
              </a:solidFill>
              <a:latin typeface="Calibri"/>
              <a:ea typeface="+mn-ea"/>
              <a:cs typeface="Calibri"/>
            </a:endParaRPr>
          </a:p>
        </p:txBody>
      </p:sp>
      <p:sp>
        <p:nvSpPr>
          <p:cNvPr id="66" name="Up-Down Arrow 65"/>
          <p:cNvSpPr/>
          <p:nvPr/>
        </p:nvSpPr>
        <p:spPr>
          <a:xfrm>
            <a:off x="2323811" y="1905000"/>
            <a:ext cx="228601" cy="711200"/>
          </a:xfrm>
          <a:prstGeom prst="upDownArrow">
            <a:avLst/>
          </a:prstGeom>
          <a:solidFill>
            <a:sysClr val="window" lastClr="FFFFFF"/>
          </a:solidFill>
          <a:ln w="6350" cap="flat" cmpd="sng" algn="ctr">
            <a:solidFill>
              <a:sysClr val="windowText" lastClr="000000"/>
            </a:solidFill>
            <a:prstDash val="solid"/>
            <a:miter lim="800000"/>
          </a:ln>
          <a:effectLst/>
        </p:spPr>
        <p:txBody>
          <a:bodyPr rtlCol="0" anchor="ctr"/>
          <a:lstStyle/>
          <a:p>
            <a:pPr algn="ctr" fontAlgn="auto">
              <a:spcBef>
                <a:spcPts val="0"/>
              </a:spcBef>
              <a:spcAft>
                <a:spcPts val="0"/>
              </a:spcAft>
              <a:defRPr/>
            </a:pPr>
            <a:endParaRPr lang="en-US" sz="1400" kern="0" baseline="0">
              <a:solidFill>
                <a:sysClr val="window" lastClr="FFFFFF"/>
              </a:solidFill>
              <a:latin typeface="Calibri"/>
              <a:ea typeface="+mn-ea"/>
              <a:cs typeface="Calibri"/>
            </a:endParaRPr>
          </a:p>
        </p:txBody>
      </p:sp>
      <p:sp>
        <p:nvSpPr>
          <p:cNvPr id="67" name="Rectangle 20"/>
          <p:cNvSpPr>
            <a:spLocks noChangeArrowheads="1"/>
          </p:cNvSpPr>
          <p:nvPr/>
        </p:nvSpPr>
        <p:spPr bwMode="auto">
          <a:xfrm>
            <a:off x="3085809" y="4673600"/>
            <a:ext cx="1752600" cy="457200"/>
          </a:xfrm>
          <a:prstGeom prst="rect">
            <a:avLst/>
          </a:prstGeom>
          <a:gradFill rotWithShape="1">
            <a:gsLst>
              <a:gs pos="0">
                <a:sysClr val="windowText" lastClr="000000">
                  <a:lumMod val="110000"/>
                  <a:satMod val="105000"/>
                  <a:tint val="67000"/>
                </a:sysClr>
              </a:gs>
              <a:gs pos="50000">
                <a:sysClr val="windowText" lastClr="000000">
                  <a:lumMod val="105000"/>
                  <a:satMod val="103000"/>
                  <a:tint val="73000"/>
                </a:sysClr>
              </a:gs>
              <a:gs pos="100000">
                <a:sysClr val="windowText" lastClr="000000">
                  <a:lumMod val="105000"/>
                  <a:satMod val="109000"/>
                  <a:tint val="81000"/>
                </a:sysClr>
              </a:gs>
            </a:gsLst>
            <a:lin ang="5400000" scaled="0"/>
          </a:gradFill>
          <a:ln w="6350" cap="flat" cmpd="sng" algn="ctr">
            <a:solidFill>
              <a:sysClr val="windowText" lastClr="000000"/>
            </a:solidFill>
            <a:prstDash val="solid"/>
            <a:miter lim="800000"/>
          </a:ln>
          <a:effectLst/>
          <a:extLst/>
        </p:spPr>
        <p:txBody>
          <a:bodyPr lIns="45720" rIns="45720" anchor="ctr"/>
          <a:lstStyle/>
          <a:p>
            <a:pPr algn="ctr" fontAlgn="auto">
              <a:lnSpc>
                <a:spcPct val="90000"/>
              </a:lnSpc>
              <a:spcBef>
                <a:spcPts val="0"/>
              </a:spcBef>
              <a:spcAft>
                <a:spcPts val="0"/>
              </a:spcAft>
              <a:defRPr/>
            </a:pPr>
            <a:r>
              <a:rPr lang="en-US" sz="1400" kern="0" baseline="0" dirty="0">
                <a:solidFill>
                  <a:srgbClr val="000000"/>
                </a:solidFill>
                <a:latin typeface="Calibri"/>
                <a:ea typeface="+mn-ea"/>
                <a:cs typeface="Calibri"/>
              </a:rPr>
              <a:t>Messaging</a:t>
            </a:r>
          </a:p>
        </p:txBody>
      </p:sp>
      <p:sp>
        <p:nvSpPr>
          <p:cNvPr id="68" name="Can 67"/>
          <p:cNvSpPr/>
          <p:nvPr/>
        </p:nvSpPr>
        <p:spPr>
          <a:xfrm>
            <a:off x="6591008" y="4673600"/>
            <a:ext cx="1752600" cy="457200"/>
          </a:xfrm>
          <a:prstGeom prst="can">
            <a:avLst/>
          </a:prstGeom>
          <a:gradFill rotWithShape="1">
            <a:gsLst>
              <a:gs pos="0">
                <a:srgbClr val="A5A5A5">
                  <a:lumMod val="110000"/>
                  <a:satMod val="105000"/>
                  <a:tint val="67000"/>
                </a:srgbClr>
              </a:gs>
              <a:gs pos="50000">
                <a:srgbClr val="A5A5A5">
                  <a:lumMod val="105000"/>
                  <a:satMod val="103000"/>
                  <a:tint val="73000"/>
                </a:srgbClr>
              </a:gs>
              <a:gs pos="100000">
                <a:srgbClr val="A5A5A5">
                  <a:lumMod val="105000"/>
                  <a:satMod val="109000"/>
                  <a:tint val="81000"/>
                </a:srgbClr>
              </a:gs>
            </a:gsLst>
            <a:lin ang="5400000" scaled="0"/>
          </a:gradFill>
          <a:ln w="6350" cap="flat" cmpd="sng" algn="ctr">
            <a:solidFill>
              <a:srgbClr val="A5A5A5"/>
            </a:solidFill>
            <a:prstDash val="solid"/>
            <a:miter lim="800000"/>
          </a:ln>
          <a:effectLst/>
        </p:spPr>
        <p:txBody>
          <a:bodyPr rtlCol="0" anchor="ctr"/>
          <a:lstStyle/>
          <a:p>
            <a:pPr algn="ctr" fontAlgn="auto">
              <a:spcBef>
                <a:spcPts val="0"/>
              </a:spcBef>
              <a:spcAft>
                <a:spcPts val="0"/>
              </a:spcAft>
              <a:defRPr/>
            </a:pPr>
            <a:r>
              <a:rPr lang="en-US" sz="1400" kern="0" baseline="0" dirty="0">
                <a:solidFill>
                  <a:sysClr val="windowText" lastClr="000000"/>
                </a:solidFill>
                <a:latin typeface="Calibri"/>
                <a:ea typeface="+mn-ea"/>
                <a:cs typeface="Calibri"/>
              </a:rPr>
              <a:t>Data Store</a:t>
            </a:r>
          </a:p>
        </p:txBody>
      </p:sp>
      <p:sp>
        <p:nvSpPr>
          <p:cNvPr id="69" name="Up-Down Arrow 68"/>
          <p:cNvSpPr/>
          <p:nvPr/>
        </p:nvSpPr>
        <p:spPr>
          <a:xfrm>
            <a:off x="7353008" y="3987800"/>
            <a:ext cx="228600" cy="685800"/>
          </a:xfrm>
          <a:prstGeom prst="upDownArrow">
            <a:avLst/>
          </a:prstGeom>
          <a:solidFill>
            <a:sysClr val="window" lastClr="FFFFFF"/>
          </a:solidFill>
          <a:ln w="6350" cap="flat" cmpd="sng" algn="ctr">
            <a:solidFill>
              <a:sysClr val="windowText" lastClr="000000"/>
            </a:solidFill>
            <a:prstDash val="solid"/>
            <a:miter lim="800000"/>
          </a:ln>
          <a:effectLst/>
        </p:spPr>
        <p:txBody>
          <a:bodyPr rtlCol="0" anchor="ctr"/>
          <a:lstStyle/>
          <a:p>
            <a:pPr algn="ctr" fontAlgn="auto">
              <a:spcBef>
                <a:spcPts val="0"/>
              </a:spcBef>
              <a:spcAft>
                <a:spcPts val="0"/>
              </a:spcAft>
              <a:defRPr/>
            </a:pPr>
            <a:endParaRPr lang="en-US" sz="1400" kern="0" baseline="0">
              <a:solidFill>
                <a:sysClr val="window" lastClr="FFFFFF"/>
              </a:solidFill>
              <a:latin typeface="Calibri"/>
              <a:ea typeface="+mn-ea"/>
              <a:cs typeface="Calibri"/>
            </a:endParaRPr>
          </a:p>
        </p:txBody>
      </p:sp>
      <p:sp>
        <p:nvSpPr>
          <p:cNvPr id="70" name="Up-Down Arrow 69"/>
          <p:cNvSpPr/>
          <p:nvPr/>
        </p:nvSpPr>
        <p:spPr>
          <a:xfrm>
            <a:off x="3847809" y="3987800"/>
            <a:ext cx="228600" cy="685800"/>
          </a:xfrm>
          <a:prstGeom prst="upDownArrow">
            <a:avLst/>
          </a:prstGeom>
          <a:solidFill>
            <a:sysClr val="window" lastClr="FFFFFF"/>
          </a:solidFill>
          <a:ln w="6350" cap="flat" cmpd="sng" algn="ctr">
            <a:solidFill>
              <a:sysClr val="windowText" lastClr="000000"/>
            </a:solidFill>
            <a:prstDash val="solid"/>
            <a:miter lim="800000"/>
          </a:ln>
          <a:effectLst/>
        </p:spPr>
        <p:txBody>
          <a:bodyPr rtlCol="0" anchor="ctr"/>
          <a:lstStyle/>
          <a:p>
            <a:pPr algn="ctr" fontAlgn="auto">
              <a:spcBef>
                <a:spcPts val="0"/>
              </a:spcBef>
              <a:spcAft>
                <a:spcPts val="0"/>
              </a:spcAft>
              <a:defRPr/>
            </a:pPr>
            <a:endParaRPr lang="en-US" sz="1400" kern="0" baseline="0">
              <a:solidFill>
                <a:sysClr val="window" lastClr="FFFFFF"/>
              </a:solidFill>
              <a:latin typeface="Calibri"/>
              <a:ea typeface="+mn-ea"/>
              <a:cs typeface="Calibri"/>
            </a:endParaRPr>
          </a:p>
        </p:txBody>
      </p:sp>
      <p:sp>
        <p:nvSpPr>
          <p:cNvPr id="71" name="Rectangle 20"/>
          <p:cNvSpPr>
            <a:spLocks noChangeArrowheads="1"/>
          </p:cNvSpPr>
          <p:nvPr/>
        </p:nvSpPr>
        <p:spPr bwMode="auto">
          <a:xfrm>
            <a:off x="3009609" y="5511800"/>
            <a:ext cx="1905000" cy="533400"/>
          </a:xfrm>
          <a:prstGeom prst="rect">
            <a:avLst/>
          </a:prstGeom>
          <a:solidFill>
            <a:sysClr val="window" lastClr="FFFFFF">
              <a:lumMod val="95000"/>
            </a:sysClr>
          </a:solidFill>
          <a:ln w="6350" cap="flat" cmpd="sng" algn="ctr">
            <a:solidFill>
              <a:sysClr val="windowText" lastClr="000000"/>
            </a:solidFill>
            <a:prstDash val="solid"/>
            <a:miter lim="800000"/>
          </a:ln>
          <a:effectLst/>
          <a:extLst/>
        </p:spPr>
        <p:txBody>
          <a:bodyPr lIns="45720" rIns="45720" anchor="ctr"/>
          <a:lstStyle/>
          <a:p>
            <a:pPr algn="ctr" fontAlgn="auto">
              <a:lnSpc>
                <a:spcPct val="80000"/>
              </a:lnSpc>
              <a:spcBef>
                <a:spcPts val="0"/>
              </a:spcBef>
              <a:spcAft>
                <a:spcPts val="0"/>
              </a:spcAft>
              <a:defRPr/>
            </a:pPr>
            <a:r>
              <a:rPr lang="en-US" sz="1400" kern="0" baseline="0" dirty="0">
                <a:solidFill>
                  <a:srgbClr val="000000"/>
                </a:solidFill>
                <a:latin typeface="Calibri"/>
                <a:ea typeface="+mn-ea"/>
                <a:cs typeface="Calibri"/>
              </a:rPr>
              <a:t>Remote Controller Instance</a:t>
            </a:r>
          </a:p>
        </p:txBody>
      </p:sp>
      <p:sp>
        <p:nvSpPr>
          <p:cNvPr id="72" name="Rectangle 20"/>
          <p:cNvSpPr>
            <a:spLocks noChangeArrowheads="1"/>
          </p:cNvSpPr>
          <p:nvPr/>
        </p:nvSpPr>
        <p:spPr bwMode="auto">
          <a:xfrm>
            <a:off x="6514808" y="5511800"/>
            <a:ext cx="1905000" cy="533400"/>
          </a:xfrm>
          <a:prstGeom prst="rect">
            <a:avLst/>
          </a:prstGeom>
          <a:solidFill>
            <a:sysClr val="window" lastClr="FFFFFF">
              <a:lumMod val="95000"/>
            </a:sysClr>
          </a:solidFill>
          <a:ln w="6350" cap="flat" cmpd="sng" algn="ctr">
            <a:solidFill>
              <a:sysClr val="windowText" lastClr="000000"/>
            </a:solidFill>
            <a:prstDash val="solid"/>
            <a:miter lim="800000"/>
          </a:ln>
          <a:effectLst/>
          <a:extLst/>
        </p:spPr>
        <p:txBody>
          <a:bodyPr lIns="45720" rIns="45720" anchor="ctr"/>
          <a:lstStyle/>
          <a:p>
            <a:pPr algn="ctr" fontAlgn="auto">
              <a:lnSpc>
                <a:spcPct val="80000"/>
              </a:lnSpc>
              <a:spcBef>
                <a:spcPts val="0"/>
              </a:spcBef>
              <a:spcAft>
                <a:spcPts val="0"/>
              </a:spcAft>
              <a:defRPr/>
            </a:pPr>
            <a:r>
              <a:rPr lang="en-US" sz="1400" kern="0" baseline="0" dirty="0">
                <a:solidFill>
                  <a:srgbClr val="000000"/>
                </a:solidFill>
                <a:latin typeface="Calibri"/>
                <a:ea typeface="+mn-ea"/>
                <a:cs typeface="Calibri"/>
              </a:rPr>
              <a:t>Remote Controller Instance</a:t>
            </a:r>
          </a:p>
        </p:txBody>
      </p:sp>
      <p:cxnSp>
        <p:nvCxnSpPr>
          <p:cNvPr id="73" name="Straight Arrow Connector 72"/>
          <p:cNvCxnSpPr>
            <a:stCxn id="67" idx="2"/>
            <a:endCxn id="71" idx="0"/>
          </p:cNvCxnSpPr>
          <p:nvPr/>
        </p:nvCxnSpPr>
        <p:spPr>
          <a:xfrm>
            <a:off x="3962109" y="5130800"/>
            <a:ext cx="0" cy="381000"/>
          </a:xfrm>
          <a:prstGeom prst="straightConnector1">
            <a:avLst/>
          </a:prstGeom>
          <a:noFill/>
          <a:ln w="12700" cap="flat" cmpd="sng" algn="ctr">
            <a:solidFill>
              <a:sysClr val="windowText" lastClr="000000"/>
            </a:solidFill>
            <a:prstDash val="solid"/>
            <a:miter lim="800000"/>
            <a:headEnd type="arrow"/>
            <a:tailEnd type="arrow"/>
          </a:ln>
          <a:effectLst/>
        </p:spPr>
      </p:cxnSp>
      <p:cxnSp>
        <p:nvCxnSpPr>
          <p:cNvPr id="74" name="Straight Arrow Connector 73"/>
          <p:cNvCxnSpPr/>
          <p:nvPr/>
        </p:nvCxnSpPr>
        <p:spPr>
          <a:xfrm>
            <a:off x="4381208" y="5130800"/>
            <a:ext cx="2667000" cy="381000"/>
          </a:xfrm>
          <a:prstGeom prst="straightConnector1">
            <a:avLst/>
          </a:prstGeom>
          <a:noFill/>
          <a:ln w="12700" cap="flat" cmpd="sng" algn="ctr">
            <a:solidFill>
              <a:sysClr val="windowText" lastClr="000000"/>
            </a:solidFill>
            <a:prstDash val="solid"/>
            <a:miter lim="800000"/>
            <a:headEnd type="arrow"/>
            <a:tailEnd type="arrow"/>
          </a:ln>
          <a:effectLst/>
        </p:spPr>
      </p:cxnSp>
      <p:cxnSp>
        <p:nvCxnSpPr>
          <p:cNvPr id="75" name="Straight Arrow Connector 74"/>
          <p:cNvCxnSpPr/>
          <p:nvPr/>
        </p:nvCxnSpPr>
        <p:spPr>
          <a:xfrm flipV="1">
            <a:off x="4381208" y="5130800"/>
            <a:ext cx="2667000" cy="381000"/>
          </a:xfrm>
          <a:prstGeom prst="straightConnector1">
            <a:avLst/>
          </a:prstGeom>
          <a:noFill/>
          <a:ln w="12700" cap="flat" cmpd="sng" algn="ctr">
            <a:solidFill>
              <a:sysClr val="windowText" lastClr="000000"/>
            </a:solidFill>
            <a:prstDash val="solid"/>
            <a:miter lim="800000"/>
            <a:headEnd type="arrow"/>
            <a:tailEnd type="arrow"/>
          </a:ln>
          <a:effectLst/>
        </p:spPr>
      </p:cxnSp>
      <p:cxnSp>
        <p:nvCxnSpPr>
          <p:cNvPr id="76" name="Straight Arrow Connector 75"/>
          <p:cNvCxnSpPr>
            <a:stCxn id="72" idx="0"/>
            <a:endCxn id="68" idx="3"/>
          </p:cNvCxnSpPr>
          <p:nvPr/>
        </p:nvCxnSpPr>
        <p:spPr>
          <a:xfrm flipV="1">
            <a:off x="7467308" y="5130800"/>
            <a:ext cx="0" cy="381000"/>
          </a:xfrm>
          <a:prstGeom prst="straightConnector1">
            <a:avLst/>
          </a:prstGeom>
          <a:noFill/>
          <a:ln w="12700" cap="flat" cmpd="sng" algn="ctr">
            <a:solidFill>
              <a:sysClr val="windowText" lastClr="000000"/>
            </a:solidFill>
            <a:prstDash val="solid"/>
            <a:miter lim="800000"/>
            <a:headEnd type="arrow"/>
            <a:tailEnd type="arrow"/>
          </a:ln>
          <a:effectLst/>
        </p:spPr>
      </p:cxnSp>
      <p:sp>
        <p:nvSpPr>
          <p:cNvPr id="77" name="TextBox 76"/>
          <p:cNvSpPr txBox="1">
            <a:spLocks noChangeArrowheads="1"/>
          </p:cNvSpPr>
          <p:nvPr/>
        </p:nvSpPr>
        <p:spPr bwMode="auto">
          <a:xfrm>
            <a:off x="12585408" y="1397003"/>
            <a:ext cx="2133600" cy="368819"/>
          </a:xfrm>
          <a:prstGeom prst="rect">
            <a:avLst/>
          </a:prstGeom>
          <a:gradFill rotWithShape="1">
            <a:gsLst>
              <a:gs pos="0">
                <a:sysClr val="windowText" lastClr="000000">
                  <a:satMod val="103000"/>
                  <a:lumMod val="102000"/>
                  <a:tint val="94000"/>
                </a:sysClr>
              </a:gs>
              <a:gs pos="50000">
                <a:sysClr val="windowText" lastClr="000000">
                  <a:satMod val="110000"/>
                  <a:lumMod val="100000"/>
                  <a:shade val="100000"/>
                </a:sysClr>
              </a:gs>
              <a:gs pos="100000">
                <a:sysClr val="windowText" lastClr="000000">
                  <a:lumMod val="99000"/>
                  <a:satMod val="120000"/>
                  <a:shade val="78000"/>
                </a:sysClr>
              </a:gs>
            </a:gsLst>
            <a:lin ang="5400000" scaled="0"/>
          </a:gradFill>
          <a:ln w="6350" cap="flat" cmpd="sng" algn="ctr">
            <a:solidFill>
              <a:sysClr val="windowText" lastClr="000000"/>
            </a:solidFill>
            <a:prstDash val="solid"/>
            <a:miter lim="800000"/>
          </a:ln>
          <a:effectLst/>
        </p:spPr>
        <p:txBody>
          <a:bodyPr wrap="square">
            <a:spAutoFit/>
          </a:bodyPr>
          <a:lstStyle/>
          <a:p>
            <a:pPr algn="ctr" fontAlgn="auto">
              <a:lnSpc>
                <a:spcPct val="80000"/>
              </a:lnSpc>
              <a:spcBef>
                <a:spcPts val="0"/>
              </a:spcBef>
              <a:spcAft>
                <a:spcPts val="0"/>
              </a:spcAft>
              <a:defRPr/>
            </a:pPr>
            <a:r>
              <a:rPr lang="en-US" sz="1100" kern="0" baseline="0" dirty="0">
                <a:solidFill>
                  <a:srgbClr val="FFFFFF"/>
                </a:solidFill>
                <a:latin typeface="Calibri"/>
                <a:ea typeface="+mn-ea"/>
                <a:cs typeface="Calibri"/>
              </a:rPr>
              <a:t>Network Applications Orchestration &amp; Services</a:t>
            </a:r>
          </a:p>
        </p:txBody>
      </p:sp>
      <p:sp>
        <p:nvSpPr>
          <p:cNvPr id="78" name="TextBox 77"/>
          <p:cNvSpPr txBox="1">
            <a:spLocks noChangeArrowheads="1"/>
          </p:cNvSpPr>
          <p:nvPr/>
        </p:nvSpPr>
        <p:spPr bwMode="auto">
          <a:xfrm>
            <a:off x="12585408" y="3558119"/>
            <a:ext cx="2116667" cy="480483"/>
          </a:xfrm>
          <a:prstGeom prst="rect">
            <a:avLst/>
          </a:prstGeom>
          <a:gradFill rotWithShape="1">
            <a:gsLst>
              <a:gs pos="0">
                <a:srgbClr val="5B9BD5">
                  <a:lumMod val="110000"/>
                  <a:satMod val="105000"/>
                  <a:tint val="67000"/>
                </a:srgbClr>
              </a:gs>
              <a:gs pos="50000">
                <a:srgbClr val="5B9BD5">
                  <a:lumMod val="105000"/>
                  <a:satMod val="103000"/>
                  <a:tint val="73000"/>
                </a:srgbClr>
              </a:gs>
              <a:gs pos="100000">
                <a:srgbClr val="5B9BD5">
                  <a:lumMod val="105000"/>
                  <a:satMod val="109000"/>
                  <a:tint val="81000"/>
                </a:srgbClr>
              </a:gs>
            </a:gsLst>
            <a:lin ang="5400000" scaled="0"/>
          </a:gradFill>
          <a:ln w="6350" cap="flat" cmpd="sng" algn="ctr">
            <a:solidFill>
              <a:srgbClr val="5B9BD5"/>
            </a:solidFill>
            <a:prstDash val="solid"/>
            <a:miter lim="800000"/>
          </a:ln>
          <a:effectLst/>
          <a:extLst/>
        </p:spPr>
        <p:txBody>
          <a:bodyPr anchor="ctr"/>
          <a:lstStyle/>
          <a:p>
            <a:pPr algn="ctr" fontAlgn="auto">
              <a:lnSpc>
                <a:spcPct val="90000"/>
              </a:lnSpc>
              <a:spcBef>
                <a:spcPts val="0"/>
              </a:spcBef>
              <a:spcAft>
                <a:spcPts val="0"/>
              </a:spcAft>
              <a:defRPr/>
            </a:pPr>
            <a:r>
              <a:rPr lang="en-US" sz="1100" kern="0" baseline="0" dirty="0">
                <a:solidFill>
                  <a:sysClr val="windowText" lastClr="000000"/>
                </a:solidFill>
                <a:latin typeface="Calibri"/>
                <a:ea typeface="+mn-ea"/>
                <a:cs typeface="Calibri"/>
              </a:rPr>
              <a:t>Controller Platform</a:t>
            </a:r>
          </a:p>
        </p:txBody>
      </p:sp>
      <p:sp>
        <p:nvSpPr>
          <p:cNvPr id="79" name="TextBox 78"/>
          <p:cNvSpPr txBox="1">
            <a:spLocks noChangeArrowheads="1"/>
          </p:cNvSpPr>
          <p:nvPr/>
        </p:nvSpPr>
        <p:spPr bwMode="auto">
          <a:xfrm>
            <a:off x="12585408" y="2616200"/>
            <a:ext cx="2133600" cy="508000"/>
          </a:xfrm>
          <a:prstGeom prst="rect">
            <a:avLst/>
          </a:prstGeom>
          <a:gradFill rotWithShape="1">
            <a:gsLst>
              <a:gs pos="0">
                <a:sysClr val="windowText" lastClr="000000">
                  <a:lumMod val="110000"/>
                  <a:satMod val="105000"/>
                  <a:tint val="67000"/>
                </a:sysClr>
              </a:gs>
              <a:gs pos="50000">
                <a:sysClr val="windowText" lastClr="000000">
                  <a:lumMod val="105000"/>
                  <a:satMod val="103000"/>
                  <a:tint val="73000"/>
                </a:sysClr>
              </a:gs>
              <a:gs pos="100000">
                <a:sysClr val="windowText" lastClr="000000">
                  <a:lumMod val="105000"/>
                  <a:satMod val="109000"/>
                  <a:tint val="81000"/>
                </a:sysClr>
              </a:gs>
            </a:gsLst>
            <a:lin ang="5400000" scaled="0"/>
          </a:gradFill>
          <a:ln w="6350" cap="flat" cmpd="sng" algn="ctr">
            <a:solidFill>
              <a:sysClr val="windowText" lastClr="000000"/>
            </a:solidFill>
            <a:prstDash val="solid"/>
            <a:miter lim="800000"/>
          </a:ln>
          <a:effectLst/>
          <a:extLst/>
        </p:spPr>
        <p:txBody>
          <a:bodyPr wrap="none" anchor="ctr" anchorCtr="0">
            <a:noAutofit/>
          </a:bodyPr>
          <a:lstStyle/>
          <a:p>
            <a:pPr algn="ctr" fontAlgn="auto">
              <a:lnSpc>
                <a:spcPct val="90000"/>
              </a:lnSpc>
              <a:spcBef>
                <a:spcPts val="0"/>
              </a:spcBef>
              <a:spcAft>
                <a:spcPts val="0"/>
              </a:spcAft>
              <a:defRPr/>
            </a:pPr>
            <a:r>
              <a:rPr lang="en-US" sz="1100" kern="0" baseline="0" dirty="0">
                <a:solidFill>
                  <a:srgbClr val="000000"/>
                </a:solidFill>
                <a:latin typeface="Calibri"/>
                <a:ea typeface="+mn-ea"/>
                <a:cs typeface="Calibri"/>
              </a:rPr>
              <a:t>Plugins &amp; Applications</a:t>
            </a:r>
          </a:p>
        </p:txBody>
      </p:sp>
      <p:sp>
        <p:nvSpPr>
          <p:cNvPr id="80" name="TextBox 79"/>
          <p:cNvSpPr txBox="1">
            <a:spLocks noChangeArrowheads="1"/>
          </p:cNvSpPr>
          <p:nvPr/>
        </p:nvSpPr>
        <p:spPr bwMode="auto">
          <a:xfrm>
            <a:off x="12585408" y="4749802"/>
            <a:ext cx="2116667" cy="480483"/>
          </a:xfrm>
          <a:prstGeom prst="rect">
            <a:avLst/>
          </a:prstGeom>
          <a:gradFill rotWithShape="1">
            <a:gsLst>
              <a:gs pos="0">
                <a:srgbClr val="70AD47">
                  <a:lumMod val="110000"/>
                  <a:satMod val="105000"/>
                  <a:tint val="67000"/>
                </a:srgbClr>
              </a:gs>
              <a:gs pos="50000">
                <a:srgbClr val="70AD47">
                  <a:lumMod val="105000"/>
                  <a:satMod val="103000"/>
                  <a:tint val="73000"/>
                </a:srgbClr>
              </a:gs>
              <a:gs pos="100000">
                <a:srgbClr val="70AD47">
                  <a:lumMod val="105000"/>
                  <a:satMod val="109000"/>
                  <a:tint val="81000"/>
                </a:srgbClr>
              </a:gs>
            </a:gsLst>
            <a:lin ang="5400000" scaled="0"/>
          </a:gradFill>
          <a:ln w="6350" cap="flat" cmpd="sng" algn="ctr">
            <a:solidFill>
              <a:srgbClr val="70AD47"/>
            </a:solidFill>
            <a:prstDash val="solid"/>
            <a:miter lim="800000"/>
          </a:ln>
          <a:effectLst/>
          <a:extLst/>
        </p:spPr>
        <p:txBody>
          <a:bodyPr anchor="ctr"/>
          <a:lstStyle/>
          <a:p>
            <a:pPr algn="ctr" fontAlgn="auto">
              <a:lnSpc>
                <a:spcPct val="90000"/>
              </a:lnSpc>
              <a:spcBef>
                <a:spcPts val="0"/>
              </a:spcBef>
              <a:spcAft>
                <a:spcPts val="0"/>
              </a:spcAft>
              <a:defRPr/>
            </a:pPr>
            <a:r>
              <a:rPr lang="en-US" sz="1100" kern="0" baseline="0" dirty="0">
                <a:solidFill>
                  <a:sysClr val="windowText" lastClr="000000"/>
                </a:solidFill>
                <a:latin typeface="Calibri"/>
                <a:ea typeface="+mn-ea"/>
                <a:cs typeface="Calibri"/>
              </a:rPr>
              <a:t>Clustering</a:t>
            </a:r>
          </a:p>
        </p:txBody>
      </p:sp>
      <p:sp>
        <p:nvSpPr>
          <p:cNvPr id="81" name="Rectangle 20"/>
          <p:cNvSpPr>
            <a:spLocks noChangeArrowheads="1"/>
          </p:cNvSpPr>
          <p:nvPr/>
        </p:nvSpPr>
        <p:spPr bwMode="auto">
          <a:xfrm>
            <a:off x="1815808" y="1422400"/>
            <a:ext cx="2641600" cy="381000"/>
          </a:xfrm>
          <a:prstGeom prst="rect">
            <a:avLst/>
          </a:prstGeom>
          <a:gradFill rotWithShape="1">
            <a:gsLst>
              <a:gs pos="0">
                <a:sysClr val="windowText" lastClr="000000">
                  <a:satMod val="103000"/>
                  <a:lumMod val="102000"/>
                  <a:tint val="94000"/>
                </a:sysClr>
              </a:gs>
              <a:gs pos="50000">
                <a:sysClr val="windowText" lastClr="000000">
                  <a:satMod val="110000"/>
                  <a:lumMod val="100000"/>
                  <a:shade val="100000"/>
                </a:sysClr>
              </a:gs>
              <a:gs pos="100000">
                <a:sysClr val="windowText" lastClr="000000">
                  <a:lumMod val="99000"/>
                  <a:satMod val="120000"/>
                  <a:shade val="78000"/>
                </a:sysClr>
              </a:gs>
            </a:gsLst>
            <a:lin ang="5400000" scaled="0"/>
          </a:gradFill>
          <a:ln w="6350" cap="flat" cmpd="sng" algn="ctr">
            <a:solidFill>
              <a:sysClr val="windowText" lastClr="000000"/>
            </a:solidFill>
            <a:prstDash val="solid"/>
            <a:miter lim="800000"/>
          </a:ln>
          <a:effectLst/>
          <a:extLst/>
        </p:spPr>
        <p:txBody>
          <a:bodyPr lIns="45720" rIns="45720" anchor="ctr"/>
          <a:lstStyle/>
          <a:p>
            <a:pPr algn="ctr" fontAlgn="auto">
              <a:lnSpc>
                <a:spcPct val="90000"/>
              </a:lnSpc>
              <a:spcBef>
                <a:spcPts val="0"/>
              </a:spcBef>
              <a:spcAft>
                <a:spcPts val="0"/>
              </a:spcAft>
              <a:defRPr/>
            </a:pPr>
            <a:r>
              <a:rPr lang="en-US" sz="1400" kern="0" baseline="0" dirty="0">
                <a:solidFill>
                  <a:sysClr val="window" lastClr="FFFFFF"/>
                </a:solidFill>
                <a:latin typeface="Calibri"/>
                <a:ea typeface="+mn-ea"/>
                <a:cs typeface="Calibri"/>
              </a:rPr>
              <a:t>Network Devices</a:t>
            </a:r>
          </a:p>
        </p:txBody>
      </p:sp>
      <p:sp>
        <p:nvSpPr>
          <p:cNvPr id="82" name="Rectangle 20"/>
          <p:cNvSpPr>
            <a:spLocks noChangeArrowheads="1"/>
          </p:cNvSpPr>
          <p:nvPr/>
        </p:nvSpPr>
        <p:spPr bwMode="auto">
          <a:xfrm>
            <a:off x="1714208" y="1524000"/>
            <a:ext cx="2641600" cy="381000"/>
          </a:xfrm>
          <a:prstGeom prst="rect">
            <a:avLst/>
          </a:prstGeom>
          <a:gradFill rotWithShape="1">
            <a:gsLst>
              <a:gs pos="0">
                <a:sysClr val="windowText" lastClr="000000">
                  <a:satMod val="103000"/>
                  <a:lumMod val="102000"/>
                  <a:tint val="94000"/>
                </a:sysClr>
              </a:gs>
              <a:gs pos="50000">
                <a:sysClr val="windowText" lastClr="000000">
                  <a:satMod val="110000"/>
                  <a:lumMod val="100000"/>
                  <a:shade val="100000"/>
                </a:sysClr>
              </a:gs>
              <a:gs pos="100000">
                <a:sysClr val="windowText" lastClr="000000">
                  <a:lumMod val="99000"/>
                  <a:satMod val="120000"/>
                  <a:shade val="78000"/>
                </a:sysClr>
              </a:gs>
            </a:gsLst>
            <a:lin ang="5400000" scaled="0"/>
          </a:gradFill>
          <a:ln w="6350" cap="flat" cmpd="sng" algn="ctr">
            <a:solidFill>
              <a:sysClr val="windowText" lastClr="000000"/>
            </a:solidFill>
            <a:prstDash val="solid"/>
            <a:miter lim="800000"/>
          </a:ln>
          <a:effectLst/>
          <a:extLst/>
        </p:spPr>
        <p:txBody>
          <a:bodyPr lIns="45720" rIns="45720" anchor="ctr"/>
          <a:lstStyle/>
          <a:p>
            <a:pPr algn="ctr" fontAlgn="auto">
              <a:lnSpc>
                <a:spcPct val="90000"/>
              </a:lnSpc>
              <a:spcBef>
                <a:spcPts val="0"/>
              </a:spcBef>
              <a:spcAft>
                <a:spcPts val="0"/>
              </a:spcAft>
              <a:defRPr/>
            </a:pPr>
            <a:r>
              <a:rPr lang="en-US" sz="1400" kern="0" baseline="0" dirty="0">
                <a:solidFill>
                  <a:sysClr val="window" lastClr="FFFFFF"/>
                </a:solidFill>
                <a:latin typeface="Calibri"/>
                <a:ea typeface="+mn-ea"/>
                <a:cs typeface="Calibri"/>
              </a:rPr>
              <a:t>Network Devices</a:t>
            </a:r>
          </a:p>
        </p:txBody>
      </p:sp>
      <p:sp>
        <p:nvSpPr>
          <p:cNvPr id="83" name="Rectangle 20"/>
          <p:cNvSpPr>
            <a:spLocks noChangeArrowheads="1"/>
          </p:cNvSpPr>
          <p:nvPr/>
        </p:nvSpPr>
        <p:spPr bwMode="auto">
          <a:xfrm>
            <a:off x="8419808" y="1422400"/>
            <a:ext cx="2032000" cy="381000"/>
          </a:xfrm>
          <a:prstGeom prst="rect">
            <a:avLst/>
          </a:prstGeom>
          <a:gradFill rotWithShape="1">
            <a:gsLst>
              <a:gs pos="0">
                <a:sysClr val="windowText" lastClr="000000">
                  <a:satMod val="103000"/>
                  <a:lumMod val="102000"/>
                  <a:tint val="94000"/>
                </a:sysClr>
              </a:gs>
              <a:gs pos="50000">
                <a:sysClr val="windowText" lastClr="000000">
                  <a:satMod val="110000"/>
                  <a:lumMod val="100000"/>
                  <a:shade val="100000"/>
                </a:sysClr>
              </a:gs>
              <a:gs pos="100000">
                <a:sysClr val="windowText" lastClr="000000">
                  <a:lumMod val="99000"/>
                  <a:satMod val="120000"/>
                  <a:shade val="78000"/>
                </a:sysClr>
              </a:gs>
            </a:gsLst>
            <a:lin ang="5400000" scaled="0"/>
          </a:gradFill>
          <a:ln w="6350" cap="flat" cmpd="sng" algn="ctr">
            <a:solidFill>
              <a:sysClr val="windowText" lastClr="000000"/>
            </a:solidFill>
            <a:prstDash val="solid"/>
            <a:miter lim="800000"/>
          </a:ln>
          <a:effectLst/>
          <a:extLst/>
        </p:spPr>
        <p:txBody>
          <a:bodyPr lIns="45720" rIns="45720" anchor="ctr"/>
          <a:lstStyle/>
          <a:p>
            <a:pPr algn="ctr" fontAlgn="auto">
              <a:lnSpc>
                <a:spcPct val="90000"/>
              </a:lnSpc>
              <a:spcBef>
                <a:spcPts val="0"/>
              </a:spcBef>
              <a:spcAft>
                <a:spcPts val="0"/>
              </a:spcAft>
              <a:defRPr/>
            </a:pPr>
            <a:r>
              <a:rPr lang="en-US" sz="1400" kern="0" baseline="0" dirty="0">
                <a:solidFill>
                  <a:sysClr val="window" lastClr="FFFFFF"/>
                </a:solidFill>
                <a:latin typeface="Calibri"/>
                <a:ea typeface="+mn-ea"/>
                <a:cs typeface="Calibri"/>
              </a:rPr>
              <a:t>Applications</a:t>
            </a:r>
          </a:p>
        </p:txBody>
      </p:sp>
      <p:sp>
        <p:nvSpPr>
          <p:cNvPr id="84" name="Rectangle 20"/>
          <p:cNvSpPr>
            <a:spLocks noChangeArrowheads="1"/>
          </p:cNvSpPr>
          <p:nvPr/>
        </p:nvSpPr>
        <p:spPr bwMode="auto">
          <a:xfrm>
            <a:off x="8318208" y="1524000"/>
            <a:ext cx="2032000" cy="381000"/>
          </a:xfrm>
          <a:prstGeom prst="rect">
            <a:avLst/>
          </a:prstGeom>
          <a:gradFill rotWithShape="1">
            <a:gsLst>
              <a:gs pos="0">
                <a:sysClr val="windowText" lastClr="000000">
                  <a:satMod val="103000"/>
                  <a:lumMod val="102000"/>
                  <a:tint val="94000"/>
                </a:sysClr>
              </a:gs>
              <a:gs pos="50000">
                <a:sysClr val="windowText" lastClr="000000">
                  <a:satMod val="110000"/>
                  <a:lumMod val="100000"/>
                  <a:shade val="100000"/>
                </a:sysClr>
              </a:gs>
              <a:gs pos="100000">
                <a:sysClr val="windowText" lastClr="000000">
                  <a:lumMod val="99000"/>
                  <a:satMod val="120000"/>
                  <a:shade val="78000"/>
                </a:sysClr>
              </a:gs>
            </a:gsLst>
            <a:lin ang="5400000" scaled="0"/>
          </a:gradFill>
          <a:ln w="6350" cap="flat" cmpd="sng" algn="ctr">
            <a:solidFill>
              <a:sysClr val="windowText" lastClr="000000"/>
            </a:solidFill>
            <a:prstDash val="solid"/>
            <a:miter lim="800000"/>
          </a:ln>
          <a:effectLst/>
          <a:extLst/>
        </p:spPr>
        <p:txBody>
          <a:bodyPr lIns="45720" rIns="45720" anchor="ctr"/>
          <a:lstStyle/>
          <a:p>
            <a:pPr algn="ctr" fontAlgn="auto">
              <a:lnSpc>
                <a:spcPct val="90000"/>
              </a:lnSpc>
              <a:spcBef>
                <a:spcPts val="0"/>
              </a:spcBef>
              <a:spcAft>
                <a:spcPts val="0"/>
              </a:spcAft>
              <a:defRPr/>
            </a:pPr>
            <a:r>
              <a:rPr lang="en-US" sz="1400" kern="0" baseline="0" dirty="0">
                <a:solidFill>
                  <a:sysClr val="window" lastClr="FFFFFF"/>
                </a:solidFill>
                <a:latin typeface="Calibri"/>
                <a:ea typeface="+mn-ea"/>
                <a:cs typeface="Calibri"/>
              </a:rPr>
              <a:t>Applications</a:t>
            </a:r>
          </a:p>
        </p:txBody>
      </p:sp>
      <p:sp>
        <p:nvSpPr>
          <p:cNvPr id="85" name="Up-Down Arrow 84"/>
          <p:cNvSpPr/>
          <p:nvPr/>
        </p:nvSpPr>
        <p:spPr>
          <a:xfrm>
            <a:off x="9740608" y="3225800"/>
            <a:ext cx="228600" cy="381000"/>
          </a:xfrm>
          <a:prstGeom prst="upDownArrow">
            <a:avLst/>
          </a:prstGeom>
          <a:solidFill>
            <a:sysClr val="window" lastClr="FFFFFF"/>
          </a:solidFill>
          <a:ln w="6350" cap="flat" cmpd="sng" algn="ctr">
            <a:solidFill>
              <a:sysClr val="windowText" lastClr="000000"/>
            </a:solidFill>
            <a:prstDash val="solid"/>
            <a:miter lim="800000"/>
          </a:ln>
          <a:effectLst/>
        </p:spPr>
        <p:txBody>
          <a:bodyPr rtlCol="0" anchor="ctr"/>
          <a:lstStyle/>
          <a:p>
            <a:pPr algn="ctr" fontAlgn="auto">
              <a:spcBef>
                <a:spcPts val="0"/>
              </a:spcBef>
              <a:spcAft>
                <a:spcPts val="0"/>
              </a:spcAft>
              <a:defRPr/>
            </a:pPr>
            <a:endParaRPr lang="en-US" sz="1400" kern="0" baseline="0">
              <a:solidFill>
                <a:sysClr val="window" lastClr="FFFFFF"/>
              </a:solidFill>
              <a:latin typeface="Calibri"/>
              <a:ea typeface="+mn-ea"/>
              <a:cs typeface="Calibri"/>
            </a:endParaRPr>
          </a:p>
        </p:txBody>
      </p:sp>
      <p:sp>
        <p:nvSpPr>
          <p:cNvPr id="86" name="Up-Down Arrow 85"/>
          <p:cNvSpPr/>
          <p:nvPr/>
        </p:nvSpPr>
        <p:spPr>
          <a:xfrm>
            <a:off x="9740608" y="1905000"/>
            <a:ext cx="228600" cy="711200"/>
          </a:xfrm>
          <a:prstGeom prst="upDownArrow">
            <a:avLst/>
          </a:prstGeom>
          <a:solidFill>
            <a:sysClr val="window" lastClr="FFFFFF"/>
          </a:solidFill>
          <a:ln w="6350" cap="flat" cmpd="sng" algn="ctr">
            <a:solidFill>
              <a:sysClr val="windowText" lastClr="000000"/>
            </a:solidFill>
            <a:prstDash val="solid"/>
            <a:miter lim="800000"/>
          </a:ln>
          <a:effectLst/>
        </p:spPr>
        <p:txBody>
          <a:bodyPr rtlCol="0" anchor="ctr"/>
          <a:lstStyle/>
          <a:p>
            <a:pPr algn="ctr" fontAlgn="auto">
              <a:spcBef>
                <a:spcPts val="0"/>
              </a:spcBef>
              <a:spcAft>
                <a:spcPts val="0"/>
              </a:spcAft>
              <a:defRPr/>
            </a:pPr>
            <a:endParaRPr lang="en-US" sz="1400" kern="0" baseline="0">
              <a:solidFill>
                <a:sysClr val="window" lastClr="FFFFFF"/>
              </a:solidFill>
              <a:latin typeface="Calibri"/>
              <a:ea typeface="+mn-ea"/>
              <a:cs typeface="Calibri"/>
            </a:endParaRPr>
          </a:p>
        </p:txBody>
      </p:sp>
      <p:sp>
        <p:nvSpPr>
          <p:cNvPr id="43" name="Rectangle 42"/>
          <p:cNvSpPr/>
          <p:nvPr/>
        </p:nvSpPr>
        <p:spPr>
          <a:xfrm>
            <a:off x="1524001" y="6152483"/>
            <a:ext cx="8910669" cy="307777"/>
          </a:xfrm>
          <a:prstGeom prst="rect">
            <a:avLst/>
          </a:prstGeom>
        </p:spPr>
        <p:txBody>
          <a:bodyPr wrap="square">
            <a:spAutoFit/>
          </a:bodyPr>
          <a:lstStyle/>
          <a:p>
            <a:r>
              <a:rPr lang="en-US" sz="1400" i="1" baseline="0" dirty="0"/>
              <a:t>Source: Ed </a:t>
            </a:r>
            <a:r>
              <a:rPr lang="en-US" sz="1400" i="1" baseline="0" dirty="0" err="1"/>
              <a:t>Warnicke</a:t>
            </a:r>
            <a:r>
              <a:rPr lang="en-US" sz="1400" i="1" baseline="0" dirty="0"/>
              <a:t>, July 27, 2015. </a:t>
            </a:r>
          </a:p>
        </p:txBody>
      </p:sp>
      <p:sp>
        <p:nvSpPr>
          <p:cNvPr id="44" name="Slide Number Placeholder 9"/>
          <p:cNvSpPr txBox="1">
            <a:spLocks/>
          </p:cNvSpPr>
          <p:nvPr/>
        </p:nvSpPr>
        <p:spPr>
          <a:xfrm>
            <a:off x="10274300" y="6553200"/>
            <a:ext cx="1905000" cy="304800"/>
          </a:xfrm>
          <a:prstGeom prst="rect">
            <a:avLst/>
          </a:prstGeom>
        </p:spPr>
        <p:txBody>
          <a:bodyPr/>
          <a:lstStyle>
            <a:defPPr>
              <a:defRPr lang="en-US"/>
            </a:defPPr>
            <a:lvl1pPr algn="r" rtl="0" eaLnBrk="0" fontAlgn="base" hangingPunct="0">
              <a:spcBef>
                <a:spcPct val="0"/>
              </a:spcBef>
              <a:spcAft>
                <a:spcPct val="0"/>
              </a:spcAft>
              <a:defRPr sz="1600" kern="1200" baseline="-25000">
                <a:solidFill>
                  <a:schemeClr val="tx1"/>
                </a:solidFill>
                <a:effectLst>
                  <a:outerShdw blurRad="38100" dist="38100" dir="2700000" algn="tl">
                    <a:srgbClr val="000000">
                      <a:alpha val="43137"/>
                    </a:srgbClr>
                  </a:outerShdw>
                </a:effectLst>
                <a:latin typeface="Arial" charset="0"/>
                <a:ea typeface="ＭＳ Ｐゴシック" charset="0"/>
                <a:cs typeface="ＭＳ Ｐゴシック" charset="0"/>
              </a:defRPr>
            </a:lvl1pPr>
            <a:lvl2pPr marL="457200"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baseline="-250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baseline="-250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baseline="-250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baseline="-25000">
                <a:solidFill>
                  <a:schemeClr val="tx1"/>
                </a:solidFill>
                <a:latin typeface="Arial" charset="0"/>
                <a:ea typeface="ＭＳ Ｐゴシック" charset="0"/>
                <a:cs typeface="ＭＳ Ｐゴシック" charset="0"/>
              </a:defRPr>
            </a:lvl9pPr>
          </a:lstStyle>
          <a:p>
            <a:pPr>
              <a:defRPr/>
            </a:pPr>
            <a:fld id="{164B0F64-89EF-7A42-892D-484BAB952423}" type="slidenum">
              <a:rPr lang="en-US"/>
              <a:pPr>
                <a:defRPr/>
              </a:pPr>
              <a:t>5</a:t>
            </a:fld>
            <a:endParaRPr lang="en-US" dirty="0">
              <a:solidFill>
                <a:schemeClr val="bg2"/>
              </a:solidFill>
            </a:endParaRPr>
          </a:p>
        </p:txBody>
      </p:sp>
    </p:spTree>
    <p:extLst>
      <p:ext uri="{BB962C8B-B14F-4D97-AF65-F5344CB8AC3E}">
        <p14:creationId xmlns:p14="http://schemas.microsoft.com/office/powerpoint/2010/main" val="8095392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Shape 267"/>
          <p:cNvSpPr txBox="1">
            <a:spLocks noGrp="1"/>
          </p:cNvSpPr>
          <p:nvPr>
            <p:ph type="title"/>
          </p:nvPr>
        </p:nvSpPr>
        <p:spPr>
          <a:xfrm>
            <a:off x="342498" y="85614"/>
            <a:ext cx="11416500" cy="685800"/>
          </a:xfrm>
          <a:prstGeom prst="rect">
            <a:avLst/>
          </a:prstGeom>
        </p:spPr>
        <p:txBody>
          <a:bodyPr lIns="91425" tIns="91425" rIns="91425" bIns="91425" anchor="ctr" anchorCtr="0">
            <a:noAutofit/>
          </a:bodyPr>
          <a:lstStyle/>
          <a:p>
            <a:pPr lvl="0">
              <a:spcBef>
                <a:spcPts val="0"/>
              </a:spcBef>
              <a:buNone/>
            </a:pPr>
            <a:r>
              <a:rPr lang="en-US"/>
              <a:t>The FAST programming model</a:t>
            </a:r>
          </a:p>
        </p:txBody>
      </p:sp>
      <p:sp>
        <p:nvSpPr>
          <p:cNvPr id="268" name="Shape 268"/>
          <p:cNvSpPr txBox="1">
            <a:spLocks noGrp="1"/>
          </p:cNvSpPr>
          <p:nvPr>
            <p:ph type="body" idx="1"/>
          </p:nvPr>
        </p:nvSpPr>
        <p:spPr>
          <a:xfrm>
            <a:off x="167220" y="990600"/>
            <a:ext cx="5779200" cy="5422800"/>
          </a:xfrm>
          <a:prstGeom prst="rect">
            <a:avLst/>
          </a:prstGeom>
        </p:spPr>
        <p:txBody>
          <a:bodyPr lIns="91425" tIns="91425" rIns="91425" bIns="91425" anchor="t" anchorCtr="0">
            <a:noAutofit/>
          </a:bodyPr>
          <a:lstStyle/>
          <a:p>
            <a:pPr marL="457200" lvl="0" indent="-228600" rtl="0">
              <a:spcBef>
                <a:spcPts val="0"/>
              </a:spcBef>
            </a:pPr>
            <a:r>
              <a:rPr lang="en-US"/>
              <a:t>Users submit/delete instances at function instance store</a:t>
            </a:r>
          </a:p>
          <a:p>
            <a:pPr marL="0" lvl="0" indent="0" rtl="0">
              <a:spcBef>
                <a:spcPts val="0"/>
              </a:spcBef>
              <a:buNone/>
            </a:pPr>
            <a:endParaRPr/>
          </a:p>
          <a:p>
            <a:pPr marL="457200" lvl="0" indent="-228600" rtl="0">
              <a:spcBef>
                <a:spcPts val="0"/>
              </a:spcBef>
            </a:pPr>
            <a:r>
              <a:rPr lang="en-US"/>
              <a:t>Instances access ODL datastore through FAST API</a:t>
            </a:r>
          </a:p>
          <a:p>
            <a:pPr marL="0" lvl="0" indent="0" rtl="0">
              <a:spcBef>
                <a:spcPts val="0"/>
              </a:spcBef>
              <a:buNone/>
            </a:pPr>
            <a:endParaRPr/>
          </a:p>
          <a:p>
            <a:pPr marL="457200" lvl="0" indent="-228600">
              <a:spcBef>
                <a:spcPts val="0"/>
              </a:spcBef>
            </a:pPr>
            <a:r>
              <a:rPr lang="en-US"/>
              <a:t>Precedence and grouping to support modular programming and composition </a:t>
            </a:r>
          </a:p>
        </p:txBody>
      </p:sp>
      <p:sp>
        <p:nvSpPr>
          <p:cNvPr id="269" name="Shape 269"/>
          <p:cNvSpPr txBox="1">
            <a:spLocks noGrp="1"/>
          </p:cNvSpPr>
          <p:nvPr>
            <p:ph type="sldNum" idx="4294967295"/>
          </p:nvPr>
        </p:nvSpPr>
        <p:spPr>
          <a:xfrm>
            <a:off x="9652000" y="6543785"/>
            <a:ext cx="2540100" cy="304800"/>
          </a:xfrm>
          <a:prstGeom prst="rect">
            <a:avLst/>
          </a:prstGeom>
        </p:spPr>
        <p:txBody>
          <a:bodyPr lIns="91425" tIns="45700" rIns="91425" bIns="45700" anchor="t" anchorCtr="0">
            <a:noAutofit/>
          </a:bodyPr>
          <a:lstStyle/>
          <a:p>
            <a:pPr lvl="0">
              <a:spcBef>
                <a:spcPts val="0"/>
              </a:spcBef>
              <a:buClr>
                <a:srgbClr val="000000"/>
              </a:buClr>
              <a:buSzPct val="25000"/>
              <a:buFont typeface="Arial"/>
              <a:buNone/>
            </a:pPr>
            <a:fld id="{00000000-1234-1234-1234-123412341234}" type="slidenum">
              <a:rPr lang="en-US"/>
              <a:t>50</a:t>
            </a:fld>
            <a:endParaRPr lang="en-US"/>
          </a:p>
        </p:txBody>
      </p:sp>
      <p:pic>
        <p:nvPicPr>
          <p:cNvPr id="270" name="Shape 270" descr="fast-architecture-odl.jpg"/>
          <p:cNvPicPr preferRelativeResize="0"/>
          <p:nvPr/>
        </p:nvPicPr>
        <p:blipFill>
          <a:blip r:embed="rId3">
            <a:alphaModFix/>
          </a:blip>
          <a:stretch>
            <a:fillRect/>
          </a:stretch>
        </p:blipFill>
        <p:spPr>
          <a:xfrm>
            <a:off x="6035475" y="946200"/>
            <a:ext cx="5879874" cy="5422801"/>
          </a:xfrm>
          <a:prstGeom prst="rect">
            <a:avLst/>
          </a:prstGeom>
          <a:noFill/>
          <a:ln>
            <a:noFill/>
          </a:ln>
        </p:spPr>
      </p:pic>
    </p:spTree>
    <p:extLst>
      <p:ext uri="{BB962C8B-B14F-4D97-AF65-F5344CB8AC3E}">
        <p14:creationId xmlns:p14="http://schemas.microsoft.com/office/powerpoint/2010/main" val="195737800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Shape 285"/>
          <p:cNvSpPr txBox="1">
            <a:spLocks noGrp="1"/>
          </p:cNvSpPr>
          <p:nvPr>
            <p:ph type="title"/>
          </p:nvPr>
        </p:nvSpPr>
        <p:spPr>
          <a:xfrm>
            <a:off x="342498" y="85614"/>
            <a:ext cx="11416500" cy="685800"/>
          </a:xfrm>
          <a:prstGeom prst="rect">
            <a:avLst/>
          </a:prstGeom>
        </p:spPr>
        <p:txBody>
          <a:bodyPr lIns="91425" tIns="91425" rIns="91425" bIns="91425" anchor="ctr" anchorCtr="0">
            <a:noAutofit/>
          </a:bodyPr>
          <a:lstStyle/>
          <a:p>
            <a:pPr lvl="0">
              <a:spcBef>
                <a:spcPts val="0"/>
              </a:spcBef>
              <a:buNone/>
            </a:pPr>
            <a:r>
              <a:rPr lang="en-US"/>
              <a:t>A closer look under the hood</a:t>
            </a:r>
          </a:p>
        </p:txBody>
      </p:sp>
      <p:sp>
        <p:nvSpPr>
          <p:cNvPr id="286" name="Shape 286"/>
          <p:cNvSpPr txBox="1">
            <a:spLocks noGrp="1"/>
          </p:cNvSpPr>
          <p:nvPr>
            <p:ph type="body" idx="1"/>
          </p:nvPr>
        </p:nvSpPr>
        <p:spPr>
          <a:xfrm>
            <a:off x="167217" y="990600"/>
            <a:ext cx="11808900" cy="5422800"/>
          </a:xfrm>
          <a:prstGeom prst="rect">
            <a:avLst/>
          </a:prstGeom>
        </p:spPr>
        <p:txBody>
          <a:bodyPr lIns="91425" tIns="91425" rIns="91425" bIns="91425" anchor="t" anchorCtr="0">
            <a:noAutofit/>
          </a:bodyPr>
          <a:lstStyle/>
          <a:p>
            <a:pPr lvl="0">
              <a:spcBef>
                <a:spcPts val="0"/>
              </a:spcBef>
              <a:buNone/>
            </a:pPr>
            <a:endParaRPr/>
          </a:p>
        </p:txBody>
      </p:sp>
      <p:sp>
        <p:nvSpPr>
          <p:cNvPr id="287" name="Shape 287"/>
          <p:cNvSpPr txBox="1">
            <a:spLocks noGrp="1"/>
          </p:cNvSpPr>
          <p:nvPr>
            <p:ph type="sldNum" idx="4294967295"/>
          </p:nvPr>
        </p:nvSpPr>
        <p:spPr>
          <a:xfrm>
            <a:off x="9652000" y="6543785"/>
            <a:ext cx="2540100" cy="304800"/>
          </a:xfrm>
          <a:prstGeom prst="rect">
            <a:avLst/>
          </a:prstGeom>
        </p:spPr>
        <p:txBody>
          <a:bodyPr lIns="91425" tIns="45700" rIns="91425" bIns="45700" anchor="t" anchorCtr="0">
            <a:noAutofit/>
          </a:bodyPr>
          <a:lstStyle/>
          <a:p>
            <a:pPr lvl="0">
              <a:spcBef>
                <a:spcPts val="0"/>
              </a:spcBef>
              <a:buClr>
                <a:srgbClr val="000000"/>
              </a:buClr>
              <a:buSzPct val="25000"/>
              <a:buFont typeface="Arial"/>
              <a:buNone/>
            </a:pPr>
            <a:fld id="{00000000-1234-1234-1234-123412341234}" type="slidenum">
              <a:rPr lang="en-US"/>
              <a:t>51</a:t>
            </a:fld>
            <a:endParaRPr lang="en-US"/>
          </a:p>
        </p:txBody>
      </p:sp>
      <p:pic>
        <p:nvPicPr>
          <p:cNvPr id="288" name="Shape 288" descr="components.jpg"/>
          <p:cNvPicPr preferRelativeResize="0"/>
          <p:nvPr/>
        </p:nvPicPr>
        <p:blipFill>
          <a:blip r:embed="rId3">
            <a:alphaModFix/>
          </a:blip>
          <a:stretch>
            <a:fillRect/>
          </a:stretch>
        </p:blipFill>
        <p:spPr>
          <a:xfrm>
            <a:off x="238599" y="1155956"/>
            <a:ext cx="11808897" cy="4721516"/>
          </a:xfrm>
          <a:prstGeom prst="rect">
            <a:avLst/>
          </a:prstGeom>
          <a:noFill/>
          <a:ln>
            <a:noFill/>
          </a:ln>
        </p:spPr>
      </p:pic>
    </p:spTree>
    <p:extLst>
      <p:ext uri="{BB962C8B-B14F-4D97-AF65-F5344CB8AC3E}">
        <p14:creationId xmlns:p14="http://schemas.microsoft.com/office/powerpoint/2010/main" val="198439798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Shape 294"/>
          <p:cNvSpPr txBox="1">
            <a:spLocks noGrp="1"/>
          </p:cNvSpPr>
          <p:nvPr>
            <p:ph type="title"/>
          </p:nvPr>
        </p:nvSpPr>
        <p:spPr>
          <a:xfrm>
            <a:off x="342498" y="85614"/>
            <a:ext cx="11416500" cy="685800"/>
          </a:xfrm>
          <a:prstGeom prst="rect">
            <a:avLst/>
          </a:prstGeom>
        </p:spPr>
        <p:txBody>
          <a:bodyPr lIns="91425" tIns="91425" rIns="91425" bIns="91425" anchor="ctr" anchorCtr="0">
            <a:noAutofit/>
          </a:bodyPr>
          <a:lstStyle/>
          <a:p>
            <a:pPr lvl="0" rtl="0">
              <a:spcBef>
                <a:spcPts val="0"/>
              </a:spcBef>
              <a:buNone/>
            </a:pPr>
            <a:r>
              <a:rPr lang="en-US"/>
              <a:t> </a:t>
            </a:r>
          </a:p>
        </p:txBody>
      </p:sp>
      <p:sp>
        <p:nvSpPr>
          <p:cNvPr id="295" name="Shape 295"/>
          <p:cNvSpPr txBox="1">
            <a:spLocks noGrp="1"/>
          </p:cNvSpPr>
          <p:nvPr>
            <p:ph type="body" idx="1"/>
          </p:nvPr>
        </p:nvSpPr>
        <p:spPr>
          <a:xfrm>
            <a:off x="167218" y="990600"/>
            <a:ext cx="5801700" cy="5334000"/>
          </a:xfrm>
          <a:prstGeom prst="rect">
            <a:avLst/>
          </a:prstGeom>
        </p:spPr>
        <p:txBody>
          <a:bodyPr lIns="91425" tIns="91425" rIns="91425" bIns="91425" anchor="t" anchorCtr="0">
            <a:noAutofit/>
          </a:bodyPr>
          <a:lstStyle/>
          <a:p>
            <a:pPr marL="0" lvl="0" indent="0" rtl="0">
              <a:spcBef>
                <a:spcPts val="0"/>
              </a:spcBef>
              <a:buNone/>
            </a:pPr>
            <a:endParaRPr sz="1200" b="1">
              <a:solidFill>
                <a:srgbClr val="000000"/>
              </a:solidFill>
              <a:latin typeface="Consolas"/>
              <a:ea typeface="Consolas"/>
              <a:cs typeface="Consolas"/>
              <a:sym typeface="Consolas"/>
            </a:endParaRPr>
          </a:p>
          <a:p>
            <a:pPr marL="0" lvl="0" indent="0" rtl="0">
              <a:spcBef>
                <a:spcPts val="0"/>
              </a:spcBef>
              <a:buNone/>
            </a:pPr>
            <a:endParaRPr sz="1200" b="1">
              <a:solidFill>
                <a:srgbClr val="000000"/>
              </a:solidFill>
              <a:latin typeface="Consolas"/>
              <a:ea typeface="Consolas"/>
              <a:cs typeface="Consolas"/>
              <a:sym typeface="Consolas"/>
            </a:endParaRPr>
          </a:p>
          <a:p>
            <a:pPr marL="0" lvl="0" indent="0" rtl="0">
              <a:spcBef>
                <a:spcPts val="0"/>
              </a:spcBef>
              <a:buNone/>
            </a:pPr>
            <a:endParaRPr sz="1200" b="1">
              <a:solidFill>
                <a:srgbClr val="000000"/>
              </a:solidFill>
              <a:latin typeface="Consolas"/>
              <a:ea typeface="Consolas"/>
              <a:cs typeface="Consolas"/>
              <a:sym typeface="Consolas"/>
            </a:endParaRPr>
          </a:p>
          <a:p>
            <a:pPr marL="0" lvl="0" indent="0" rtl="0">
              <a:spcBef>
                <a:spcPts val="0"/>
              </a:spcBef>
              <a:buNone/>
            </a:pPr>
            <a:r>
              <a:rPr lang="en-US" sz="1200" b="1">
                <a:solidFill>
                  <a:srgbClr val="000000"/>
                </a:solidFill>
                <a:latin typeface="Consolas"/>
                <a:ea typeface="Consolas"/>
                <a:cs typeface="Consolas"/>
                <a:sym typeface="Consolas"/>
              </a:rPr>
              <a:t>public void findPath(</a:t>
            </a:r>
            <a:r>
              <a:rPr lang="en-US" sz="1400" b="1">
                <a:solidFill>
                  <a:srgbClr val="FF0000"/>
                </a:solidFill>
                <a:latin typeface="Consolas"/>
                <a:ea typeface="Consolas"/>
                <a:cs typeface="Consolas"/>
                <a:sym typeface="Consolas"/>
              </a:rPr>
              <a:t>Ipv4Address src, Ipv4Address dst, </a:t>
            </a:r>
          </a:p>
          <a:p>
            <a:pPr marL="0" lvl="0" indent="0" rtl="0">
              <a:spcBef>
                <a:spcPts val="0"/>
              </a:spcBef>
              <a:buNone/>
            </a:pPr>
            <a:r>
              <a:rPr lang="en-US" sz="1400" b="1">
                <a:solidFill>
                  <a:srgbClr val="FF0000"/>
                </a:solidFill>
                <a:latin typeface="Consolas"/>
                <a:ea typeface="Consolas"/>
                <a:cs typeface="Consolas"/>
                <a:sym typeface="Consolas"/>
              </a:rPr>
              <a:t>     		    int requiredBw</a:t>
            </a:r>
            <a:r>
              <a:rPr lang="en-US" sz="1200" b="1">
                <a:solidFill>
                  <a:srgbClr val="000000"/>
                </a:solidFill>
                <a:latin typeface="Consolas"/>
                <a:ea typeface="Consolas"/>
                <a:cs typeface="Consolas"/>
                <a:sym typeface="Consolas"/>
              </a:rPr>
              <a:t>) {</a:t>
            </a:r>
          </a:p>
          <a:p>
            <a:pPr marL="0" lvl="0" indent="0" rtl="0">
              <a:spcBef>
                <a:spcPts val="0"/>
              </a:spcBef>
              <a:buNone/>
            </a:pPr>
            <a:r>
              <a:rPr lang="en-US" sz="1200" b="1">
                <a:solidFill>
                  <a:srgbClr val="000000"/>
                </a:solidFill>
                <a:latin typeface="Consolas"/>
                <a:ea typeface="Consolas"/>
                <a:cs typeface="Consolas"/>
                <a:sym typeface="Consolas"/>
              </a:rPr>
              <a:t>	srcNode, dstNode = </a:t>
            </a:r>
            <a:r>
              <a:rPr lang="en-US" sz="1400" b="1">
                <a:solidFill>
                  <a:srgbClr val="FF0000"/>
                </a:solidFill>
                <a:latin typeface="Consolas"/>
                <a:ea typeface="Consolas"/>
                <a:cs typeface="Consolas"/>
                <a:sym typeface="Consolas"/>
              </a:rPr>
              <a:t>mapToNode</a:t>
            </a:r>
            <a:r>
              <a:rPr lang="en-US" sz="1400" b="1">
                <a:solidFill>
                  <a:srgbClr val="000000"/>
                </a:solidFill>
                <a:latin typeface="Consolas"/>
                <a:ea typeface="Consolas"/>
                <a:cs typeface="Consolas"/>
                <a:sym typeface="Consolas"/>
              </a:rPr>
              <a:t>(src, dst)</a:t>
            </a:r>
            <a:r>
              <a:rPr lang="en-US" sz="1200" b="1">
                <a:solidFill>
                  <a:srgbClr val="000000"/>
                </a:solidFill>
                <a:latin typeface="Consolas"/>
                <a:ea typeface="Consolas"/>
                <a:cs typeface="Consolas"/>
                <a:sym typeface="Consolas"/>
              </a:rPr>
              <a:t>;</a:t>
            </a:r>
          </a:p>
          <a:p>
            <a:pPr marL="0" lvl="0" indent="0" rtl="0">
              <a:spcBef>
                <a:spcPts val="0"/>
              </a:spcBef>
              <a:buNone/>
            </a:pPr>
            <a:r>
              <a:rPr lang="en-US" sz="1200" b="1">
                <a:solidFill>
                  <a:srgbClr val="000000"/>
                </a:solidFill>
                <a:latin typeface="Consolas"/>
                <a:ea typeface="Consolas"/>
                <a:cs typeface="Consolas"/>
                <a:sym typeface="Consolas"/>
              </a:rPr>
              <a:t>    	topology = </a:t>
            </a:r>
            <a:r>
              <a:rPr lang="en-US" sz="1400" b="1">
                <a:solidFill>
                  <a:srgbClr val="FF0000"/>
                </a:solidFill>
                <a:latin typeface="Consolas"/>
                <a:ea typeface="Consolas"/>
                <a:cs typeface="Consolas"/>
                <a:sym typeface="Consolas"/>
              </a:rPr>
              <a:t>readTopology()</a:t>
            </a:r>
            <a:r>
              <a:rPr lang="en-US" sz="1200" b="1">
                <a:solidFill>
                  <a:srgbClr val="000000"/>
                </a:solidFill>
                <a:latin typeface="Consolas"/>
                <a:ea typeface="Consolas"/>
                <a:cs typeface="Consolas"/>
                <a:sym typeface="Consolas"/>
              </a:rPr>
              <a:t>;</a:t>
            </a:r>
          </a:p>
          <a:p>
            <a:pPr marL="0" lvl="0" indent="0" rtl="0">
              <a:spcBef>
                <a:spcPts val="0"/>
              </a:spcBef>
              <a:buNone/>
            </a:pPr>
            <a:r>
              <a:rPr lang="en-US" sz="1200" b="1">
                <a:solidFill>
                  <a:srgbClr val="000000"/>
                </a:solidFill>
                <a:latin typeface="Consolas"/>
                <a:ea typeface="Consolas"/>
                <a:cs typeface="Consolas"/>
                <a:sym typeface="Consolas"/>
              </a:rPr>
              <a:t>    	bw_src(x) = (x == srcNode ? +inf : 0);</a:t>
            </a:r>
          </a:p>
          <a:p>
            <a:pPr marL="0" lvl="0" indent="0" rtl="0">
              <a:spcBef>
                <a:spcPts val="0"/>
              </a:spcBef>
              <a:buNone/>
            </a:pPr>
            <a:endParaRPr sz="1200" b="1">
              <a:solidFill>
                <a:srgbClr val="000000"/>
              </a:solidFill>
              <a:latin typeface="Consolas"/>
              <a:ea typeface="Consolas"/>
              <a:cs typeface="Consolas"/>
              <a:sym typeface="Consolas"/>
            </a:endParaRPr>
          </a:p>
          <a:p>
            <a:pPr marL="0" lvl="0" indent="0" rtl="0">
              <a:spcBef>
                <a:spcPts val="0"/>
              </a:spcBef>
              <a:buNone/>
            </a:pPr>
            <a:r>
              <a:rPr lang="en-US" sz="1200" b="1">
                <a:solidFill>
                  <a:srgbClr val="000000"/>
                </a:solidFill>
                <a:latin typeface="Consolas"/>
                <a:ea typeface="Consolas"/>
                <a:cs typeface="Consolas"/>
                <a:sym typeface="Consolas"/>
              </a:rPr>
              <a:t>    	pq.add(srcNode);</a:t>
            </a:r>
          </a:p>
          <a:p>
            <a:pPr marL="0" lvl="0" indent="0" rtl="0">
              <a:spcBef>
                <a:spcPts val="0"/>
              </a:spcBef>
              <a:buNone/>
            </a:pPr>
            <a:r>
              <a:rPr lang="en-US" sz="1200" b="1">
                <a:solidFill>
                  <a:srgbClr val="000000"/>
                </a:solidFill>
                <a:latin typeface="Consolas"/>
                <a:ea typeface="Consolas"/>
                <a:cs typeface="Consolas"/>
                <a:sym typeface="Consolas"/>
              </a:rPr>
              <a:t>    	while (!pq.isEmpty()) {</a:t>
            </a:r>
          </a:p>
          <a:p>
            <a:pPr marL="0" lvl="0" indent="0" rtl="0">
              <a:spcBef>
                <a:spcPts val="0"/>
              </a:spcBef>
              <a:buNone/>
            </a:pPr>
            <a:r>
              <a:rPr lang="en-US" sz="1200" b="1">
                <a:solidFill>
                  <a:srgbClr val="000000"/>
                </a:solidFill>
                <a:latin typeface="Consolas"/>
                <a:ea typeface="Consolas"/>
                <a:cs typeface="Consolas"/>
                <a:sym typeface="Consolas"/>
              </a:rPr>
              <a:t>        	n = pq.pop();</a:t>
            </a:r>
          </a:p>
          <a:p>
            <a:pPr marL="0" lvl="0" indent="0" rtl="0">
              <a:spcBef>
                <a:spcPts val="0"/>
              </a:spcBef>
              <a:buNone/>
            </a:pPr>
            <a:r>
              <a:rPr lang="en-US" sz="1200" b="1">
                <a:solidFill>
                  <a:srgbClr val="000000"/>
                </a:solidFill>
                <a:latin typeface="Consolas"/>
                <a:ea typeface="Consolas"/>
                <a:cs typeface="Consolas"/>
                <a:sym typeface="Consolas"/>
              </a:rPr>
              <a:t>        	if (bw_src(m) &lt; requiredBw)</a:t>
            </a:r>
          </a:p>
          <a:p>
            <a:pPr marL="0" lvl="0" indent="0" rtl="0">
              <a:spcBef>
                <a:spcPts val="0"/>
              </a:spcBef>
              <a:buNone/>
            </a:pPr>
            <a:r>
              <a:rPr lang="en-US" sz="1200" b="1">
                <a:solidFill>
                  <a:srgbClr val="000000"/>
                </a:solidFill>
                <a:latin typeface="Consolas"/>
                <a:ea typeface="Consolas"/>
                <a:cs typeface="Consolas"/>
                <a:sym typeface="Consolas"/>
              </a:rPr>
              <a:t>            	return failure</a:t>
            </a:r>
          </a:p>
          <a:p>
            <a:pPr marL="0" lvl="0" indent="0" rtl="0">
              <a:spcBef>
                <a:spcPts val="0"/>
              </a:spcBef>
              <a:buNone/>
            </a:pPr>
            <a:r>
              <a:rPr lang="en-US" sz="1200" b="1">
                <a:solidFill>
                  <a:srgbClr val="000000"/>
                </a:solidFill>
                <a:latin typeface="Consolas"/>
                <a:ea typeface="Consolas"/>
                <a:cs typeface="Consolas"/>
                <a:sym typeface="Consolas"/>
              </a:rPr>
              <a:t>        	if (n == dstNode)</a:t>
            </a:r>
          </a:p>
          <a:p>
            <a:pPr marL="0" lvl="0" indent="0" rtl="0">
              <a:spcBef>
                <a:spcPts val="0"/>
              </a:spcBef>
              <a:buNone/>
            </a:pPr>
            <a:r>
              <a:rPr lang="en-US" sz="1200" b="1">
                <a:solidFill>
                  <a:srgbClr val="000000"/>
                </a:solidFill>
                <a:latin typeface="Consolas"/>
                <a:ea typeface="Consolas"/>
                <a:cs typeface="Consolas"/>
                <a:sym typeface="Consolas"/>
              </a:rPr>
              <a:t>            	return </a:t>
            </a:r>
            <a:r>
              <a:rPr lang="en-US" sz="1400" b="1">
                <a:solidFill>
                  <a:srgbClr val="0000FF"/>
                </a:solidFill>
                <a:latin typeface="Consolas"/>
                <a:ea typeface="Consolas"/>
                <a:cs typeface="Consolas"/>
                <a:sym typeface="Consolas"/>
              </a:rPr>
              <a:t>setupFlowRules(path)</a:t>
            </a:r>
            <a:r>
              <a:rPr lang="en-US" sz="1200" b="1">
                <a:solidFill>
                  <a:srgbClr val="000000"/>
                </a:solidFill>
                <a:latin typeface="Consolas"/>
                <a:ea typeface="Consolas"/>
                <a:cs typeface="Consolas"/>
                <a:sym typeface="Consolas"/>
              </a:rPr>
              <a:t>;</a:t>
            </a:r>
          </a:p>
          <a:p>
            <a:pPr marL="0" lvl="0" indent="0" rtl="0">
              <a:spcBef>
                <a:spcPts val="0"/>
              </a:spcBef>
              <a:buNone/>
            </a:pPr>
            <a:r>
              <a:rPr lang="en-US" sz="1200" b="1">
                <a:solidFill>
                  <a:srgbClr val="000000"/>
                </a:solidFill>
                <a:latin typeface="Consolas"/>
                <a:ea typeface="Consolas"/>
                <a:cs typeface="Consolas"/>
                <a:sym typeface="Consolas"/>
              </a:rPr>
              <a:t>        	for (e(n-&gt;m): n.neighbors) {</a:t>
            </a:r>
          </a:p>
          <a:p>
            <a:pPr marL="0" lvl="0" indent="0" rtl="0">
              <a:spcBef>
                <a:spcPts val="0"/>
              </a:spcBef>
              <a:buNone/>
            </a:pPr>
            <a:r>
              <a:rPr lang="en-US" sz="1200" b="1">
                <a:solidFill>
                  <a:srgbClr val="000000"/>
                </a:solidFill>
                <a:latin typeface="Consolas"/>
                <a:ea typeface="Consolas"/>
                <a:cs typeface="Consolas"/>
                <a:sym typeface="Consolas"/>
              </a:rPr>
              <a:t>            	if (min(</a:t>
            </a:r>
            <a:r>
              <a:rPr lang="en-US" sz="1400" b="1">
                <a:solidFill>
                  <a:srgbClr val="FF0000"/>
                </a:solidFill>
                <a:latin typeface="Consolas"/>
                <a:ea typeface="Consolas"/>
                <a:cs typeface="Consolas"/>
                <a:sym typeface="Consolas"/>
              </a:rPr>
              <a:t>e.bw</a:t>
            </a:r>
            <a:r>
              <a:rPr lang="en-US" sz="1200" b="1">
                <a:solidFill>
                  <a:srgbClr val="000000"/>
                </a:solidFill>
                <a:latin typeface="Consolas"/>
                <a:ea typeface="Consolas"/>
                <a:cs typeface="Consolas"/>
                <a:sym typeface="Consolas"/>
              </a:rPr>
              <a:t>, bw_src(n)) &gt; bw_src(m)) {</a:t>
            </a:r>
          </a:p>
          <a:p>
            <a:pPr marL="0" lvl="0" indent="0" rtl="0">
              <a:spcBef>
                <a:spcPts val="0"/>
              </a:spcBef>
              <a:buNone/>
            </a:pPr>
            <a:r>
              <a:rPr lang="en-US" sz="1200" b="1">
                <a:solidFill>
                  <a:srgbClr val="000000"/>
                </a:solidFill>
                <a:latin typeface="Consolas"/>
                <a:ea typeface="Consolas"/>
                <a:cs typeface="Consolas"/>
                <a:sym typeface="Consolas"/>
              </a:rPr>
              <a:t>                		updateBw(m, min(e.bw, bw_src(n)));</a:t>
            </a:r>
          </a:p>
          <a:p>
            <a:pPr marL="0" lvl="0" indent="0" rtl="0">
              <a:spcBef>
                <a:spcPts val="0"/>
              </a:spcBef>
              <a:buNone/>
            </a:pPr>
            <a:r>
              <a:rPr lang="en-US" sz="1200" b="1">
                <a:solidFill>
                  <a:srgbClr val="000000"/>
                </a:solidFill>
                <a:latin typeface="Consolas"/>
                <a:ea typeface="Consolas"/>
                <a:cs typeface="Consolas"/>
                <a:sym typeface="Consolas"/>
              </a:rPr>
              <a:t>                		if (!pq.contains(m))</a:t>
            </a:r>
          </a:p>
          <a:p>
            <a:pPr marL="0" lvl="0" indent="0" rtl="0">
              <a:spcBef>
                <a:spcPts val="0"/>
              </a:spcBef>
              <a:buNone/>
            </a:pPr>
            <a:r>
              <a:rPr lang="en-US" sz="1200" b="1">
                <a:solidFill>
                  <a:srgbClr val="000000"/>
                </a:solidFill>
                <a:latin typeface="Consolas"/>
                <a:ea typeface="Consolas"/>
                <a:cs typeface="Consolas"/>
                <a:sym typeface="Consolas"/>
              </a:rPr>
              <a:t>                    		pq.add(m);</a:t>
            </a:r>
          </a:p>
          <a:p>
            <a:pPr marL="0" lvl="0" indent="0" rtl="0">
              <a:spcBef>
                <a:spcPts val="0"/>
              </a:spcBef>
              <a:buNone/>
            </a:pPr>
            <a:r>
              <a:rPr lang="en-US" sz="1200" b="1">
                <a:solidFill>
                  <a:srgbClr val="000000"/>
                </a:solidFill>
                <a:latin typeface="Consolas"/>
                <a:ea typeface="Consolas"/>
                <a:cs typeface="Consolas"/>
                <a:sym typeface="Consolas"/>
              </a:rPr>
              <a:t>            	}</a:t>
            </a:r>
          </a:p>
          <a:p>
            <a:pPr marL="0" lvl="0" indent="0" rtl="0">
              <a:spcBef>
                <a:spcPts val="0"/>
              </a:spcBef>
              <a:buNone/>
            </a:pPr>
            <a:r>
              <a:rPr lang="en-US" sz="1200" b="1">
                <a:solidFill>
                  <a:srgbClr val="000000"/>
                </a:solidFill>
                <a:latin typeface="Consolas"/>
                <a:ea typeface="Consolas"/>
                <a:cs typeface="Consolas"/>
                <a:sym typeface="Consolas"/>
              </a:rPr>
              <a:t>        	}</a:t>
            </a:r>
          </a:p>
          <a:p>
            <a:pPr marL="0" lvl="0" indent="0" rtl="0">
              <a:spcBef>
                <a:spcPts val="0"/>
              </a:spcBef>
              <a:buNone/>
            </a:pPr>
            <a:r>
              <a:rPr lang="en-US" sz="1200" b="1">
                <a:solidFill>
                  <a:srgbClr val="000000"/>
                </a:solidFill>
                <a:latin typeface="Consolas"/>
                <a:ea typeface="Consolas"/>
                <a:cs typeface="Consolas"/>
                <a:sym typeface="Consolas"/>
              </a:rPr>
              <a:t>    	}</a:t>
            </a:r>
          </a:p>
          <a:p>
            <a:pPr marL="0" lvl="0" indent="0" rtl="0">
              <a:spcBef>
                <a:spcPts val="0"/>
              </a:spcBef>
              <a:buNone/>
            </a:pPr>
            <a:r>
              <a:rPr lang="en-US" sz="1200" b="1">
                <a:solidFill>
                  <a:srgbClr val="000000"/>
                </a:solidFill>
                <a:latin typeface="Consolas"/>
                <a:ea typeface="Consolas"/>
                <a:cs typeface="Consolas"/>
                <a:sym typeface="Consolas"/>
              </a:rPr>
              <a:t>    	return failure</a:t>
            </a:r>
          </a:p>
          <a:p>
            <a:pPr marL="0" lvl="0" indent="0" rtl="0">
              <a:spcBef>
                <a:spcPts val="0"/>
              </a:spcBef>
              <a:buNone/>
            </a:pPr>
            <a:r>
              <a:rPr lang="en-US" sz="1200" b="1">
                <a:solidFill>
                  <a:srgbClr val="000000"/>
                </a:solidFill>
                <a:latin typeface="Consolas"/>
                <a:ea typeface="Consolas"/>
                <a:cs typeface="Consolas"/>
                <a:sym typeface="Consolas"/>
              </a:rPr>
              <a:t>}</a:t>
            </a:r>
          </a:p>
          <a:p>
            <a:pPr lvl="0" rtl="0">
              <a:spcBef>
                <a:spcPts val="0"/>
              </a:spcBef>
              <a:buNone/>
            </a:pPr>
            <a:endParaRPr/>
          </a:p>
        </p:txBody>
      </p:sp>
      <p:sp>
        <p:nvSpPr>
          <p:cNvPr id="296" name="Shape 296"/>
          <p:cNvSpPr txBox="1">
            <a:spLocks noGrp="1"/>
          </p:cNvSpPr>
          <p:nvPr>
            <p:ph type="sldNum" idx="4294967295"/>
          </p:nvPr>
        </p:nvSpPr>
        <p:spPr>
          <a:xfrm>
            <a:off x="171451" y="6400800"/>
            <a:ext cx="2540100" cy="304800"/>
          </a:xfrm>
          <a:prstGeom prst="rect">
            <a:avLst/>
          </a:prstGeom>
        </p:spPr>
        <p:txBody>
          <a:bodyPr lIns="91425" tIns="45700" rIns="91425" bIns="45700" anchor="t" anchorCtr="0">
            <a:noAutofit/>
          </a:bodyPr>
          <a:lstStyle/>
          <a:p>
            <a:pPr lvl="0" rtl="0">
              <a:spcBef>
                <a:spcPts val="0"/>
              </a:spcBef>
              <a:buClr>
                <a:srgbClr val="000000"/>
              </a:buClr>
              <a:buSzPct val="25000"/>
              <a:buFont typeface="Arial"/>
              <a:buNone/>
            </a:pPr>
            <a:fld id="{00000000-1234-1234-1234-123412341234}" type="slidenum">
              <a:rPr lang="en-US"/>
              <a:t>52</a:t>
            </a:fld>
            <a:endParaRPr lang="en-US"/>
          </a:p>
        </p:txBody>
      </p:sp>
      <p:sp>
        <p:nvSpPr>
          <p:cNvPr id="297" name="Shape 297"/>
          <p:cNvSpPr txBox="1">
            <a:spLocks noGrp="1"/>
          </p:cNvSpPr>
          <p:nvPr>
            <p:ph type="body" idx="2"/>
          </p:nvPr>
        </p:nvSpPr>
        <p:spPr>
          <a:xfrm>
            <a:off x="5737175" y="990600"/>
            <a:ext cx="6238500" cy="5334000"/>
          </a:xfrm>
          <a:prstGeom prst="rect">
            <a:avLst/>
          </a:prstGeom>
        </p:spPr>
        <p:txBody>
          <a:bodyPr lIns="91425" tIns="91425" rIns="91425" bIns="91425" anchor="t" anchorCtr="0">
            <a:noAutofit/>
          </a:bodyPr>
          <a:lstStyle/>
          <a:p>
            <a:pPr marL="457200" lvl="0" indent="-228600" rtl="0">
              <a:spcBef>
                <a:spcPts val="0"/>
              </a:spcBef>
              <a:buClr>
                <a:srgbClr val="FF0000"/>
              </a:buClr>
            </a:pPr>
            <a:r>
              <a:rPr lang="en-US">
                <a:solidFill>
                  <a:srgbClr val="FF0000"/>
                </a:solidFill>
              </a:rPr>
              <a:t>RED: the dependent data</a:t>
            </a:r>
          </a:p>
          <a:p>
            <a:pPr marL="914400" lvl="1" indent="-228600" rtl="0">
              <a:spcBef>
                <a:spcPts val="0"/>
              </a:spcBef>
              <a:buClr>
                <a:srgbClr val="FF0000"/>
              </a:buClr>
            </a:pPr>
            <a:r>
              <a:rPr lang="en-US">
                <a:solidFill>
                  <a:srgbClr val="FF0000"/>
                </a:solidFill>
              </a:rPr>
              <a:t>Parameters</a:t>
            </a:r>
          </a:p>
          <a:p>
            <a:pPr marL="914400" lvl="1" indent="-228600" rtl="0">
              <a:spcBef>
                <a:spcPts val="0"/>
              </a:spcBef>
              <a:buClr>
                <a:srgbClr val="FF0000"/>
              </a:buClr>
            </a:pPr>
            <a:r>
              <a:rPr lang="en-US">
                <a:solidFill>
                  <a:srgbClr val="FF0000"/>
                </a:solidFill>
              </a:rPr>
              <a:t>Data read from the datastore (or more   general, the </a:t>
            </a:r>
            <a:r>
              <a:rPr lang="en-US" i="1">
                <a:solidFill>
                  <a:srgbClr val="FF0000"/>
                </a:solidFill>
              </a:rPr>
              <a:t>information source</a:t>
            </a:r>
            <a:r>
              <a:rPr lang="en-US">
                <a:solidFill>
                  <a:srgbClr val="FF0000"/>
                </a:solidFill>
              </a:rPr>
              <a:t>)</a:t>
            </a:r>
          </a:p>
          <a:p>
            <a:pPr marL="457200" lvl="0" indent="0" rtl="0">
              <a:spcBef>
                <a:spcPts val="0"/>
              </a:spcBef>
              <a:buNone/>
            </a:pPr>
            <a:endParaRPr>
              <a:solidFill>
                <a:srgbClr val="FF0000"/>
              </a:solidFill>
            </a:endParaRPr>
          </a:p>
          <a:p>
            <a:pPr marL="914400" lvl="1" indent="-228600" rtl="0">
              <a:spcBef>
                <a:spcPts val="0"/>
              </a:spcBef>
              <a:buClr>
                <a:srgbClr val="FF0000"/>
              </a:buClr>
            </a:pPr>
            <a:r>
              <a:rPr lang="en-US" b="1">
                <a:solidFill>
                  <a:srgbClr val="FF0000"/>
                </a:solidFill>
              </a:rPr>
              <a:t>Automatically track the dependency</a:t>
            </a:r>
          </a:p>
          <a:p>
            <a:pPr marL="0" lvl="0" indent="0" rtl="0">
              <a:spcBef>
                <a:spcPts val="0"/>
              </a:spcBef>
              <a:buNone/>
            </a:pPr>
            <a:endParaRPr>
              <a:solidFill>
                <a:srgbClr val="0000FF"/>
              </a:solidFill>
            </a:endParaRPr>
          </a:p>
          <a:p>
            <a:pPr marL="457200" lvl="0" indent="-228600" rtl="0">
              <a:spcBef>
                <a:spcPts val="0"/>
              </a:spcBef>
              <a:buClr>
                <a:srgbClr val="0000FF"/>
              </a:buClr>
            </a:pPr>
            <a:r>
              <a:rPr lang="en-US">
                <a:solidFill>
                  <a:srgbClr val="0000FF"/>
                </a:solidFill>
              </a:rPr>
              <a:t>BLUE: the output of the program</a:t>
            </a:r>
          </a:p>
          <a:p>
            <a:pPr marL="914400" lvl="1" indent="-228600" rtl="0">
              <a:spcBef>
                <a:spcPts val="0"/>
              </a:spcBef>
              <a:buClr>
                <a:srgbClr val="0000FF"/>
              </a:buClr>
            </a:pPr>
            <a:r>
              <a:rPr lang="en-US">
                <a:solidFill>
                  <a:srgbClr val="0000FF"/>
                </a:solidFill>
              </a:rPr>
              <a:t>Data written to the datastore (or more   general,  the </a:t>
            </a:r>
            <a:r>
              <a:rPr lang="en-US" i="1">
                <a:solidFill>
                  <a:srgbClr val="0000FF"/>
                </a:solidFill>
              </a:rPr>
              <a:t>information sink</a:t>
            </a:r>
            <a:r>
              <a:rPr lang="en-US">
                <a:solidFill>
                  <a:srgbClr val="0000FF"/>
                </a:solidFill>
              </a:rPr>
              <a:t>)</a:t>
            </a:r>
          </a:p>
          <a:p>
            <a:pPr marL="457200" lvl="0" indent="0" rtl="0">
              <a:spcBef>
                <a:spcPts val="0"/>
              </a:spcBef>
              <a:buNone/>
            </a:pPr>
            <a:endParaRPr>
              <a:solidFill>
                <a:srgbClr val="0000FF"/>
              </a:solidFill>
            </a:endParaRPr>
          </a:p>
          <a:p>
            <a:pPr marL="914400" lvl="1" indent="-228600" rtl="0">
              <a:spcBef>
                <a:spcPts val="0"/>
              </a:spcBef>
              <a:buClr>
                <a:srgbClr val="0000FF"/>
              </a:buClr>
            </a:pPr>
            <a:r>
              <a:rPr lang="en-US" b="1">
                <a:solidFill>
                  <a:srgbClr val="0000FF"/>
                </a:solidFill>
              </a:rPr>
              <a:t>Automatically restore the state</a:t>
            </a:r>
          </a:p>
          <a:p>
            <a:pPr marL="0" lvl="0" indent="0" rtl="0">
              <a:spcBef>
                <a:spcPts val="0"/>
              </a:spcBef>
              <a:buNone/>
            </a:pPr>
            <a:endParaRPr/>
          </a:p>
        </p:txBody>
      </p:sp>
    </p:spTree>
    <p:extLst>
      <p:ext uri="{BB962C8B-B14F-4D97-AF65-F5344CB8AC3E}">
        <p14:creationId xmlns:p14="http://schemas.microsoft.com/office/powerpoint/2010/main" val="41721104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Shape 302"/>
          <p:cNvSpPr txBox="1">
            <a:spLocks noGrp="1"/>
          </p:cNvSpPr>
          <p:nvPr>
            <p:ph type="title"/>
          </p:nvPr>
        </p:nvSpPr>
        <p:spPr>
          <a:xfrm>
            <a:off x="342498" y="85614"/>
            <a:ext cx="11416620" cy="685799"/>
          </a:xfrm>
          <a:prstGeom prst="rect">
            <a:avLst/>
          </a:prstGeom>
          <a:noFill/>
          <a:ln>
            <a:noFill/>
          </a:ln>
          <a:effectLst>
            <a:outerShdw blurRad="25399" dist="12700" dir="2700000" algn="ctr" rotWithShape="0">
              <a:srgbClr val="000000">
                <a:alpha val="24705"/>
              </a:srgbClr>
            </a:outerShdw>
          </a:effectLst>
        </p:spPr>
        <p:txBody>
          <a:bodyPr lIns="91425" tIns="45700" rIns="91425" bIns="45700" anchor="ctr" anchorCtr="0">
            <a:noAutofit/>
          </a:bodyPr>
          <a:lstStyle/>
          <a:p>
            <a:pPr lvl="0" rtl="0">
              <a:spcBef>
                <a:spcPts val="0"/>
              </a:spcBef>
              <a:buSzPct val="25000"/>
              <a:buNone/>
            </a:pPr>
            <a:r>
              <a:rPr lang="en-US"/>
              <a:t>Automatic dependency tracking</a:t>
            </a:r>
          </a:p>
        </p:txBody>
      </p:sp>
      <p:sp>
        <p:nvSpPr>
          <p:cNvPr id="303" name="Shape 303"/>
          <p:cNvSpPr txBox="1">
            <a:spLocks noGrp="1"/>
          </p:cNvSpPr>
          <p:nvPr>
            <p:ph type="body" idx="1"/>
          </p:nvPr>
        </p:nvSpPr>
        <p:spPr>
          <a:xfrm>
            <a:off x="167217" y="990600"/>
            <a:ext cx="11808882" cy="5422899"/>
          </a:xfrm>
          <a:prstGeom prst="rect">
            <a:avLst/>
          </a:prstGeom>
          <a:noFill/>
          <a:ln>
            <a:noFill/>
          </a:ln>
        </p:spPr>
        <p:txBody>
          <a:bodyPr lIns="91425" tIns="45700" rIns="91425" bIns="45700" anchor="t" anchorCtr="0">
            <a:noAutofit/>
          </a:bodyPr>
          <a:lstStyle/>
          <a:p>
            <a:pPr marL="457200" lvl="0" indent="-228600" rtl="0">
              <a:spcBef>
                <a:spcPts val="0"/>
              </a:spcBef>
              <a:buClr>
                <a:schemeClr val="dk1"/>
              </a:buClr>
            </a:pPr>
            <a:r>
              <a:rPr lang="en-US"/>
              <a:t>Requirements:</a:t>
            </a:r>
          </a:p>
          <a:p>
            <a:pPr marL="914400" lvl="1" indent="-228600" rtl="0">
              <a:spcBef>
                <a:spcPts val="0"/>
              </a:spcBef>
            </a:pPr>
            <a:r>
              <a:rPr lang="en-US"/>
              <a:t>Capture all the data access</a:t>
            </a:r>
          </a:p>
          <a:p>
            <a:pPr marL="914400" lvl="1" indent="-228600" rtl="0">
              <a:spcBef>
                <a:spcPts val="0"/>
              </a:spcBef>
            </a:pPr>
            <a:r>
              <a:rPr lang="en-US"/>
              <a:t>Learn the relationship between data and function instances</a:t>
            </a:r>
          </a:p>
          <a:p>
            <a:pPr marL="457200" lvl="0" indent="-228600" rtl="0">
              <a:spcBef>
                <a:spcPts val="0"/>
              </a:spcBef>
            </a:pPr>
            <a:r>
              <a:rPr lang="en-US"/>
              <a:t>Challenges:</a:t>
            </a:r>
          </a:p>
          <a:p>
            <a:pPr marL="914400" lvl="1" indent="-228600" rtl="0">
              <a:spcBef>
                <a:spcPts val="0"/>
              </a:spcBef>
            </a:pPr>
            <a:r>
              <a:rPr lang="en-US"/>
              <a:t>How to get fine-grained dependency tracking with ODL </a:t>
            </a:r>
            <a:r>
              <a:rPr lang="en-US">
                <a:solidFill>
                  <a:srgbClr val="FF0000"/>
                </a:solidFill>
                <a:latin typeface="Consolas"/>
                <a:ea typeface="Consolas"/>
                <a:cs typeface="Consolas"/>
                <a:sym typeface="Consolas"/>
              </a:rPr>
              <a:t>DataObject</a:t>
            </a:r>
            <a:r>
              <a:rPr lang="en-US"/>
              <a:t>?</a:t>
            </a:r>
          </a:p>
          <a:p>
            <a:pPr marL="914400" lvl="1" indent="-228600" rtl="0">
              <a:spcBef>
                <a:spcPts val="0"/>
              </a:spcBef>
            </a:pPr>
            <a:r>
              <a:rPr lang="en-US"/>
              <a:t>How to track primitive types</a:t>
            </a:r>
          </a:p>
          <a:p>
            <a:pPr marL="457200" marR="0" lvl="0" indent="-228600" algn="l" rtl="0">
              <a:spcBef>
                <a:spcPts val="0"/>
              </a:spcBef>
              <a:spcAft>
                <a:spcPts val="0"/>
              </a:spcAft>
            </a:pPr>
            <a:r>
              <a:rPr lang="en-US"/>
              <a:t>Solutions:</a:t>
            </a:r>
          </a:p>
          <a:p>
            <a:pPr marL="914400" marR="0" lvl="1" indent="-431800" algn="l" rtl="0">
              <a:lnSpc>
                <a:spcPct val="100000"/>
              </a:lnSpc>
              <a:spcBef>
                <a:spcPts val="0"/>
              </a:spcBef>
              <a:spcAft>
                <a:spcPts val="0"/>
              </a:spcAft>
              <a:buClr>
                <a:srgbClr val="6E7BBD"/>
              </a:buClr>
              <a:buSzPct val="114285"/>
              <a:buFont typeface="Calibri"/>
            </a:pPr>
            <a:r>
              <a:rPr lang="en-US"/>
              <a:t>Java proxy with BA/BI codec</a:t>
            </a:r>
          </a:p>
          <a:p>
            <a:pPr marL="914400" marR="0" lvl="1" indent="-228600" algn="l" rtl="0">
              <a:spcBef>
                <a:spcPts val="0"/>
              </a:spcBef>
              <a:spcAft>
                <a:spcPts val="0"/>
              </a:spcAft>
            </a:pPr>
            <a:r>
              <a:rPr lang="en-US"/>
              <a:t>Information flow/Taint analysis</a:t>
            </a:r>
          </a:p>
        </p:txBody>
      </p:sp>
      <p:sp>
        <p:nvSpPr>
          <p:cNvPr id="304" name="Shape 304"/>
          <p:cNvSpPr txBox="1">
            <a:spLocks noGrp="1"/>
          </p:cNvSpPr>
          <p:nvPr>
            <p:ph type="sldNum" idx="4294967295"/>
          </p:nvPr>
        </p:nvSpPr>
        <p:spPr>
          <a:xfrm>
            <a:off x="9652000" y="6543785"/>
            <a:ext cx="2540000" cy="304799"/>
          </a:xfrm>
          <a:prstGeom prst="rect">
            <a:avLst/>
          </a:prstGeom>
          <a:noFill/>
          <a:ln>
            <a:noFill/>
          </a:ln>
        </p:spPr>
        <p:txBody>
          <a:bodyPr lIns="91425" tIns="45700" rIns="91425" bIns="45700" anchor="t" anchorCtr="0">
            <a:noAutofit/>
          </a:bodyPr>
          <a:lstStyle/>
          <a:p>
            <a:pPr marL="0" marR="0" lvl="0" indent="0" algn="r" rtl="0">
              <a:spcBef>
                <a:spcPts val="0"/>
              </a:spcBef>
              <a:spcAft>
                <a:spcPts val="0"/>
              </a:spcAft>
              <a:buSzPct val="25000"/>
              <a:buNone/>
            </a:pPr>
            <a:fld id="{00000000-1234-1234-1234-123412341234}" type="slidenum">
              <a:rPr lang="en-US" sz="1600" b="0" i="0" u="none" strike="noStrike" cap="none" baseline="-25000">
                <a:solidFill>
                  <a:schemeClr val="dk1"/>
                </a:solidFill>
                <a:latin typeface="Arial"/>
                <a:ea typeface="Arial"/>
                <a:cs typeface="Arial"/>
                <a:sym typeface="Arial"/>
              </a:rPr>
              <a:t>53</a:t>
            </a:fld>
            <a:endParaRPr lang="en-US" sz="1600" b="0" i="0" u="none" strike="noStrike" cap="none" baseline="-25000">
              <a:solidFill>
                <a:schemeClr val="dk1"/>
              </a:solidFill>
              <a:latin typeface="Arial"/>
              <a:ea typeface="Arial"/>
              <a:cs typeface="Arial"/>
              <a:sym typeface="Arial"/>
            </a:endParaRPr>
          </a:p>
        </p:txBody>
      </p:sp>
    </p:spTree>
    <p:extLst>
      <p:ext uri="{BB962C8B-B14F-4D97-AF65-F5344CB8AC3E}">
        <p14:creationId xmlns:p14="http://schemas.microsoft.com/office/powerpoint/2010/main" val="196851495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Shape 309"/>
          <p:cNvSpPr txBox="1">
            <a:spLocks noGrp="1"/>
          </p:cNvSpPr>
          <p:nvPr>
            <p:ph type="title"/>
          </p:nvPr>
        </p:nvSpPr>
        <p:spPr>
          <a:xfrm>
            <a:off x="342498" y="85614"/>
            <a:ext cx="11416620" cy="685799"/>
          </a:xfrm>
          <a:prstGeom prst="rect">
            <a:avLst/>
          </a:prstGeom>
          <a:noFill/>
          <a:ln>
            <a:noFill/>
          </a:ln>
          <a:effectLst>
            <a:outerShdw blurRad="25399" dist="12700" dir="2700000" algn="ctr" rotWithShape="0">
              <a:srgbClr val="000000">
                <a:alpha val="24705"/>
              </a:srgbClr>
            </a:outerShdw>
          </a:effectLst>
        </p:spPr>
        <p:txBody>
          <a:bodyPr lIns="91425" tIns="45700" rIns="91425" bIns="45700" anchor="ctr" anchorCtr="0">
            <a:noAutofit/>
          </a:bodyPr>
          <a:lstStyle/>
          <a:p>
            <a:pPr marL="0" marR="0" lvl="0" indent="0" algn="ctr" rtl="0">
              <a:spcBef>
                <a:spcPts val="0"/>
              </a:spcBef>
              <a:spcAft>
                <a:spcPts val="0"/>
              </a:spcAft>
              <a:buSzPct val="25000"/>
              <a:buNone/>
            </a:pPr>
            <a:r>
              <a:rPr lang="en-US"/>
              <a:t>Automatic restoration</a:t>
            </a:r>
          </a:p>
        </p:txBody>
      </p:sp>
      <p:sp>
        <p:nvSpPr>
          <p:cNvPr id="310" name="Shape 310"/>
          <p:cNvSpPr txBox="1">
            <a:spLocks noGrp="1"/>
          </p:cNvSpPr>
          <p:nvPr>
            <p:ph type="body" idx="1"/>
          </p:nvPr>
        </p:nvSpPr>
        <p:spPr>
          <a:xfrm>
            <a:off x="167217" y="990600"/>
            <a:ext cx="11808882" cy="5422899"/>
          </a:xfrm>
          <a:prstGeom prst="rect">
            <a:avLst/>
          </a:prstGeom>
          <a:noFill/>
          <a:ln>
            <a:noFill/>
          </a:ln>
        </p:spPr>
        <p:txBody>
          <a:bodyPr lIns="91425" tIns="45700" rIns="91425" bIns="45700" anchor="t" anchorCtr="0">
            <a:noAutofit/>
          </a:bodyPr>
          <a:lstStyle/>
          <a:p>
            <a:pPr marL="457200" marR="0" lvl="0" indent="-431800" algn="l" rtl="0">
              <a:spcBef>
                <a:spcPts val="0"/>
              </a:spcBef>
              <a:spcAft>
                <a:spcPts val="0"/>
              </a:spcAft>
              <a:buClr>
                <a:schemeClr val="dk1"/>
              </a:buClr>
              <a:buSzPct val="100000"/>
              <a:buFont typeface="Calibri"/>
            </a:pPr>
            <a:r>
              <a:rPr lang="en-US"/>
              <a:t>Requirements:</a:t>
            </a:r>
          </a:p>
          <a:p>
            <a:pPr marL="914400" marR="0" lvl="1" indent="-228600" algn="l" rtl="0">
              <a:spcBef>
                <a:spcPts val="0"/>
              </a:spcBef>
              <a:spcAft>
                <a:spcPts val="0"/>
              </a:spcAft>
            </a:pPr>
            <a:r>
              <a:rPr lang="en-US"/>
              <a:t>Clear all side-effects of dirty function instances</a:t>
            </a:r>
          </a:p>
          <a:p>
            <a:pPr marL="457200" marR="0" lvl="0" indent="-228600" algn="l" rtl="0">
              <a:spcBef>
                <a:spcPts val="0"/>
              </a:spcBef>
              <a:spcAft>
                <a:spcPts val="0"/>
              </a:spcAft>
            </a:pPr>
            <a:r>
              <a:rPr lang="en-US"/>
              <a:t>Challenges:</a:t>
            </a:r>
          </a:p>
          <a:p>
            <a:pPr marL="914400" marR="0" lvl="1" indent="-228600" algn="l" rtl="0">
              <a:spcBef>
                <a:spcPts val="0"/>
              </a:spcBef>
              <a:spcAft>
                <a:spcPts val="0"/>
              </a:spcAft>
            </a:pPr>
            <a:r>
              <a:rPr lang="en-US"/>
              <a:t>How to identify all “dirty” function instances</a:t>
            </a:r>
          </a:p>
          <a:p>
            <a:pPr marL="914400" marR="0" lvl="1" indent="-228600" algn="l" rtl="0">
              <a:spcBef>
                <a:spcPts val="0"/>
              </a:spcBef>
              <a:spcAft>
                <a:spcPts val="0"/>
              </a:spcAft>
            </a:pPr>
            <a:r>
              <a:rPr lang="en-US"/>
              <a:t>How to restore to the correct state</a:t>
            </a:r>
          </a:p>
          <a:p>
            <a:pPr marL="457200" marR="0" lvl="0" indent="-431800" algn="l" rtl="0">
              <a:spcBef>
                <a:spcPts val="0"/>
              </a:spcBef>
              <a:spcAft>
                <a:spcPts val="0"/>
              </a:spcAft>
              <a:buClr>
                <a:schemeClr val="dk1"/>
              </a:buClr>
              <a:buSzPct val="100000"/>
              <a:buFont typeface="Calibri"/>
            </a:pPr>
            <a:r>
              <a:rPr lang="en-US"/>
              <a:t>Basic ideas:</a:t>
            </a:r>
          </a:p>
          <a:p>
            <a:pPr marL="914400" marR="0" lvl="1" indent="-228600" algn="l" rtl="0">
              <a:spcBef>
                <a:spcPts val="0"/>
              </a:spcBef>
              <a:spcAft>
                <a:spcPts val="0"/>
              </a:spcAft>
            </a:pPr>
            <a:r>
              <a:rPr lang="en-US"/>
              <a:t>Trace “dirty” function instances using the data dependency graph</a:t>
            </a:r>
          </a:p>
          <a:p>
            <a:pPr marL="914400" marR="0" lvl="1" indent="-431800" algn="l" rtl="0">
              <a:spcBef>
                <a:spcPts val="0"/>
              </a:spcBef>
              <a:spcAft>
                <a:spcPts val="0"/>
              </a:spcAft>
              <a:buClr>
                <a:schemeClr val="dk1"/>
              </a:buClr>
              <a:buSzPct val="114285"/>
              <a:buFont typeface="Calibri"/>
            </a:pPr>
            <a:r>
              <a:rPr lang="en-US"/>
              <a:t>Keep records of modifications on the data tree</a:t>
            </a:r>
          </a:p>
          <a:p>
            <a:pPr marL="457200" marR="0" lvl="0" indent="0" algn="l" rtl="0">
              <a:spcBef>
                <a:spcPts val="0"/>
              </a:spcBef>
              <a:spcAft>
                <a:spcPts val="0"/>
              </a:spcAft>
              <a:buNone/>
            </a:pPr>
            <a:endParaRPr/>
          </a:p>
        </p:txBody>
      </p:sp>
      <p:sp>
        <p:nvSpPr>
          <p:cNvPr id="311" name="Shape 311"/>
          <p:cNvSpPr txBox="1">
            <a:spLocks noGrp="1"/>
          </p:cNvSpPr>
          <p:nvPr>
            <p:ph type="sldNum" idx="4294967295"/>
          </p:nvPr>
        </p:nvSpPr>
        <p:spPr>
          <a:xfrm>
            <a:off x="9652000" y="6543785"/>
            <a:ext cx="2540000" cy="304799"/>
          </a:xfrm>
          <a:prstGeom prst="rect">
            <a:avLst/>
          </a:prstGeom>
          <a:noFill/>
          <a:ln>
            <a:noFill/>
          </a:ln>
        </p:spPr>
        <p:txBody>
          <a:bodyPr lIns="91425" tIns="45700" rIns="91425" bIns="45700" anchor="t" anchorCtr="0">
            <a:noAutofit/>
          </a:bodyPr>
          <a:lstStyle/>
          <a:p>
            <a:pPr marL="0" marR="0" lvl="0" indent="0" algn="r" rtl="0">
              <a:spcBef>
                <a:spcPts val="0"/>
              </a:spcBef>
              <a:spcAft>
                <a:spcPts val="0"/>
              </a:spcAft>
              <a:buSzPct val="25000"/>
              <a:buNone/>
            </a:pPr>
            <a:fld id="{00000000-1234-1234-1234-123412341234}" type="slidenum">
              <a:rPr lang="en-US" sz="1600" b="0" i="0" u="none" strike="noStrike" cap="none" baseline="-25000">
                <a:solidFill>
                  <a:schemeClr val="dk1"/>
                </a:solidFill>
                <a:latin typeface="Arial"/>
                <a:ea typeface="Arial"/>
                <a:cs typeface="Arial"/>
                <a:sym typeface="Arial"/>
              </a:rPr>
              <a:t>54</a:t>
            </a:fld>
            <a:endParaRPr lang="en-US" sz="1600" b="0" i="0" u="none" strike="noStrike" cap="none" baseline="-25000">
              <a:solidFill>
                <a:schemeClr val="dk1"/>
              </a:solidFill>
              <a:latin typeface="Arial"/>
              <a:ea typeface="Arial"/>
              <a:cs typeface="Arial"/>
              <a:sym typeface="Arial"/>
            </a:endParaRPr>
          </a:p>
        </p:txBody>
      </p:sp>
    </p:spTree>
    <p:extLst>
      <p:ext uri="{BB962C8B-B14F-4D97-AF65-F5344CB8AC3E}">
        <p14:creationId xmlns:p14="http://schemas.microsoft.com/office/powerpoint/2010/main" val="79568565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Shape 317"/>
          <p:cNvSpPr txBox="1">
            <a:spLocks noGrp="1"/>
          </p:cNvSpPr>
          <p:nvPr>
            <p:ph type="title"/>
          </p:nvPr>
        </p:nvSpPr>
        <p:spPr>
          <a:xfrm>
            <a:off x="342498" y="85614"/>
            <a:ext cx="11416500" cy="685800"/>
          </a:xfrm>
          <a:prstGeom prst="rect">
            <a:avLst/>
          </a:prstGeom>
        </p:spPr>
        <p:txBody>
          <a:bodyPr lIns="91425" tIns="91425" rIns="91425" bIns="91425" anchor="ctr" anchorCtr="0">
            <a:noAutofit/>
          </a:bodyPr>
          <a:lstStyle/>
          <a:p>
            <a:pPr lvl="0">
              <a:spcBef>
                <a:spcPts val="0"/>
              </a:spcBef>
              <a:buNone/>
            </a:pPr>
            <a:r>
              <a:rPr lang="en-US"/>
              <a:t>Efficient Two-Phase Scheduling</a:t>
            </a:r>
          </a:p>
        </p:txBody>
      </p:sp>
      <p:sp>
        <p:nvSpPr>
          <p:cNvPr id="318" name="Shape 318"/>
          <p:cNvSpPr txBox="1">
            <a:spLocks noGrp="1"/>
          </p:cNvSpPr>
          <p:nvPr>
            <p:ph type="body" idx="1"/>
          </p:nvPr>
        </p:nvSpPr>
        <p:spPr>
          <a:xfrm>
            <a:off x="167217" y="990600"/>
            <a:ext cx="11808900" cy="5422800"/>
          </a:xfrm>
          <a:prstGeom prst="rect">
            <a:avLst/>
          </a:prstGeom>
        </p:spPr>
        <p:txBody>
          <a:bodyPr lIns="91425" tIns="91425" rIns="91425" bIns="91425" anchor="t" anchorCtr="0">
            <a:noAutofit/>
          </a:bodyPr>
          <a:lstStyle/>
          <a:p>
            <a:pPr marL="457200" lvl="0" indent="-228600" rtl="0">
              <a:spcBef>
                <a:spcPts val="0"/>
              </a:spcBef>
            </a:pPr>
            <a:r>
              <a:rPr lang="en-US"/>
              <a:t>Requirements: </a:t>
            </a:r>
          </a:p>
          <a:p>
            <a:pPr marL="914400" lvl="1" indent="-228600" rtl="0">
              <a:spcBef>
                <a:spcPts val="0"/>
              </a:spcBef>
            </a:pPr>
            <a:r>
              <a:rPr lang="en-US"/>
              <a:t>Maintain the consistency between control plane and data plane</a:t>
            </a:r>
          </a:p>
          <a:p>
            <a:pPr marL="914400" lvl="1" indent="-228600" rtl="0">
              <a:spcBef>
                <a:spcPts val="0"/>
              </a:spcBef>
            </a:pPr>
            <a:r>
              <a:rPr lang="en-US"/>
              <a:t>Reduce group commit conflicts</a:t>
            </a:r>
          </a:p>
          <a:p>
            <a:pPr marL="914400" lvl="1" indent="-228600" rtl="0">
              <a:spcBef>
                <a:spcPts val="0"/>
              </a:spcBef>
            </a:pPr>
            <a:r>
              <a:rPr lang="en-US"/>
              <a:t>Minimize the schedule makespan</a:t>
            </a:r>
          </a:p>
          <a:p>
            <a:pPr marL="457200" lvl="0" indent="-228600" rtl="0">
              <a:spcBef>
                <a:spcPts val="0"/>
              </a:spcBef>
            </a:pPr>
            <a:r>
              <a:rPr lang="en-US"/>
              <a:t>Challenges:</a:t>
            </a:r>
          </a:p>
          <a:p>
            <a:pPr marL="914400" lvl="1" indent="-228600" rtl="0">
              <a:spcBef>
                <a:spcPts val="0"/>
              </a:spcBef>
            </a:pPr>
            <a:r>
              <a:rPr lang="en-US"/>
              <a:t>Stochastic instance execution time</a:t>
            </a:r>
          </a:p>
          <a:p>
            <a:pPr marL="457200" lvl="0" indent="-228600" rtl="0">
              <a:spcBef>
                <a:spcPts val="0"/>
              </a:spcBef>
            </a:pPr>
            <a:r>
              <a:rPr lang="en-US"/>
              <a:t>Scheduling principles:</a:t>
            </a:r>
          </a:p>
          <a:p>
            <a:pPr marL="914400" lvl="1" indent="-228600" rtl="0">
              <a:spcBef>
                <a:spcPts val="0"/>
              </a:spcBef>
            </a:pPr>
            <a:r>
              <a:rPr lang="en-US"/>
              <a:t>Execute instances that writes to data plane first</a:t>
            </a:r>
          </a:p>
          <a:p>
            <a:pPr marL="914400" lvl="1" indent="-228600" rtl="0">
              <a:spcBef>
                <a:spcPts val="0"/>
              </a:spcBef>
            </a:pPr>
            <a:r>
              <a:rPr lang="en-US"/>
              <a:t>Execute instances in the same group consecutively</a:t>
            </a:r>
          </a:p>
        </p:txBody>
      </p:sp>
      <p:sp>
        <p:nvSpPr>
          <p:cNvPr id="319" name="Shape 319"/>
          <p:cNvSpPr txBox="1">
            <a:spLocks noGrp="1"/>
          </p:cNvSpPr>
          <p:nvPr>
            <p:ph type="sldNum" idx="4294967295"/>
          </p:nvPr>
        </p:nvSpPr>
        <p:spPr>
          <a:xfrm>
            <a:off x="9652000" y="6543785"/>
            <a:ext cx="2540100" cy="304800"/>
          </a:xfrm>
          <a:prstGeom prst="rect">
            <a:avLst/>
          </a:prstGeom>
        </p:spPr>
        <p:txBody>
          <a:bodyPr lIns="91425" tIns="45700" rIns="91425" bIns="45700" anchor="t" anchorCtr="0">
            <a:noAutofit/>
          </a:bodyPr>
          <a:lstStyle/>
          <a:p>
            <a:pPr lvl="0">
              <a:spcBef>
                <a:spcPts val="0"/>
              </a:spcBef>
              <a:buClr>
                <a:srgbClr val="000000"/>
              </a:buClr>
              <a:buSzPct val="25000"/>
              <a:buFont typeface="Arial"/>
              <a:buNone/>
            </a:pPr>
            <a:fld id="{00000000-1234-1234-1234-123412341234}" type="slidenum">
              <a:rPr lang="en-US"/>
              <a:t>55</a:t>
            </a:fld>
            <a:endParaRPr lang="en-US"/>
          </a:p>
        </p:txBody>
      </p:sp>
    </p:spTree>
    <p:extLst>
      <p:ext uri="{BB962C8B-B14F-4D97-AF65-F5344CB8AC3E}">
        <p14:creationId xmlns:p14="http://schemas.microsoft.com/office/powerpoint/2010/main" val="154905103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345" name="Rectangle 1"/>
          <p:cNvSpPr>
            <a:spLocks noGrp="1" noChangeArrowheads="1"/>
          </p:cNvSpPr>
          <p:nvPr>
            <p:ph type="ctrTitle"/>
          </p:nvPr>
        </p:nvSpPr>
        <p:spPr>
          <a:xfrm>
            <a:off x="914400" y="1231900"/>
            <a:ext cx="10363200" cy="4216400"/>
          </a:xfrm>
          <a:ln/>
        </p:spPr>
        <p:txBody>
          <a:bodyPr/>
          <a:lstStyle/>
          <a:p>
            <a:pPr algn="l"/>
            <a:r>
              <a:rPr lang="en-US" sz="6000" dirty="0" smtClean="0">
                <a:solidFill>
                  <a:srgbClr val="C00000"/>
                </a:solidFill>
              </a:rPr>
              <a:t>Exercise: </a:t>
            </a:r>
            <a:r>
              <a:rPr lang="en-US" sz="6000" dirty="0">
                <a:solidFill>
                  <a:srgbClr val="C00000"/>
                </a:solidFill>
              </a:rPr>
              <a:t/>
            </a:r>
            <a:br>
              <a:rPr lang="en-US" sz="6000" dirty="0">
                <a:solidFill>
                  <a:srgbClr val="C00000"/>
                </a:solidFill>
              </a:rPr>
            </a:br>
            <a:r>
              <a:rPr lang="en-US" sz="3200" dirty="0" smtClean="0">
                <a:solidFill>
                  <a:schemeClr val="tx1"/>
                </a:solidFill>
              </a:rPr>
              <a:t>- Write and test F1</a:t>
            </a:r>
            <a:endParaRPr lang="en-US" sz="3200" dirty="0">
              <a:solidFill>
                <a:schemeClr val="tx1"/>
              </a:solidFill>
            </a:endParaRPr>
          </a:p>
        </p:txBody>
      </p:sp>
      <p:sp>
        <p:nvSpPr>
          <p:cNvPr id="10" name="Slide Number Placeholder 6"/>
          <p:cNvSpPr>
            <a:spLocks noGrp="1"/>
          </p:cNvSpPr>
          <p:nvPr>
            <p:ph type="sldNum" sz="quarter" idx="10"/>
          </p:nvPr>
        </p:nvSpPr>
        <p:spPr>
          <a:xfrm>
            <a:off x="10287000" y="6553200"/>
            <a:ext cx="1905000" cy="304800"/>
          </a:xfrm>
        </p:spPr>
        <p:txBody>
          <a:bodyPr/>
          <a:lstStyle/>
          <a:p>
            <a:pPr>
              <a:defRPr/>
            </a:pPr>
            <a:fld id="{164B0F64-89EF-7A42-892D-484BAB952423}" type="slidenum">
              <a:rPr lang="en-US" smtClean="0"/>
              <a:pPr>
                <a:defRPr/>
              </a:pPr>
              <a:t>56</a:t>
            </a:fld>
            <a:endParaRPr lang="en-US" dirty="0">
              <a:solidFill>
                <a:schemeClr val="bg2"/>
              </a:solidFill>
            </a:endParaRPr>
          </a:p>
        </p:txBody>
      </p:sp>
    </p:spTree>
    <p:extLst>
      <p:ext uri="{BB962C8B-B14F-4D97-AF65-F5344CB8AC3E}">
        <p14:creationId xmlns:p14="http://schemas.microsoft.com/office/powerpoint/2010/main" val="158222753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345" name="Rectangle 1"/>
          <p:cNvSpPr>
            <a:spLocks noGrp="1" noChangeArrowheads="1"/>
          </p:cNvSpPr>
          <p:nvPr>
            <p:ph type="ctrTitle"/>
          </p:nvPr>
        </p:nvSpPr>
        <p:spPr>
          <a:ln/>
        </p:spPr>
        <p:txBody>
          <a:bodyPr/>
          <a:lstStyle/>
          <a:p>
            <a:r>
              <a:rPr lang="en-US" sz="6000" dirty="0" smtClean="0">
                <a:solidFill>
                  <a:srgbClr val="C00000"/>
                </a:solidFill>
              </a:rPr>
              <a:t>Part 4: Summary</a:t>
            </a:r>
            <a:endParaRPr lang="en-US" sz="6000" dirty="0">
              <a:solidFill>
                <a:srgbClr val="C00000"/>
              </a:solidFill>
            </a:endParaRPr>
          </a:p>
        </p:txBody>
      </p:sp>
      <p:sp>
        <p:nvSpPr>
          <p:cNvPr id="10" name="Slide Number Placeholder 6"/>
          <p:cNvSpPr>
            <a:spLocks noGrp="1"/>
          </p:cNvSpPr>
          <p:nvPr>
            <p:ph type="sldNum" sz="quarter" idx="10"/>
          </p:nvPr>
        </p:nvSpPr>
        <p:spPr>
          <a:xfrm>
            <a:off x="10287000" y="6553200"/>
            <a:ext cx="1905000" cy="304800"/>
          </a:xfrm>
        </p:spPr>
        <p:txBody>
          <a:bodyPr/>
          <a:lstStyle/>
          <a:p>
            <a:pPr>
              <a:defRPr/>
            </a:pPr>
            <a:fld id="{164B0F64-89EF-7A42-892D-484BAB952423}" type="slidenum">
              <a:rPr lang="en-US" smtClean="0"/>
              <a:pPr>
                <a:defRPr/>
              </a:pPr>
              <a:t>57</a:t>
            </a:fld>
            <a:endParaRPr lang="en-US" dirty="0">
              <a:solidFill>
                <a:schemeClr val="bg2"/>
              </a:solidFill>
            </a:endParaRPr>
          </a:p>
        </p:txBody>
      </p:sp>
    </p:spTree>
    <p:extLst>
      <p:ext uri="{BB962C8B-B14F-4D97-AF65-F5344CB8AC3E}">
        <p14:creationId xmlns:p14="http://schemas.microsoft.com/office/powerpoint/2010/main" val="179680139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Rectangle 51"/>
          <p:cNvSpPr/>
          <p:nvPr/>
        </p:nvSpPr>
        <p:spPr bwMode="auto">
          <a:xfrm>
            <a:off x="1797129" y="1305076"/>
            <a:ext cx="2311400" cy="2911058"/>
          </a:xfrm>
          <a:prstGeom prst="rect">
            <a:avLst/>
          </a:prstGeom>
          <a:solidFill>
            <a:schemeClr val="accent1"/>
          </a:solidFill>
          <a:ln w="9525" cap="flat" cmpd="sng" algn="ctr">
            <a:solidFill>
              <a:sysClr val="windowText" lastClr="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defRPr/>
            </a:pPr>
            <a:endParaRPr lang="en-US" kern="0">
              <a:solidFill>
                <a:sysClr val="windowText" lastClr="000000"/>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2" name="Title 1"/>
          <p:cNvSpPr>
            <a:spLocks noGrp="1"/>
          </p:cNvSpPr>
          <p:nvPr>
            <p:ph type="title"/>
          </p:nvPr>
        </p:nvSpPr>
        <p:spPr>
          <a:xfrm>
            <a:off x="1981200" y="111493"/>
            <a:ext cx="8077200" cy="580292"/>
          </a:xfrm>
        </p:spPr>
        <p:txBody>
          <a:bodyPr>
            <a:noAutofit/>
          </a:bodyPr>
          <a:lstStyle/>
          <a:p>
            <a:r>
              <a:rPr lang="en-US" sz="4000" dirty="0" smtClean="0">
                <a:ea typeface="ＭＳ Ｐゴシック" charset="0"/>
                <a:cs typeface="ＭＳ Ｐゴシック" charset="0"/>
              </a:rPr>
              <a:t>Bigger Picture</a:t>
            </a:r>
            <a:endParaRPr lang="en-US" sz="4000" dirty="0"/>
          </a:p>
        </p:txBody>
      </p:sp>
      <p:sp>
        <p:nvSpPr>
          <p:cNvPr id="8" name="Rectangle 1"/>
          <p:cNvSpPr>
            <a:spLocks noChangeArrowheads="1"/>
          </p:cNvSpPr>
          <p:nvPr/>
        </p:nvSpPr>
        <p:spPr bwMode="auto">
          <a:xfrm>
            <a:off x="2259931" y="1305075"/>
            <a:ext cx="303711" cy="23596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sz="1400"/>
          </a:p>
        </p:txBody>
      </p:sp>
      <p:sp>
        <p:nvSpPr>
          <p:cNvPr id="26" name="Rectangle 25"/>
          <p:cNvSpPr/>
          <p:nvPr/>
        </p:nvSpPr>
        <p:spPr bwMode="auto">
          <a:xfrm>
            <a:off x="4881429" y="1318341"/>
            <a:ext cx="2311400" cy="2897792"/>
          </a:xfrm>
          <a:prstGeom prst="rect">
            <a:avLst/>
          </a:prstGeom>
          <a:solidFill>
            <a:schemeClr val="accent5">
              <a:lumMod val="60000"/>
              <a:lumOff val="40000"/>
            </a:schemeClr>
          </a:solidFill>
          <a:ln w="34925"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defRPr/>
            </a:pPr>
            <a:endParaRPr lang="en-US" kern="0">
              <a:solidFill>
                <a:sysClr val="windowText" lastClr="000000"/>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pic>
        <p:nvPicPr>
          <p:cNvPr id="42" name="Picture 41"/>
          <p:cNvPicPr>
            <a:picLocks noChangeAspect="1"/>
          </p:cNvPicPr>
          <p:nvPr/>
        </p:nvPicPr>
        <p:blipFill>
          <a:blip r:embed="rId3"/>
          <a:stretch>
            <a:fillRect/>
          </a:stretch>
        </p:blipFill>
        <p:spPr>
          <a:xfrm>
            <a:off x="311228" y="1505498"/>
            <a:ext cx="651934" cy="513552"/>
          </a:xfrm>
          <a:prstGeom prst="rect">
            <a:avLst/>
          </a:prstGeom>
        </p:spPr>
      </p:pic>
      <p:sp>
        <p:nvSpPr>
          <p:cNvPr id="33" name="Slide Number Placeholder 9"/>
          <p:cNvSpPr>
            <a:spLocks noGrp="1"/>
          </p:cNvSpPr>
          <p:nvPr>
            <p:ph type="sldNum" sz="quarter" idx="10"/>
          </p:nvPr>
        </p:nvSpPr>
        <p:spPr>
          <a:xfrm>
            <a:off x="10287000" y="6553200"/>
            <a:ext cx="1905000" cy="304800"/>
          </a:xfrm>
        </p:spPr>
        <p:txBody>
          <a:bodyPr/>
          <a:lstStyle/>
          <a:p>
            <a:pPr>
              <a:defRPr/>
            </a:pPr>
            <a:fld id="{164B0F64-89EF-7A42-892D-484BAB952423}" type="slidenum">
              <a:rPr lang="en-US" smtClean="0"/>
              <a:pPr>
                <a:defRPr/>
              </a:pPr>
              <a:t>58</a:t>
            </a:fld>
            <a:endParaRPr lang="en-US" dirty="0">
              <a:solidFill>
                <a:schemeClr val="bg2"/>
              </a:solidFill>
            </a:endParaRPr>
          </a:p>
        </p:txBody>
      </p:sp>
      <p:sp>
        <p:nvSpPr>
          <p:cNvPr id="53" name="Rectangle 52"/>
          <p:cNvSpPr/>
          <p:nvPr/>
        </p:nvSpPr>
        <p:spPr>
          <a:xfrm>
            <a:off x="2186829" y="2951797"/>
            <a:ext cx="1550227" cy="806823"/>
          </a:xfrm>
          <a:prstGeom prst="rect">
            <a:avLst/>
          </a:prstGeom>
          <a:gradFill rotWithShape="1">
            <a:gsLst>
              <a:gs pos="0">
                <a:srgbClr val="9E9273">
                  <a:tint val="100000"/>
                  <a:shade val="100000"/>
                  <a:satMod val="130000"/>
                </a:srgbClr>
              </a:gs>
              <a:gs pos="100000">
                <a:srgbClr val="9E9273">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tIns="18288" rtlCol="0" anchor="ctr"/>
          <a:lstStyle/>
          <a:p>
            <a:pPr algn="ctr" fontAlgn="auto">
              <a:spcBef>
                <a:spcPts val="0"/>
              </a:spcBef>
              <a:spcAft>
                <a:spcPts val="0"/>
              </a:spcAft>
            </a:pPr>
            <a:r>
              <a:rPr lang="en-US" sz="2000" baseline="0" dirty="0">
                <a:solidFill>
                  <a:srgbClr val="000090"/>
                </a:solidFill>
                <a:latin typeface="Arial" pitchFamily="-105" charset="0"/>
                <a:ea typeface="ＭＳ Ｐゴシック" pitchFamily="-105" charset="-128"/>
                <a:cs typeface="ＭＳ Ｐゴシック" pitchFamily="-105" charset="-128"/>
              </a:rPr>
              <a:t>Network</a:t>
            </a:r>
            <a:br>
              <a:rPr lang="en-US" sz="2000" baseline="0" dirty="0">
                <a:solidFill>
                  <a:srgbClr val="000090"/>
                </a:solidFill>
                <a:latin typeface="Arial" pitchFamily="-105" charset="0"/>
                <a:ea typeface="ＭＳ Ｐゴシック" pitchFamily="-105" charset="-128"/>
                <a:cs typeface="ＭＳ Ｐゴシック" pitchFamily="-105" charset="-128"/>
              </a:rPr>
            </a:br>
            <a:r>
              <a:rPr lang="en-US" sz="2000" baseline="0" dirty="0" smtClean="0">
                <a:solidFill>
                  <a:srgbClr val="000090"/>
                </a:solidFill>
                <a:latin typeface="Arial" pitchFamily="-105" charset="0"/>
                <a:ea typeface="ＭＳ Ｐゴシック" pitchFamily="-105" charset="-128"/>
                <a:cs typeface="ＭＳ Ｐゴシック" pitchFamily="-105" charset="-128"/>
              </a:rPr>
              <a:t>State</a:t>
            </a:r>
            <a:endParaRPr lang="en-US" sz="2000" kern="0" baseline="0" dirty="0">
              <a:solidFill>
                <a:srgbClr val="000090"/>
              </a:solidFill>
              <a:latin typeface="Calibri"/>
              <a:ea typeface="+mn-ea"/>
              <a:cs typeface="+mn-cs"/>
            </a:endParaRPr>
          </a:p>
        </p:txBody>
      </p:sp>
      <p:sp>
        <p:nvSpPr>
          <p:cNvPr id="54" name="Rectangle 53"/>
          <p:cNvSpPr/>
          <p:nvPr/>
        </p:nvSpPr>
        <p:spPr>
          <a:xfrm>
            <a:off x="2187405" y="1676766"/>
            <a:ext cx="1577426" cy="806823"/>
          </a:xfrm>
          <a:prstGeom prst="rect">
            <a:avLst/>
          </a:prstGeom>
          <a:gradFill rotWithShape="1">
            <a:gsLst>
              <a:gs pos="0">
                <a:srgbClr val="9E9273">
                  <a:tint val="100000"/>
                  <a:shade val="100000"/>
                  <a:satMod val="130000"/>
                </a:srgbClr>
              </a:gs>
              <a:gs pos="100000">
                <a:srgbClr val="9E9273">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tIns="18288" rtlCol="0" anchor="ctr"/>
          <a:lstStyle/>
          <a:p>
            <a:pPr algn="ctr" fontAlgn="auto">
              <a:spcBef>
                <a:spcPts val="0"/>
              </a:spcBef>
              <a:spcAft>
                <a:spcPts val="0"/>
              </a:spcAft>
            </a:pPr>
            <a:r>
              <a:rPr lang="en-US" sz="2000" baseline="0" dirty="0" smtClean="0">
                <a:solidFill>
                  <a:srgbClr val="000090"/>
                </a:solidFill>
                <a:latin typeface="Arial" pitchFamily="-105" charset="0"/>
                <a:ea typeface="ＭＳ Ｐゴシック" pitchFamily="-105" charset="-128"/>
                <a:cs typeface="ＭＳ Ｐゴシック" pitchFamily="-105" charset="-128"/>
              </a:rPr>
              <a:t>Declarative Policy</a:t>
            </a:r>
            <a:endParaRPr lang="en-US" sz="2000" kern="0" baseline="0" dirty="0">
              <a:solidFill>
                <a:srgbClr val="000090"/>
              </a:solidFill>
              <a:latin typeface="Calibri"/>
              <a:ea typeface="+mn-ea"/>
              <a:cs typeface="+mn-cs"/>
            </a:endParaRPr>
          </a:p>
        </p:txBody>
      </p:sp>
      <p:sp>
        <p:nvSpPr>
          <p:cNvPr id="60" name="Rectangle 59"/>
          <p:cNvSpPr/>
          <p:nvPr/>
        </p:nvSpPr>
        <p:spPr bwMode="auto">
          <a:xfrm>
            <a:off x="7848600" y="1305074"/>
            <a:ext cx="2311400" cy="2911059"/>
          </a:xfrm>
          <a:prstGeom prst="rect">
            <a:avLst/>
          </a:prstGeom>
          <a:solidFill>
            <a:schemeClr val="accent1"/>
          </a:solidFill>
          <a:ln w="9525" cap="flat" cmpd="sng" algn="ctr">
            <a:solidFill>
              <a:sysClr val="windowText" lastClr="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defRPr/>
            </a:pPr>
            <a:endParaRPr lang="en-US" kern="0">
              <a:solidFill>
                <a:sysClr val="windowText" lastClr="000000"/>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pic>
        <p:nvPicPr>
          <p:cNvPr id="61" name="Picture 60"/>
          <p:cNvPicPr>
            <a:picLocks noChangeAspect="1"/>
          </p:cNvPicPr>
          <p:nvPr/>
        </p:nvPicPr>
        <p:blipFill>
          <a:blip r:embed="rId4">
            <a:alphaModFix amt="55000"/>
            <a:extLst>
              <a:ext uri="{BEBA8EAE-BF5A-486C-A8C5-ECC9F3942E4B}">
                <a14:imgProps xmlns:a14="http://schemas.microsoft.com/office/drawing/2010/main">
                  <a14:imgLayer r:embed="rId5">
                    <a14:imgEffect>
                      <a14:backgroundRemoval t="0" b="100000" l="328" r="100000"/>
                    </a14:imgEffect>
                  </a14:imgLayer>
                </a14:imgProps>
              </a:ext>
            </a:extLst>
          </a:blip>
          <a:stretch>
            <a:fillRect/>
          </a:stretch>
        </p:blipFill>
        <p:spPr>
          <a:xfrm>
            <a:off x="4334793" y="4927022"/>
            <a:ext cx="2789907" cy="1482525"/>
          </a:xfrm>
          <a:prstGeom prst="rect">
            <a:avLst/>
          </a:prstGeom>
        </p:spPr>
      </p:pic>
      <p:sp>
        <p:nvSpPr>
          <p:cNvPr id="22" name="Right Arrow 21"/>
          <p:cNvSpPr/>
          <p:nvPr/>
        </p:nvSpPr>
        <p:spPr bwMode="auto">
          <a:xfrm>
            <a:off x="4108529" y="2785120"/>
            <a:ext cx="712923" cy="484632"/>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62" name="Right Arrow 61"/>
          <p:cNvSpPr/>
          <p:nvPr/>
        </p:nvSpPr>
        <p:spPr bwMode="auto">
          <a:xfrm>
            <a:off x="7154648" y="2785120"/>
            <a:ext cx="712923" cy="484632"/>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63" name="Rectangle 62"/>
          <p:cNvSpPr/>
          <p:nvPr/>
        </p:nvSpPr>
        <p:spPr>
          <a:xfrm>
            <a:off x="8253476" y="1798354"/>
            <a:ext cx="1589024" cy="808144"/>
          </a:xfrm>
          <a:prstGeom prst="rect">
            <a:avLst/>
          </a:prstGeom>
          <a:gradFill rotWithShape="1">
            <a:gsLst>
              <a:gs pos="0">
                <a:srgbClr val="9E9273">
                  <a:tint val="100000"/>
                  <a:shade val="100000"/>
                  <a:satMod val="130000"/>
                </a:srgbClr>
              </a:gs>
              <a:gs pos="100000">
                <a:srgbClr val="9E9273">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tIns="18288" rtlCol="0" anchor="ctr"/>
          <a:lstStyle/>
          <a:p>
            <a:pPr algn="ctr" fontAlgn="auto">
              <a:spcBef>
                <a:spcPts val="0"/>
              </a:spcBef>
              <a:spcAft>
                <a:spcPts val="0"/>
              </a:spcAft>
            </a:pPr>
            <a:r>
              <a:rPr lang="en-US" altLang="zh-CN" sz="1800" baseline="0" dirty="0" smtClean="0">
                <a:solidFill>
                  <a:srgbClr val="000090"/>
                </a:solidFill>
                <a:latin typeface="Arial" pitchFamily="-105" charset="0"/>
                <a:ea typeface="ＭＳ Ｐゴシック" pitchFamily="-105" charset="-128"/>
                <a:cs typeface="ＭＳ Ｐゴシック" pitchFamily="-105" charset="-128"/>
              </a:rPr>
              <a:t>Net Elem</a:t>
            </a:r>
            <a:r>
              <a:rPr lang="en-US" altLang="zh-CN" sz="1800" baseline="0" dirty="0">
                <a:solidFill>
                  <a:srgbClr val="000090"/>
                </a:solidFill>
                <a:latin typeface="Arial" pitchFamily="-105" charset="0"/>
                <a:ea typeface="ＭＳ Ｐゴシック" pitchFamily="-105" charset="-128"/>
                <a:cs typeface="ＭＳ Ｐゴシック" pitchFamily="-105" charset="-128"/>
              </a:rPr>
              <a:t/>
            </a:r>
            <a:br>
              <a:rPr lang="en-US" altLang="zh-CN" sz="1800" baseline="0" dirty="0">
                <a:solidFill>
                  <a:srgbClr val="000090"/>
                </a:solidFill>
                <a:latin typeface="Arial" pitchFamily="-105" charset="0"/>
                <a:ea typeface="ＭＳ Ｐゴシック" pitchFamily="-105" charset="-128"/>
                <a:cs typeface="ＭＳ Ｐゴシック" pitchFamily="-105" charset="-128"/>
              </a:rPr>
            </a:br>
            <a:r>
              <a:rPr lang="en-US" altLang="zh-CN" sz="1800" baseline="0" dirty="0" err="1">
                <a:solidFill>
                  <a:srgbClr val="000090"/>
                </a:solidFill>
                <a:latin typeface="Arial" pitchFamily="-105" charset="0"/>
                <a:ea typeface="ＭＳ Ｐゴシック" pitchFamily="-105" charset="-128"/>
                <a:cs typeface="ＭＳ Ｐゴシック" pitchFamily="-105" charset="-128"/>
              </a:rPr>
              <a:t>Datapath</a:t>
            </a:r>
            <a:endParaRPr lang="en-US" sz="1800" kern="0" baseline="0" dirty="0">
              <a:solidFill>
                <a:srgbClr val="000090"/>
              </a:solidFill>
              <a:latin typeface="Calibri"/>
              <a:ea typeface="+mn-ea"/>
              <a:cs typeface="+mn-cs"/>
            </a:endParaRPr>
          </a:p>
        </p:txBody>
      </p:sp>
      <p:sp>
        <p:nvSpPr>
          <p:cNvPr id="64" name="Rectangle 63"/>
          <p:cNvSpPr/>
          <p:nvPr/>
        </p:nvSpPr>
        <p:spPr>
          <a:xfrm>
            <a:off x="8272851" y="2951797"/>
            <a:ext cx="1589024" cy="808144"/>
          </a:xfrm>
          <a:prstGeom prst="rect">
            <a:avLst/>
          </a:prstGeom>
          <a:gradFill rotWithShape="1">
            <a:gsLst>
              <a:gs pos="0">
                <a:srgbClr val="9E9273">
                  <a:tint val="100000"/>
                  <a:shade val="100000"/>
                  <a:satMod val="130000"/>
                </a:srgbClr>
              </a:gs>
              <a:gs pos="100000">
                <a:srgbClr val="9E9273">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tIns="18288" rtlCol="0" anchor="ctr"/>
          <a:lstStyle/>
          <a:p>
            <a:pPr algn="ctr" fontAlgn="auto">
              <a:spcBef>
                <a:spcPts val="0"/>
              </a:spcBef>
              <a:spcAft>
                <a:spcPts val="0"/>
              </a:spcAft>
            </a:pPr>
            <a:r>
              <a:rPr lang="en-US" altLang="zh-CN" sz="1800" baseline="0" dirty="0" smtClean="0">
                <a:solidFill>
                  <a:srgbClr val="000090"/>
                </a:solidFill>
                <a:latin typeface="Arial" pitchFamily="-105" charset="0"/>
                <a:ea typeface="ＭＳ Ｐゴシック" pitchFamily="-105" charset="-128"/>
                <a:cs typeface="ＭＳ Ｐゴシック" pitchFamily="-105" charset="-128"/>
              </a:rPr>
              <a:t>Net Elem</a:t>
            </a:r>
            <a:r>
              <a:rPr lang="en-US" altLang="zh-CN" sz="1800" baseline="0" dirty="0">
                <a:solidFill>
                  <a:srgbClr val="000090"/>
                </a:solidFill>
                <a:latin typeface="Arial" pitchFamily="-105" charset="0"/>
                <a:ea typeface="ＭＳ Ｐゴシック" pitchFamily="-105" charset="-128"/>
                <a:cs typeface="ＭＳ Ｐゴシック" pitchFamily="-105" charset="-128"/>
              </a:rPr>
              <a:t/>
            </a:r>
            <a:br>
              <a:rPr lang="en-US" altLang="zh-CN" sz="1800" baseline="0" dirty="0">
                <a:solidFill>
                  <a:srgbClr val="000090"/>
                </a:solidFill>
                <a:latin typeface="Arial" pitchFamily="-105" charset="0"/>
                <a:ea typeface="ＭＳ Ｐゴシック" pitchFamily="-105" charset="-128"/>
                <a:cs typeface="ＭＳ Ｐゴシック" pitchFamily="-105" charset="-128"/>
              </a:rPr>
            </a:br>
            <a:r>
              <a:rPr lang="en-US" altLang="zh-CN" sz="1800" baseline="0" dirty="0" err="1">
                <a:solidFill>
                  <a:srgbClr val="000090"/>
                </a:solidFill>
                <a:latin typeface="Arial" pitchFamily="-105" charset="0"/>
                <a:ea typeface="ＭＳ Ｐゴシック" pitchFamily="-105" charset="-128"/>
                <a:cs typeface="ＭＳ Ｐゴシック" pitchFamily="-105" charset="-128"/>
              </a:rPr>
              <a:t>Datapath</a:t>
            </a:r>
            <a:endParaRPr lang="en-US" sz="1800" kern="0" baseline="0" dirty="0">
              <a:solidFill>
                <a:srgbClr val="000090"/>
              </a:solidFill>
              <a:latin typeface="Calibri"/>
              <a:ea typeface="+mn-ea"/>
              <a:cs typeface="+mn-cs"/>
            </a:endParaRPr>
          </a:p>
        </p:txBody>
      </p:sp>
      <p:sp>
        <p:nvSpPr>
          <p:cNvPr id="66" name="Right Arrow 65"/>
          <p:cNvSpPr/>
          <p:nvPr/>
        </p:nvSpPr>
        <p:spPr bwMode="auto">
          <a:xfrm rot="13310123">
            <a:off x="3303546" y="4594331"/>
            <a:ext cx="1108440" cy="484632"/>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67" name="Right Arrow 66"/>
          <p:cNvSpPr/>
          <p:nvPr/>
        </p:nvSpPr>
        <p:spPr bwMode="auto">
          <a:xfrm rot="8033984">
            <a:off x="7332369" y="4684705"/>
            <a:ext cx="1070404" cy="484632"/>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73" name="Right Arrow 72"/>
          <p:cNvSpPr/>
          <p:nvPr/>
        </p:nvSpPr>
        <p:spPr bwMode="auto">
          <a:xfrm>
            <a:off x="1005731" y="1544035"/>
            <a:ext cx="712923" cy="484632"/>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76" name="Vertical Scroll 75"/>
          <p:cNvSpPr/>
          <p:nvPr/>
        </p:nvSpPr>
        <p:spPr bwMode="auto">
          <a:xfrm>
            <a:off x="5951853" y="1526032"/>
            <a:ext cx="1150762" cy="752542"/>
          </a:xfrm>
          <a:prstGeom prst="verticalScroll">
            <a:avLst/>
          </a:prstGeom>
          <a:solidFill>
            <a:schemeClr val="accent3">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rPr>
              <a:t>Maple</a:t>
            </a:r>
            <a:br>
              <a:rPr kumimoji="0" lang="en-US" sz="1600" b="0" i="0" u="none" strike="noStrike" cap="none" normalizeH="0" baseline="0" dirty="0" smtClean="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rPr>
            </a:br>
            <a:r>
              <a:rPr kumimoji="0" lang="en-US" sz="1600" b="0" i="0" u="none" strike="noStrike" cap="none" normalizeH="0" baseline="0" dirty="0" smtClean="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rPr>
              <a:t>Program</a:t>
            </a:r>
            <a:endParaRPr kumimoji="0" lang="en-US" sz="2400" b="0" i="0" u="none" strike="noStrike" cap="none" normalizeH="0" baseline="0" dirty="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72" name="Vertical Scroll 71"/>
          <p:cNvSpPr/>
          <p:nvPr/>
        </p:nvSpPr>
        <p:spPr bwMode="auto">
          <a:xfrm>
            <a:off x="5403183" y="2283485"/>
            <a:ext cx="1150762" cy="752542"/>
          </a:xfrm>
          <a:prstGeom prst="verticalScroll">
            <a:avLst/>
          </a:prstGeom>
          <a:solidFill>
            <a:schemeClr val="accent3">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rPr>
              <a:t>Program</a:t>
            </a:r>
            <a:endParaRPr kumimoji="0" lang="en-US" sz="2400" b="0" i="0" u="none" strike="noStrike" cap="none" normalizeH="0" baseline="0" dirty="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74" name="Vertical Scroll 73"/>
          <p:cNvSpPr/>
          <p:nvPr/>
        </p:nvSpPr>
        <p:spPr bwMode="auto">
          <a:xfrm>
            <a:off x="4971042" y="3027436"/>
            <a:ext cx="1150762" cy="752542"/>
          </a:xfrm>
          <a:prstGeom prst="verticalScroll">
            <a:avLst/>
          </a:prstGeom>
          <a:solidFill>
            <a:schemeClr val="accent3">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rPr>
              <a:t>Program</a:t>
            </a:r>
            <a:endParaRPr kumimoji="0" lang="en-US" sz="2400" b="0" i="0" u="none" strike="noStrike" cap="none" normalizeH="0" baseline="0" dirty="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3" name="Rectangle 2"/>
          <p:cNvSpPr/>
          <p:nvPr/>
        </p:nvSpPr>
        <p:spPr>
          <a:xfrm>
            <a:off x="6239619" y="3758620"/>
            <a:ext cx="953210" cy="461665"/>
          </a:xfrm>
          <a:prstGeom prst="rect">
            <a:avLst/>
          </a:prstGeom>
        </p:spPr>
        <p:txBody>
          <a:bodyPr wrap="none">
            <a:spAutoFit/>
          </a:bodyPr>
          <a:lstStyle/>
          <a:p>
            <a:r>
              <a:rPr lang="en-US" baseline="0" dirty="0" smtClean="0">
                <a:solidFill>
                  <a:srgbClr val="000090"/>
                </a:solidFill>
                <a:latin typeface="Arial" pitchFamily="-105" charset="0"/>
                <a:ea typeface="ＭＳ Ｐゴシック" pitchFamily="-105" charset="-128"/>
                <a:cs typeface="ＭＳ Ｐゴシック" pitchFamily="-105" charset="-128"/>
              </a:rPr>
              <a:t>FAST</a:t>
            </a:r>
            <a:endParaRPr lang="en-US" dirty="0"/>
          </a:p>
        </p:txBody>
      </p:sp>
      <p:sp>
        <p:nvSpPr>
          <p:cNvPr id="4" name="TextBox 3"/>
          <p:cNvSpPr txBox="1"/>
          <p:nvPr/>
        </p:nvSpPr>
        <p:spPr>
          <a:xfrm>
            <a:off x="5098002" y="5411738"/>
            <a:ext cx="1263487" cy="461665"/>
          </a:xfrm>
          <a:prstGeom prst="rect">
            <a:avLst/>
          </a:prstGeom>
          <a:noFill/>
        </p:spPr>
        <p:txBody>
          <a:bodyPr wrap="none" rtlCol="0">
            <a:spAutoFit/>
          </a:bodyPr>
          <a:lstStyle/>
          <a:p>
            <a:r>
              <a:rPr lang="en-US" baseline="0" dirty="0" smtClean="0"/>
              <a:t>network</a:t>
            </a:r>
            <a:endParaRPr lang="en-US" baseline="0" dirty="0"/>
          </a:p>
        </p:txBody>
      </p:sp>
    </p:spTree>
    <p:extLst>
      <p:ext uri="{BB962C8B-B14F-4D97-AF65-F5344CB8AC3E}">
        <p14:creationId xmlns:p14="http://schemas.microsoft.com/office/powerpoint/2010/main" val="19631935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Summary</a:t>
            </a:r>
            <a:endParaRPr lang="en-US" sz="3200" dirty="0"/>
          </a:p>
        </p:txBody>
      </p:sp>
      <p:sp>
        <p:nvSpPr>
          <p:cNvPr id="30" name="Content Placeholder 1"/>
          <p:cNvSpPr>
            <a:spLocks noGrp="1"/>
          </p:cNvSpPr>
          <p:nvPr>
            <p:ph idx="1"/>
          </p:nvPr>
        </p:nvSpPr>
        <p:spPr/>
        <p:txBody>
          <a:bodyPr/>
          <a:lstStyle/>
          <a:p>
            <a:r>
              <a:rPr lang="en-US" b="1" dirty="0" smtClean="0"/>
              <a:t>The FAST Maple programming model</a:t>
            </a:r>
          </a:p>
          <a:p>
            <a:r>
              <a:rPr lang="en-US" b="1" dirty="0" smtClean="0"/>
              <a:t>The Maple system</a:t>
            </a:r>
            <a:r>
              <a:rPr lang="en-US" dirty="0" smtClean="0"/>
              <a:t>: a wrapper-based approach to convert </a:t>
            </a:r>
            <a:r>
              <a:rPr lang="en-US" dirty="0" err="1" smtClean="0"/>
              <a:t>datapath</a:t>
            </a:r>
            <a:r>
              <a:rPr lang="en-US" dirty="0" smtClean="0"/>
              <a:t>-oblivious programs to </a:t>
            </a:r>
            <a:r>
              <a:rPr lang="en-US" dirty="0"/>
              <a:t>low-level </a:t>
            </a:r>
            <a:r>
              <a:rPr lang="en-US" dirty="0" err="1"/>
              <a:t>datapath</a:t>
            </a:r>
            <a:r>
              <a:rPr lang="en-US" dirty="0"/>
              <a:t> </a:t>
            </a:r>
            <a:r>
              <a:rPr lang="en-US" dirty="0" smtClean="0"/>
              <a:t>OF rules</a:t>
            </a:r>
          </a:p>
          <a:p>
            <a:pPr lvl="1"/>
            <a:r>
              <a:rPr lang="en-US" dirty="0" smtClean="0"/>
              <a:t>See the Magellan talk on Wednesday on extension</a:t>
            </a:r>
            <a:endParaRPr lang="en-US" dirty="0"/>
          </a:p>
          <a:p>
            <a:r>
              <a:rPr lang="en-US" b="1" dirty="0"/>
              <a:t>The FAST </a:t>
            </a:r>
            <a:r>
              <a:rPr lang="en-US" b="1" dirty="0" smtClean="0"/>
              <a:t>system: </a:t>
            </a:r>
            <a:r>
              <a:rPr lang="en-US" dirty="0" smtClean="0"/>
              <a:t>a function </a:t>
            </a:r>
            <a:r>
              <a:rPr lang="en-US" dirty="0"/>
              <a:t>store </a:t>
            </a:r>
            <a:r>
              <a:rPr lang="en-US" dirty="0" smtClean="0"/>
              <a:t>system to compose, and automate data-driven service functions</a:t>
            </a:r>
          </a:p>
          <a:p>
            <a:pPr lvl="1"/>
            <a:r>
              <a:rPr lang="en-US" dirty="0"/>
              <a:t>See the </a:t>
            </a:r>
            <a:r>
              <a:rPr lang="en-US" dirty="0" smtClean="0"/>
              <a:t>FAST </a:t>
            </a:r>
            <a:r>
              <a:rPr lang="en-US" dirty="0"/>
              <a:t>talk on </a:t>
            </a:r>
            <a:r>
              <a:rPr lang="en-US" dirty="0" smtClean="0"/>
              <a:t>Wednesday on more details</a:t>
            </a:r>
            <a:endParaRPr lang="en-US" dirty="0"/>
          </a:p>
          <a:p>
            <a:r>
              <a:rPr lang="en-US" b="1" dirty="0"/>
              <a:t>A Web-based (c9 based) based SDN </a:t>
            </a:r>
            <a:r>
              <a:rPr lang="en-US" b="1" dirty="0" smtClean="0"/>
              <a:t>IDE</a:t>
            </a:r>
          </a:p>
          <a:p>
            <a:endParaRPr lang="en-US" dirty="0" smtClean="0"/>
          </a:p>
          <a:p>
            <a:r>
              <a:rPr lang="en-US" dirty="0" smtClean="0"/>
              <a:t>Additional documents will be made available soon.</a:t>
            </a:r>
          </a:p>
        </p:txBody>
      </p:sp>
      <p:sp>
        <p:nvSpPr>
          <p:cNvPr id="7" name="Slide Number Placeholder 6"/>
          <p:cNvSpPr>
            <a:spLocks noGrp="1"/>
          </p:cNvSpPr>
          <p:nvPr>
            <p:ph type="sldNum" sz="quarter" idx="10"/>
          </p:nvPr>
        </p:nvSpPr>
        <p:spPr>
          <a:xfrm>
            <a:off x="10274300" y="6553200"/>
            <a:ext cx="1905000" cy="304800"/>
          </a:xfrm>
        </p:spPr>
        <p:txBody>
          <a:bodyPr/>
          <a:lstStyle/>
          <a:p>
            <a:pPr>
              <a:defRPr/>
            </a:pPr>
            <a:fld id="{164B0F64-89EF-7A42-892D-484BAB952423}" type="slidenum">
              <a:rPr lang="en-US" smtClean="0"/>
              <a:pPr>
                <a:defRPr/>
              </a:pPr>
              <a:t>59</a:t>
            </a:fld>
            <a:endParaRPr lang="en-US" dirty="0">
              <a:solidFill>
                <a:schemeClr val="bg2"/>
              </a:solidFill>
            </a:endParaRPr>
          </a:p>
        </p:txBody>
      </p:sp>
    </p:spTree>
    <p:extLst>
      <p:ext uri="{BB962C8B-B14F-4D97-AF65-F5344CB8AC3E}">
        <p14:creationId xmlns:p14="http://schemas.microsoft.com/office/powerpoint/2010/main" val="61485891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1"/>
          <p:cNvSpPr>
            <a:spLocks noChangeArrowheads="1"/>
          </p:cNvSpPr>
          <p:nvPr/>
        </p:nvSpPr>
        <p:spPr bwMode="auto">
          <a:xfrm>
            <a:off x="2132931" y="1762275"/>
            <a:ext cx="303711" cy="23596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sz="1400"/>
          </a:p>
        </p:txBody>
      </p:sp>
      <p:grpSp>
        <p:nvGrpSpPr>
          <p:cNvPr id="10" name="Group 9"/>
          <p:cNvGrpSpPr/>
          <p:nvPr/>
        </p:nvGrpSpPr>
        <p:grpSpPr>
          <a:xfrm>
            <a:off x="1219200" y="901700"/>
            <a:ext cx="9601200" cy="5447583"/>
            <a:chOff x="403411" y="2925343"/>
            <a:chExt cx="5438588" cy="3672524"/>
          </a:xfrm>
        </p:grpSpPr>
        <p:pic>
          <p:nvPicPr>
            <p:cNvPr id="11" name="Picture 10"/>
            <p:cNvPicPr>
              <a:picLocks noChangeAspect="1"/>
            </p:cNvPicPr>
            <p:nvPr/>
          </p:nvPicPr>
          <p:blipFill>
            <a:blip r:embed="rId3"/>
            <a:stretch>
              <a:fillRect/>
            </a:stretch>
          </p:blipFill>
          <p:spPr>
            <a:xfrm>
              <a:off x="403411" y="2925343"/>
              <a:ext cx="5244354" cy="3505021"/>
            </a:xfrm>
            <a:prstGeom prst="rect">
              <a:avLst/>
            </a:prstGeom>
          </p:spPr>
        </p:pic>
        <p:sp>
          <p:nvSpPr>
            <p:cNvPr id="12" name="Rectangle 11"/>
            <p:cNvSpPr/>
            <p:nvPr/>
          </p:nvSpPr>
          <p:spPr>
            <a:xfrm>
              <a:off x="463176" y="6390377"/>
              <a:ext cx="5378823" cy="207490"/>
            </a:xfrm>
            <a:prstGeom prst="rect">
              <a:avLst/>
            </a:prstGeom>
          </p:spPr>
          <p:txBody>
            <a:bodyPr wrap="square">
              <a:spAutoFit/>
            </a:bodyPr>
            <a:lstStyle/>
            <a:p>
              <a:pPr fontAlgn="auto">
                <a:spcBef>
                  <a:spcPts val="0"/>
                </a:spcBef>
                <a:spcAft>
                  <a:spcPts val="0"/>
                </a:spcAft>
                <a:defRPr/>
              </a:pPr>
              <a:r>
                <a:rPr lang="en-US" sz="1400" i="1" kern="0" baseline="0" dirty="0" smtClean="0">
                  <a:solidFill>
                    <a:sysClr val="windowText" lastClr="000000"/>
                  </a:solidFill>
                </a:rPr>
                <a:t>Source: https</a:t>
              </a:r>
              <a:r>
                <a:rPr lang="en-US" sz="1400" i="1" kern="0" baseline="0" dirty="0">
                  <a:solidFill>
                    <a:sysClr val="windowText" lastClr="000000"/>
                  </a:solidFill>
                </a:rPr>
                <a:t>://</a:t>
              </a:r>
              <a:r>
                <a:rPr lang="en-US" sz="1400" i="1" kern="0" baseline="0" dirty="0" err="1">
                  <a:solidFill>
                    <a:sysClr val="windowText" lastClr="000000"/>
                  </a:solidFill>
                </a:rPr>
                <a:t>wiki.opendaylight.org</a:t>
              </a:r>
              <a:r>
                <a:rPr lang="en-US" sz="1400" i="1" kern="0" baseline="0" dirty="0">
                  <a:solidFill>
                    <a:sysClr val="windowText" lastClr="000000"/>
                  </a:solidFill>
                </a:rPr>
                <a:t>/view/</a:t>
              </a:r>
              <a:r>
                <a:rPr lang="en-US" sz="1400" i="1" kern="0" baseline="0" dirty="0" err="1">
                  <a:solidFill>
                    <a:sysClr val="windowText" lastClr="000000"/>
                  </a:solidFill>
                </a:rPr>
                <a:t>OpenDaylight_Controller:Architectural_Framework</a:t>
              </a:r>
              <a:endParaRPr lang="en-US" sz="1400" i="1" kern="0" baseline="0" dirty="0">
                <a:solidFill>
                  <a:sysClr val="windowText" lastClr="000000"/>
                </a:solidFill>
              </a:endParaRPr>
            </a:p>
          </p:txBody>
        </p:sp>
      </p:grpSp>
      <p:sp>
        <p:nvSpPr>
          <p:cNvPr id="7" name="Slide Number Placeholder 9"/>
          <p:cNvSpPr>
            <a:spLocks noGrp="1"/>
          </p:cNvSpPr>
          <p:nvPr>
            <p:ph type="sldNum" sz="quarter" idx="10"/>
          </p:nvPr>
        </p:nvSpPr>
        <p:spPr>
          <a:xfrm>
            <a:off x="10274300" y="6553200"/>
            <a:ext cx="1905000" cy="304800"/>
          </a:xfrm>
        </p:spPr>
        <p:txBody>
          <a:bodyPr/>
          <a:lstStyle/>
          <a:p>
            <a:pPr>
              <a:defRPr/>
            </a:pPr>
            <a:fld id="{164B0F64-89EF-7A42-892D-484BAB952423}" type="slidenum">
              <a:rPr lang="en-US" smtClean="0"/>
              <a:pPr>
                <a:defRPr/>
              </a:pPr>
              <a:t>6</a:t>
            </a:fld>
            <a:endParaRPr lang="en-US" dirty="0">
              <a:solidFill>
                <a:schemeClr val="bg2"/>
              </a:solidFill>
            </a:endParaRPr>
          </a:p>
        </p:txBody>
      </p:sp>
      <p:sp>
        <p:nvSpPr>
          <p:cNvPr id="9" name="Title 1"/>
          <p:cNvSpPr>
            <a:spLocks noGrp="1"/>
          </p:cNvSpPr>
          <p:nvPr>
            <p:ph type="title"/>
          </p:nvPr>
        </p:nvSpPr>
        <p:spPr>
          <a:xfrm>
            <a:off x="342499" y="85614"/>
            <a:ext cx="11416621" cy="685800"/>
          </a:xfrm>
        </p:spPr>
        <p:txBody>
          <a:bodyPr>
            <a:normAutofit/>
          </a:bodyPr>
          <a:lstStyle/>
          <a:p>
            <a:r>
              <a:rPr lang="en-US" sz="3600" dirty="0" smtClean="0">
                <a:ea typeface="ＭＳ Ｐゴシック" charset="0"/>
                <a:cs typeface="ＭＳ Ｐゴシック" charset="0"/>
              </a:rPr>
              <a:t>Key </a:t>
            </a:r>
            <a:r>
              <a:rPr lang="en-US" sz="3600" dirty="0" err="1" smtClean="0">
                <a:ea typeface="ＭＳ Ｐゴシック" charset="0"/>
                <a:cs typeface="ＭＳ Ｐゴシック" charset="0"/>
              </a:rPr>
              <a:t>OpenDaylight</a:t>
            </a:r>
            <a:r>
              <a:rPr lang="en-US" sz="3600" dirty="0" smtClean="0">
                <a:ea typeface="ＭＳ Ｐゴシック" charset="0"/>
                <a:cs typeface="ＭＳ Ｐゴシック" charset="0"/>
              </a:rPr>
              <a:t> Programming Abstraction: Data Store</a:t>
            </a:r>
            <a:endParaRPr lang="en-US" sz="1400" dirty="0"/>
          </a:p>
        </p:txBody>
      </p:sp>
    </p:spTree>
    <p:extLst>
      <p:ext uri="{BB962C8B-B14F-4D97-AF65-F5344CB8AC3E}">
        <p14:creationId xmlns:p14="http://schemas.microsoft.com/office/powerpoint/2010/main" val="13960500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73730" name="Rectangle 2"/>
          <p:cNvSpPr>
            <a:spLocks noGrp="1" noChangeArrowheads="1"/>
          </p:cNvSpPr>
          <p:nvPr>
            <p:ph type="title"/>
          </p:nvPr>
        </p:nvSpPr>
        <p:spPr>
          <a:xfrm>
            <a:off x="4222751" y="2816114"/>
            <a:ext cx="3117849" cy="685800"/>
          </a:xfrm>
          <a:solidFill>
            <a:schemeClr val="tx2">
              <a:lumMod val="60000"/>
              <a:lumOff val="40000"/>
            </a:schemeClr>
          </a:solidFill>
        </p:spPr>
        <p:txBody>
          <a:bodyPr/>
          <a:lstStyle/>
          <a:p>
            <a:pPr>
              <a:defRPr/>
            </a:pPr>
            <a:r>
              <a:rPr lang="en-US" altLang="zh-CN" dirty="0" smtClean="0">
                <a:solidFill>
                  <a:srgbClr val="C00000"/>
                </a:solidFill>
                <a:latin typeface="Georgia" charset="0"/>
                <a:ea typeface="ＭＳ Ｐゴシック" charset="0"/>
                <a:cs typeface="ＭＳ Ｐゴシック" charset="0"/>
              </a:rPr>
              <a:t>Thank You</a:t>
            </a:r>
            <a:endParaRPr lang="en-US" dirty="0">
              <a:solidFill>
                <a:srgbClr val="C00000"/>
              </a:solidFill>
              <a:latin typeface="Georgia" charset="0"/>
              <a:ea typeface="ＭＳ Ｐゴシック" charset="0"/>
              <a:cs typeface="ＭＳ Ｐゴシック" charset="0"/>
            </a:endParaRPr>
          </a:p>
        </p:txBody>
      </p:sp>
      <p:sp>
        <p:nvSpPr>
          <p:cNvPr id="2" name="Slide Number Placeholder 1"/>
          <p:cNvSpPr>
            <a:spLocks noGrp="1"/>
          </p:cNvSpPr>
          <p:nvPr>
            <p:ph type="sldNum" sz="quarter" idx="10"/>
          </p:nvPr>
        </p:nvSpPr>
        <p:spPr/>
        <p:txBody>
          <a:bodyPr/>
          <a:lstStyle/>
          <a:p>
            <a:pPr>
              <a:defRPr/>
            </a:pPr>
            <a:fld id="{09F64BDA-7C03-0348-A74F-EE75429B1384}" type="slidenum">
              <a:rPr lang="en-US" smtClean="0">
                <a:solidFill>
                  <a:prstClr val="black"/>
                </a:solidFill>
              </a:rPr>
              <a:pPr>
                <a:defRPr/>
              </a:pPr>
              <a:t>60</a:t>
            </a:fld>
            <a:endParaRPr lang="en-US">
              <a:solidFill>
                <a:srgbClr val="EEECE1"/>
              </a:solidFill>
            </a:endParaRPr>
          </a:p>
        </p:txBody>
      </p:sp>
    </p:spTree>
    <p:extLst>
      <p:ext uri="{BB962C8B-B14F-4D97-AF65-F5344CB8AC3E}">
        <p14:creationId xmlns:p14="http://schemas.microsoft.com/office/powerpoint/2010/main" val="580704639"/>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345" name="Rectangle 1"/>
          <p:cNvSpPr>
            <a:spLocks noGrp="1" noChangeArrowheads="1"/>
          </p:cNvSpPr>
          <p:nvPr>
            <p:ph type="ctrTitle"/>
          </p:nvPr>
        </p:nvSpPr>
        <p:spPr>
          <a:ln/>
        </p:spPr>
        <p:txBody>
          <a:bodyPr/>
          <a:lstStyle/>
          <a:p>
            <a:r>
              <a:rPr lang="en-US" sz="6000" dirty="0" smtClean="0">
                <a:solidFill>
                  <a:srgbClr val="C00000"/>
                </a:solidFill>
              </a:rPr>
              <a:t>Maple Details</a:t>
            </a:r>
            <a:endParaRPr lang="en-US" sz="6000" dirty="0">
              <a:solidFill>
                <a:srgbClr val="C00000"/>
              </a:solidFill>
            </a:endParaRPr>
          </a:p>
        </p:txBody>
      </p:sp>
      <p:sp>
        <p:nvSpPr>
          <p:cNvPr id="10" name="Slide Number Placeholder 6"/>
          <p:cNvSpPr>
            <a:spLocks noGrp="1"/>
          </p:cNvSpPr>
          <p:nvPr>
            <p:ph type="sldNum" sz="quarter" idx="10"/>
          </p:nvPr>
        </p:nvSpPr>
        <p:spPr>
          <a:xfrm>
            <a:off x="10287000" y="6553200"/>
            <a:ext cx="1905000" cy="304800"/>
          </a:xfrm>
        </p:spPr>
        <p:txBody>
          <a:bodyPr/>
          <a:lstStyle/>
          <a:p>
            <a:pPr>
              <a:defRPr/>
            </a:pPr>
            <a:fld id="{164B0F64-89EF-7A42-892D-484BAB952423}" type="slidenum">
              <a:rPr lang="en-US" smtClean="0"/>
              <a:pPr>
                <a:defRPr/>
              </a:pPr>
              <a:t>61</a:t>
            </a:fld>
            <a:endParaRPr lang="en-US" dirty="0">
              <a:solidFill>
                <a:schemeClr val="bg2"/>
              </a:solidFill>
            </a:endParaRPr>
          </a:p>
        </p:txBody>
      </p:sp>
    </p:spTree>
    <p:extLst>
      <p:ext uri="{BB962C8B-B14F-4D97-AF65-F5344CB8AC3E}">
        <p14:creationId xmlns:p14="http://schemas.microsoft.com/office/powerpoint/2010/main" val="84618565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Problem: Simple In-order Traversal </a:t>
            </a:r>
            <a:br>
              <a:rPr lang="en-US" sz="2800" dirty="0"/>
            </a:br>
            <a:r>
              <a:rPr lang="en-US" sz="2800" dirty="0"/>
              <a:t>Generates Unstable Rules</a:t>
            </a:r>
            <a:endParaRPr lang="en-US" sz="3600" dirty="0"/>
          </a:p>
        </p:txBody>
      </p:sp>
      <p:pic>
        <p:nvPicPr>
          <p:cNvPr id="6" name="Picture 5"/>
          <p:cNvPicPr>
            <a:picLocks noChangeAspect="1"/>
          </p:cNvPicPr>
          <p:nvPr/>
        </p:nvPicPr>
        <p:blipFill rotWithShape="1">
          <a:blip r:embed="rId3"/>
          <a:srcRect t="7785" r="49382"/>
          <a:stretch/>
        </p:blipFill>
        <p:spPr>
          <a:xfrm>
            <a:off x="1665111" y="1128889"/>
            <a:ext cx="4628444" cy="3994609"/>
          </a:xfrm>
          <a:prstGeom prst="rect">
            <a:avLst/>
          </a:prstGeom>
        </p:spPr>
      </p:pic>
      <p:sp>
        <p:nvSpPr>
          <p:cNvPr id="4" name="Slide Number Placeholder 6"/>
          <p:cNvSpPr>
            <a:spLocks noGrp="1"/>
          </p:cNvSpPr>
          <p:nvPr>
            <p:ph type="sldNum" sz="quarter" idx="10"/>
          </p:nvPr>
        </p:nvSpPr>
        <p:spPr>
          <a:xfrm>
            <a:off x="8763000" y="6553200"/>
            <a:ext cx="1905000" cy="304800"/>
          </a:xfrm>
        </p:spPr>
        <p:txBody>
          <a:bodyPr/>
          <a:lstStyle/>
          <a:p>
            <a:pPr>
              <a:defRPr/>
            </a:pPr>
            <a:fld id="{164B0F64-89EF-7A42-892D-484BAB952423}" type="slidenum">
              <a:rPr lang="en-US" smtClean="0"/>
              <a:pPr>
                <a:defRPr/>
              </a:pPr>
              <a:t>62</a:t>
            </a:fld>
            <a:endParaRPr lang="en-US" dirty="0">
              <a:solidFill>
                <a:schemeClr val="bg2"/>
              </a:solidFill>
            </a:endParaRPr>
          </a:p>
        </p:txBody>
      </p:sp>
      <p:sp>
        <p:nvSpPr>
          <p:cNvPr id="3" name="Left Brace 2"/>
          <p:cNvSpPr/>
          <p:nvPr/>
        </p:nvSpPr>
        <p:spPr bwMode="auto">
          <a:xfrm>
            <a:off x="6378222" y="5023557"/>
            <a:ext cx="353004" cy="914400"/>
          </a:xfrm>
          <a:prstGeom prst="leftBrac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5" name="Rectangle 4"/>
          <p:cNvSpPr/>
          <p:nvPr/>
        </p:nvSpPr>
        <p:spPr>
          <a:xfrm>
            <a:off x="4427688" y="5009500"/>
            <a:ext cx="1921019" cy="1200328"/>
          </a:xfrm>
          <a:prstGeom prst="rect">
            <a:avLst/>
          </a:prstGeom>
        </p:spPr>
        <p:txBody>
          <a:bodyPr wrap="none">
            <a:spAutoFit/>
          </a:bodyPr>
          <a:lstStyle/>
          <a:p>
            <a:pPr algn="r"/>
            <a:r>
              <a:rPr lang="en-US" kern="0" baseline="0" dirty="0">
                <a:solidFill>
                  <a:prstClr val="black"/>
                </a:solidFill>
                <a:latin typeface="Calibri"/>
                <a:ea typeface="+mn-ea"/>
                <a:cs typeface="+mn-cs"/>
              </a:rPr>
              <a:t>disjoint, </a:t>
            </a:r>
            <a:br>
              <a:rPr lang="en-US" kern="0" baseline="0" dirty="0">
                <a:solidFill>
                  <a:prstClr val="black"/>
                </a:solidFill>
                <a:latin typeface="Calibri"/>
                <a:ea typeface="+mn-ea"/>
                <a:cs typeface="+mn-cs"/>
              </a:rPr>
            </a:br>
            <a:r>
              <a:rPr lang="en-US" kern="0" baseline="0" dirty="0">
                <a:solidFill>
                  <a:prstClr val="black"/>
                </a:solidFill>
                <a:latin typeface="Calibri"/>
                <a:ea typeface="+mn-ea"/>
                <a:cs typeface="+mn-cs"/>
              </a:rPr>
              <a:t>could use </a:t>
            </a:r>
            <a:br>
              <a:rPr lang="en-US" kern="0" baseline="0" dirty="0">
                <a:solidFill>
                  <a:prstClr val="black"/>
                </a:solidFill>
                <a:latin typeface="Calibri"/>
                <a:ea typeface="+mn-ea"/>
                <a:cs typeface="+mn-cs"/>
              </a:rPr>
            </a:br>
            <a:r>
              <a:rPr lang="en-US" kern="0" baseline="0" dirty="0">
                <a:solidFill>
                  <a:prstClr val="black"/>
                </a:solidFill>
                <a:latin typeface="Calibri"/>
                <a:ea typeface="+mn-ea"/>
                <a:cs typeface="+mn-cs"/>
              </a:rPr>
              <a:t>same priority.</a:t>
            </a:r>
            <a:endParaRPr lang="en-US" dirty="0"/>
          </a:p>
        </p:txBody>
      </p:sp>
      <p:pic>
        <p:nvPicPr>
          <p:cNvPr id="7" name="Picture 6"/>
          <p:cNvPicPr>
            <a:picLocks noChangeAspect="1"/>
          </p:cNvPicPr>
          <p:nvPr/>
        </p:nvPicPr>
        <p:blipFill rotWithShape="1">
          <a:blip r:embed="rId3"/>
          <a:srcRect l="56821"/>
          <a:stretch/>
        </p:blipFill>
        <p:spPr>
          <a:xfrm>
            <a:off x="6719712" y="1199445"/>
            <a:ext cx="3948289" cy="4866673"/>
          </a:xfrm>
          <a:prstGeom prst="rect">
            <a:avLst/>
          </a:prstGeom>
        </p:spPr>
      </p:pic>
      <p:sp>
        <p:nvSpPr>
          <p:cNvPr id="8" name="Rectangle 7"/>
          <p:cNvSpPr/>
          <p:nvPr/>
        </p:nvSpPr>
        <p:spPr bwMode="auto">
          <a:xfrm>
            <a:off x="4967268" y="2706157"/>
            <a:ext cx="1478793" cy="2222588"/>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9" name="Oval 8"/>
          <p:cNvSpPr/>
          <p:nvPr/>
        </p:nvSpPr>
        <p:spPr bwMode="auto">
          <a:xfrm rot="1268915">
            <a:off x="4303890" y="2864556"/>
            <a:ext cx="691445" cy="352778"/>
          </a:xfrm>
          <a:prstGeom prst="ellips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10" name="Rectangle 9"/>
          <p:cNvSpPr/>
          <p:nvPr/>
        </p:nvSpPr>
        <p:spPr bwMode="auto">
          <a:xfrm>
            <a:off x="6742446" y="3945113"/>
            <a:ext cx="3925555" cy="2222588"/>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Tree>
    <p:extLst>
      <p:ext uri="{BB962C8B-B14F-4D97-AF65-F5344CB8AC3E}">
        <p14:creationId xmlns:p14="http://schemas.microsoft.com/office/powerpoint/2010/main" val="14527647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p:bldP spid="8" grpId="0" animBg="1"/>
      <p:bldP spid="9" grpId="0" animBg="1"/>
      <p:bldP spid="10"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a:t>Solution: Minimizing Priority Levels: </a:t>
            </a:r>
            <a:br>
              <a:rPr lang="en-US" sz="2400" dirty="0"/>
            </a:br>
            <a:r>
              <a:rPr lang="en-US" sz="2400" dirty="0"/>
              <a:t>Increasing at T Nodes Only</a:t>
            </a:r>
          </a:p>
        </p:txBody>
      </p:sp>
      <p:pic>
        <p:nvPicPr>
          <p:cNvPr id="6" name="Picture 5"/>
          <p:cNvPicPr>
            <a:picLocks noChangeAspect="1"/>
          </p:cNvPicPr>
          <p:nvPr/>
        </p:nvPicPr>
        <p:blipFill>
          <a:blip r:embed="rId3"/>
          <a:stretch>
            <a:fillRect/>
          </a:stretch>
        </p:blipFill>
        <p:spPr>
          <a:xfrm>
            <a:off x="1524000" y="762001"/>
            <a:ext cx="9144000" cy="5332333"/>
          </a:xfrm>
          <a:prstGeom prst="rect">
            <a:avLst/>
          </a:prstGeom>
        </p:spPr>
      </p:pic>
      <p:sp>
        <p:nvSpPr>
          <p:cNvPr id="4" name="Slide Number Placeholder 6"/>
          <p:cNvSpPr>
            <a:spLocks noGrp="1"/>
          </p:cNvSpPr>
          <p:nvPr>
            <p:ph type="sldNum" sz="quarter" idx="10"/>
          </p:nvPr>
        </p:nvSpPr>
        <p:spPr>
          <a:xfrm>
            <a:off x="8763000" y="6553200"/>
            <a:ext cx="1905000" cy="304800"/>
          </a:xfrm>
        </p:spPr>
        <p:txBody>
          <a:bodyPr/>
          <a:lstStyle/>
          <a:p>
            <a:pPr>
              <a:defRPr/>
            </a:pPr>
            <a:fld id="{164B0F64-89EF-7A42-892D-484BAB952423}" type="slidenum">
              <a:rPr lang="en-US" smtClean="0"/>
              <a:pPr>
                <a:defRPr/>
              </a:pPr>
              <a:t>63</a:t>
            </a:fld>
            <a:endParaRPr lang="en-US" dirty="0">
              <a:solidFill>
                <a:schemeClr val="bg2"/>
              </a:solidFill>
            </a:endParaRPr>
          </a:p>
        </p:txBody>
      </p:sp>
    </p:spTree>
    <p:extLst>
      <p:ext uri="{BB962C8B-B14F-4D97-AF65-F5344CB8AC3E}">
        <p14:creationId xmlns:p14="http://schemas.microsoft.com/office/powerpoint/2010/main" val="16082266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a:t>Minimizing Priority Levels: </a:t>
            </a:r>
            <a:br>
              <a:rPr lang="en-US" sz="2400" dirty="0"/>
            </a:br>
            <a:r>
              <a:rPr lang="en-US" sz="2400" dirty="0"/>
              <a:t>Increasing at T Nodes Only</a:t>
            </a:r>
            <a:endParaRPr lang="en-US" sz="3600" dirty="0"/>
          </a:p>
        </p:txBody>
      </p:sp>
      <p:pic>
        <p:nvPicPr>
          <p:cNvPr id="3" name="Picture 2"/>
          <p:cNvPicPr>
            <a:picLocks noChangeAspect="1"/>
          </p:cNvPicPr>
          <p:nvPr/>
        </p:nvPicPr>
        <p:blipFill>
          <a:blip r:embed="rId3"/>
          <a:stretch>
            <a:fillRect/>
          </a:stretch>
        </p:blipFill>
        <p:spPr>
          <a:xfrm>
            <a:off x="1524000" y="1168401"/>
            <a:ext cx="9144000" cy="4519667"/>
          </a:xfrm>
          <a:prstGeom prst="rect">
            <a:avLst/>
          </a:prstGeom>
        </p:spPr>
      </p:pic>
      <p:sp>
        <p:nvSpPr>
          <p:cNvPr id="5" name="Rectangle 4"/>
          <p:cNvSpPr/>
          <p:nvPr/>
        </p:nvSpPr>
        <p:spPr bwMode="auto">
          <a:xfrm rot="17580000">
            <a:off x="4756126" y="2904449"/>
            <a:ext cx="299201" cy="1469032"/>
          </a:xfrm>
          <a:prstGeom prst="rect">
            <a:avLst/>
          </a:prstGeom>
          <a:solidFill>
            <a:schemeClr val="bg1"/>
          </a:solidFill>
          <a:ln w="9525" cap="flat" cmpd="sng" algn="ctr">
            <a:noFill/>
            <a:prstDash val="solid"/>
            <a:round/>
            <a:headEnd type="none" w="med" len="med"/>
            <a:tailEnd type="none" w="med" len="med"/>
          </a:ln>
          <a:effectLst/>
          <a:scene3d>
            <a:camera prst="orthographicFront">
              <a:rot lat="0" lon="0" rev="0"/>
            </a:camera>
            <a:lightRig rig="threePt" dir="t"/>
          </a:scene3d>
        </p:spPr>
        <p:txBody>
          <a:bodyPr vert="horz" wrap="square" lIns="91440" tIns="45720" rIns="91440" bIns="45720" numCol="1" rtlCol="0" anchor="t" anchorCtr="0" compatLnSpc="1">
            <a:prstTxWarp prst="textNoShape">
              <a:avLst/>
            </a:prstTxWarp>
          </a:bodyPr>
          <a:lstStyle/>
          <a:p>
            <a:pPr eaLnBrk="0" hangingPunct="0"/>
            <a:endParaRPr lang="en-US">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6" name="Rectangle 5"/>
          <p:cNvSpPr/>
          <p:nvPr/>
        </p:nvSpPr>
        <p:spPr bwMode="auto">
          <a:xfrm>
            <a:off x="4830181" y="3415998"/>
            <a:ext cx="5747501" cy="2222588"/>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7" name="Slide Number Placeholder 6"/>
          <p:cNvSpPr>
            <a:spLocks noGrp="1"/>
          </p:cNvSpPr>
          <p:nvPr>
            <p:ph type="sldNum" sz="quarter" idx="10"/>
          </p:nvPr>
        </p:nvSpPr>
        <p:spPr>
          <a:xfrm>
            <a:off x="8763000" y="6553200"/>
            <a:ext cx="1905000" cy="304800"/>
          </a:xfrm>
        </p:spPr>
        <p:txBody>
          <a:bodyPr/>
          <a:lstStyle/>
          <a:p>
            <a:pPr>
              <a:defRPr/>
            </a:pPr>
            <a:fld id="{164B0F64-89EF-7A42-892D-484BAB952423}" type="slidenum">
              <a:rPr lang="en-US" smtClean="0"/>
              <a:pPr>
                <a:defRPr/>
              </a:pPr>
              <a:t>64</a:t>
            </a:fld>
            <a:endParaRPr lang="en-US" dirty="0">
              <a:solidFill>
                <a:schemeClr val="bg2"/>
              </a:solidFill>
            </a:endParaRPr>
          </a:p>
        </p:txBody>
      </p:sp>
    </p:spTree>
    <p:extLst>
      <p:ext uri="{BB962C8B-B14F-4D97-AF65-F5344CB8AC3E}">
        <p14:creationId xmlns:p14="http://schemas.microsoft.com/office/powerpoint/2010/main" val="14223614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a:t>Minimizing Priority Levels: </a:t>
            </a:r>
            <a:br>
              <a:rPr lang="en-US" sz="2400" dirty="0"/>
            </a:br>
            <a:r>
              <a:rPr lang="en-US" sz="2400" dirty="0"/>
              <a:t>Increasing at T Nodes Only</a:t>
            </a:r>
            <a:endParaRPr lang="en-US" sz="3600" dirty="0"/>
          </a:p>
        </p:txBody>
      </p:sp>
      <p:pic>
        <p:nvPicPr>
          <p:cNvPr id="3" name="Picture 2"/>
          <p:cNvPicPr>
            <a:picLocks noChangeAspect="1"/>
          </p:cNvPicPr>
          <p:nvPr/>
        </p:nvPicPr>
        <p:blipFill>
          <a:blip r:embed="rId3"/>
          <a:stretch>
            <a:fillRect/>
          </a:stretch>
        </p:blipFill>
        <p:spPr>
          <a:xfrm>
            <a:off x="1524000" y="1168401"/>
            <a:ext cx="9144000" cy="4519667"/>
          </a:xfrm>
          <a:prstGeom prst="rect">
            <a:avLst/>
          </a:prstGeom>
        </p:spPr>
      </p:pic>
      <p:sp>
        <p:nvSpPr>
          <p:cNvPr id="4" name="Slide Number Placeholder 6"/>
          <p:cNvSpPr>
            <a:spLocks noGrp="1"/>
          </p:cNvSpPr>
          <p:nvPr>
            <p:ph type="sldNum" sz="quarter" idx="10"/>
          </p:nvPr>
        </p:nvSpPr>
        <p:spPr>
          <a:xfrm>
            <a:off x="8763000" y="6553200"/>
            <a:ext cx="1905000" cy="304800"/>
          </a:xfrm>
        </p:spPr>
        <p:txBody>
          <a:bodyPr/>
          <a:lstStyle/>
          <a:p>
            <a:pPr>
              <a:defRPr/>
            </a:pPr>
            <a:fld id="{164B0F64-89EF-7A42-892D-484BAB952423}" type="slidenum">
              <a:rPr lang="en-US" smtClean="0"/>
              <a:pPr>
                <a:defRPr/>
              </a:pPr>
              <a:t>65</a:t>
            </a:fld>
            <a:endParaRPr lang="en-US" dirty="0">
              <a:solidFill>
                <a:schemeClr val="bg2"/>
              </a:solidFill>
            </a:endParaRPr>
          </a:p>
        </p:txBody>
      </p:sp>
    </p:spTree>
    <p:extLst>
      <p:ext uri="{BB962C8B-B14F-4D97-AF65-F5344CB8AC3E}">
        <p14:creationId xmlns:p14="http://schemas.microsoft.com/office/powerpoint/2010/main" val="13992148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Rectangle 1"/>
          <p:cNvSpPr>
            <a:spLocks noGrp="1" noChangeArrowheads="1"/>
          </p:cNvSpPr>
          <p:nvPr>
            <p:ph type="title"/>
          </p:nvPr>
        </p:nvSpPr>
        <p:spPr>
          <a:ln/>
        </p:spPr>
        <p:txBody>
          <a:bodyPr/>
          <a:lstStyle/>
          <a:p>
            <a:r>
              <a:rPr lang="en-US" sz="3600" dirty="0"/>
              <a:t>Example Algorithmic Policy in Java</a:t>
            </a:r>
          </a:p>
        </p:txBody>
      </p:sp>
      <p:sp>
        <p:nvSpPr>
          <p:cNvPr id="59394" name="Rectangle 2"/>
          <p:cNvSpPr>
            <a:spLocks/>
          </p:cNvSpPr>
          <p:nvPr/>
        </p:nvSpPr>
        <p:spPr bwMode="auto">
          <a:xfrm>
            <a:off x="2593611" y="1016000"/>
            <a:ext cx="7072500" cy="4642555"/>
          </a:xfrm>
          <a:prstGeom prst="rect">
            <a:avLst/>
          </a:prstGeom>
          <a:noFill/>
          <a:ln w="12700" cap="flat">
            <a:solidFill>
              <a:srgbClr val="660066"/>
            </a:solidFill>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nchor="b"/>
          <a:lstStyle/>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a:latin typeface="Menlo Bold" charset="0"/>
                <a:cs typeface="Menlo Bold" charset="0"/>
                <a:sym typeface="Menlo Bold" charset="0"/>
              </a:rPr>
              <a:t>Route</a:t>
            </a:r>
            <a:r>
              <a:rPr lang="en-US" sz="1800" baseline="0" dirty="0">
                <a:latin typeface="Menlo Regular" charset="0"/>
                <a:cs typeface="Menlo Regular" charset="0"/>
                <a:sym typeface="Menlo Regular" charset="0"/>
              </a:rPr>
              <a:t> f(</a:t>
            </a:r>
            <a:r>
              <a:rPr lang="en-US" sz="1800" baseline="0" dirty="0">
                <a:latin typeface="Menlo Bold" charset="0"/>
                <a:cs typeface="Menlo Bold" charset="0"/>
                <a:sym typeface="Menlo Bold" charset="0"/>
              </a:rPr>
              <a:t>Packet</a:t>
            </a:r>
            <a:r>
              <a:rPr lang="en-US" sz="1800" baseline="0" dirty="0">
                <a:latin typeface="Menlo Regular" charset="0"/>
                <a:cs typeface="Menlo Regular" charset="0"/>
                <a:sym typeface="Menlo Regular" charset="0"/>
              </a:rPr>
              <a:t> p) {</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a:solidFill>
                  <a:srgbClr val="FFFFFF"/>
                </a:solidFill>
                <a:latin typeface="Menlo Regular" charset="0"/>
                <a:cs typeface="Menlo Regular" charset="0"/>
                <a:sym typeface="Menlo Regular" charset="0"/>
              </a:rPr>
              <a:t>  </a:t>
            </a:r>
            <a:r>
              <a:rPr lang="en-US" sz="1800" baseline="0" dirty="0">
                <a:solidFill>
                  <a:srgbClr val="B21889"/>
                </a:solidFill>
                <a:latin typeface="Menlo Regular" charset="0"/>
                <a:cs typeface="Menlo Regular" charset="0"/>
                <a:sym typeface="Menlo Regular" charset="0"/>
              </a:rPr>
              <a:t>if</a:t>
            </a:r>
            <a:r>
              <a:rPr lang="en-US" sz="1800" baseline="0" dirty="0">
                <a:latin typeface="Menlo Regular" charset="0"/>
                <a:cs typeface="Menlo Regular" charset="0"/>
                <a:sym typeface="Menlo Regular" charset="0"/>
              </a:rPr>
              <a:t> (</a:t>
            </a:r>
            <a:r>
              <a:rPr lang="en-US" sz="1800" baseline="0" dirty="0" err="1">
                <a:latin typeface="Menlo Bold" charset="0"/>
                <a:cs typeface="Menlo Bold" charset="0"/>
                <a:sym typeface="Menlo Bold" charset="0"/>
              </a:rPr>
              <a:t>p.tcpDstIs</a:t>
            </a:r>
            <a:r>
              <a:rPr lang="en-US" sz="1800" baseline="0" dirty="0">
                <a:latin typeface="Menlo Regular" charset="0"/>
                <a:cs typeface="Menlo Regular" charset="0"/>
                <a:sym typeface="Menlo Regular" charset="0"/>
              </a:rPr>
              <a:t>(</a:t>
            </a:r>
            <a:r>
              <a:rPr lang="en-US" sz="1800" baseline="0" dirty="0">
                <a:solidFill>
                  <a:srgbClr val="786DC4"/>
                </a:solidFill>
                <a:latin typeface="Menlo Regular" charset="0"/>
                <a:cs typeface="Menlo Regular" charset="0"/>
                <a:sym typeface="Menlo Regular" charset="0"/>
              </a:rPr>
              <a:t>22</a:t>
            </a:r>
            <a:r>
              <a:rPr lang="en-US" sz="1800" baseline="0" dirty="0">
                <a:latin typeface="Menlo Regular" charset="0"/>
                <a:cs typeface="Menlo Regular" charset="0"/>
                <a:sym typeface="Menlo Regular" charset="0"/>
              </a:rPr>
              <a:t>)) </a:t>
            </a:r>
            <a:r>
              <a:rPr lang="en-US" sz="1800" baseline="0" dirty="0">
                <a:solidFill>
                  <a:srgbClr val="B21889"/>
                </a:solidFill>
                <a:latin typeface="Menlo Regular" charset="0"/>
                <a:cs typeface="Menlo Regular" charset="0"/>
                <a:sym typeface="Menlo Regular" charset="0"/>
              </a:rPr>
              <a:t>return</a:t>
            </a:r>
            <a:r>
              <a:rPr lang="en-US" sz="1800" baseline="0" dirty="0">
                <a:latin typeface="Menlo Regular" charset="0"/>
                <a:cs typeface="Menlo Regular" charset="0"/>
                <a:sym typeface="Menlo Regular" charset="0"/>
              </a:rPr>
              <a:t> </a:t>
            </a:r>
            <a:r>
              <a:rPr lang="en-US" sz="1800" baseline="0" dirty="0">
                <a:latin typeface="Menlo Bold" charset="0"/>
                <a:cs typeface="Menlo Bold" charset="0"/>
                <a:sym typeface="Menlo Bold" charset="0"/>
              </a:rPr>
              <a:t>null</a:t>
            </a:r>
            <a:r>
              <a:rPr lang="en-US" sz="18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a:latin typeface="Menlo Regular" charset="0"/>
                <a:cs typeface="Menlo Regular" charset="0"/>
                <a:sym typeface="Menlo Regular" charset="0"/>
              </a:rPr>
              <a:t>  </a:t>
            </a:r>
            <a:r>
              <a:rPr lang="en-US" sz="1800" baseline="0" dirty="0">
                <a:solidFill>
                  <a:srgbClr val="B21889"/>
                </a:solidFill>
                <a:latin typeface="Menlo Regular" charset="0"/>
                <a:cs typeface="Menlo Regular" charset="0"/>
                <a:sym typeface="Menlo Regular" charset="0"/>
              </a:rPr>
              <a:t>else</a:t>
            </a:r>
            <a:r>
              <a:rPr lang="en-US" sz="18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a:latin typeface="Menlo Regular" charset="0"/>
                <a:cs typeface="Menlo Regular" charset="0"/>
                <a:sym typeface="Menlo Regular" charset="0"/>
              </a:rPr>
              <a:t>    </a:t>
            </a:r>
            <a:r>
              <a:rPr lang="en-US" sz="1800" baseline="0" dirty="0">
                <a:latin typeface="Menlo Bold" charset="0"/>
                <a:cs typeface="Menlo Bold" charset="0"/>
                <a:sym typeface="Menlo Bold" charset="0"/>
              </a:rPr>
              <a:t>Location</a:t>
            </a:r>
            <a:r>
              <a:rPr lang="en-US" sz="1800" baseline="0" dirty="0">
                <a:latin typeface="Menlo Regular" charset="0"/>
                <a:cs typeface="Menlo Regular" charset="0"/>
                <a:sym typeface="Menlo Regular" charset="0"/>
              </a:rPr>
              <a:t> </a:t>
            </a:r>
            <a:r>
              <a:rPr lang="en-US" sz="1800" baseline="0" dirty="0" err="1">
                <a:latin typeface="Menlo Regular" charset="0"/>
                <a:cs typeface="Menlo Regular" charset="0"/>
                <a:sym typeface="Menlo Regular" charset="0"/>
              </a:rPr>
              <a:t>sloc</a:t>
            </a:r>
            <a:r>
              <a:rPr lang="en-US" sz="1800" baseline="0" dirty="0">
                <a:latin typeface="Menlo Regular" charset="0"/>
                <a:cs typeface="Menlo Regular" charset="0"/>
                <a:sym typeface="Menlo Regular" charset="0"/>
              </a:rPr>
              <a:t> = </a:t>
            </a:r>
            <a:r>
              <a:rPr lang="en-US" sz="1800" baseline="0" dirty="0" err="1">
                <a:latin typeface="Menlo Bold" charset="0"/>
                <a:cs typeface="Menlo Bold" charset="0"/>
                <a:sym typeface="Menlo Bold" charset="0"/>
              </a:rPr>
              <a:t>hostTable</a:t>
            </a:r>
            <a:r>
              <a:rPr lang="en-US" sz="1800" baseline="0" dirty="0">
                <a:latin typeface="Menlo Regular" charset="0"/>
                <a:cs typeface="Menlo Regular" charset="0"/>
                <a:sym typeface="Menlo Regular" charset="0"/>
              </a:rPr>
              <a:t>(</a:t>
            </a:r>
            <a:r>
              <a:rPr lang="en-US" sz="1800" baseline="0" dirty="0" err="1">
                <a:latin typeface="Menlo Regular" charset="0"/>
                <a:cs typeface="Menlo Regular" charset="0"/>
                <a:sym typeface="Menlo Regular" charset="0"/>
              </a:rPr>
              <a:t>p.</a:t>
            </a:r>
            <a:r>
              <a:rPr lang="en-US" sz="1800" baseline="0" dirty="0" err="1">
                <a:latin typeface="Menlo Bold" charset="0"/>
                <a:cs typeface="Menlo Bold" charset="0"/>
                <a:sym typeface="Menlo Bold" charset="0"/>
              </a:rPr>
              <a:t>ethSrc</a:t>
            </a:r>
            <a:r>
              <a:rPr lang="en-US" sz="18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a:latin typeface="Menlo Regular" charset="0"/>
                <a:cs typeface="Menlo Regular" charset="0"/>
                <a:sym typeface="Menlo Regular" charset="0"/>
              </a:rPr>
              <a:t>    </a:t>
            </a:r>
            <a:r>
              <a:rPr lang="en-US" sz="1800" baseline="0" dirty="0">
                <a:latin typeface="Menlo Bold" charset="0"/>
                <a:cs typeface="Menlo Bold" charset="0"/>
                <a:sym typeface="Menlo Bold" charset="0"/>
              </a:rPr>
              <a:t>Location</a:t>
            </a:r>
            <a:r>
              <a:rPr lang="en-US" sz="1800" baseline="0" dirty="0">
                <a:latin typeface="Menlo Regular" charset="0"/>
                <a:cs typeface="Menlo Regular" charset="0"/>
                <a:sym typeface="Menlo Regular" charset="0"/>
              </a:rPr>
              <a:t> </a:t>
            </a:r>
            <a:r>
              <a:rPr lang="en-US" sz="1800" baseline="0" dirty="0" err="1">
                <a:latin typeface="Menlo Regular" charset="0"/>
                <a:cs typeface="Menlo Regular" charset="0"/>
                <a:sym typeface="Menlo Regular" charset="0"/>
              </a:rPr>
              <a:t>dloc</a:t>
            </a:r>
            <a:r>
              <a:rPr lang="en-US" sz="1800" baseline="0" dirty="0">
                <a:latin typeface="Menlo Regular" charset="0"/>
                <a:cs typeface="Menlo Regular" charset="0"/>
                <a:sym typeface="Menlo Regular" charset="0"/>
              </a:rPr>
              <a:t> = </a:t>
            </a:r>
            <a:r>
              <a:rPr lang="en-US" sz="1800" baseline="0" dirty="0" err="1">
                <a:latin typeface="Menlo Bold" charset="0"/>
                <a:cs typeface="Menlo Bold" charset="0"/>
                <a:sym typeface="Menlo Bold" charset="0"/>
              </a:rPr>
              <a:t>hostTable</a:t>
            </a:r>
            <a:r>
              <a:rPr lang="en-US" sz="1800" baseline="0" dirty="0">
                <a:latin typeface="Menlo Regular" charset="0"/>
                <a:cs typeface="Menlo Regular" charset="0"/>
                <a:sym typeface="Menlo Regular" charset="0"/>
              </a:rPr>
              <a:t>(</a:t>
            </a:r>
            <a:r>
              <a:rPr lang="en-US" sz="1800" baseline="0" dirty="0" err="1">
                <a:latin typeface="Menlo Regular" charset="0"/>
                <a:cs typeface="Menlo Regular" charset="0"/>
                <a:sym typeface="Menlo Regular" charset="0"/>
              </a:rPr>
              <a:t>p.</a:t>
            </a:r>
            <a:r>
              <a:rPr lang="en-US" sz="1800" baseline="0" dirty="0" err="1">
                <a:latin typeface="Menlo Bold" charset="0"/>
                <a:cs typeface="Menlo Bold" charset="0"/>
                <a:sym typeface="Menlo Bold" charset="0"/>
              </a:rPr>
              <a:t>ethDst</a:t>
            </a:r>
            <a:r>
              <a:rPr lang="en-US" sz="18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a:latin typeface="Menlo Regular" charset="0"/>
                <a:cs typeface="Menlo Regular" charset="0"/>
                <a:sym typeface="Menlo Regular" charset="0"/>
              </a:rPr>
              <a:t>    </a:t>
            </a:r>
            <a:r>
              <a:rPr lang="en-US" sz="1800" baseline="0" dirty="0">
                <a:latin typeface="Menlo Bold" charset="0"/>
                <a:cs typeface="Menlo Bold" charset="0"/>
                <a:sym typeface="Menlo Bold" charset="0"/>
              </a:rPr>
              <a:t>Route </a:t>
            </a:r>
            <a:r>
              <a:rPr lang="en-US" sz="1800" baseline="0" dirty="0">
                <a:latin typeface="Menlo Regular" charset="0"/>
                <a:cs typeface="Menlo Regular" charset="0"/>
                <a:sym typeface="Menlo Regular" charset="0"/>
              </a:rPr>
              <a:t>path    = </a:t>
            </a:r>
            <a:r>
              <a:rPr lang="en-US" sz="1800" baseline="0" dirty="0" err="1">
                <a:latin typeface="Menlo Regular" charset="0"/>
                <a:cs typeface="Menlo Regular" charset="0"/>
                <a:sym typeface="Menlo Regular" charset="0"/>
              </a:rPr>
              <a:t>myRoutingAlg</a:t>
            </a:r>
            <a:r>
              <a:rPr lang="en-US" sz="1800" baseline="0" dirty="0">
                <a:latin typeface="Menlo Regular" charset="0"/>
                <a:cs typeface="Menlo Regular" charset="0"/>
                <a:sym typeface="Menlo Regular" charset="0"/>
              </a:rPr>
              <a:t>(</a:t>
            </a:r>
            <a:r>
              <a:rPr lang="en-US" sz="1800" baseline="0" dirty="0">
                <a:latin typeface="Menlo Bold" charset="0"/>
                <a:cs typeface="Menlo Bold" charset="0"/>
                <a:sym typeface="Menlo Bold" charset="0"/>
              </a:rPr>
              <a:t>topology</a:t>
            </a:r>
            <a:r>
              <a:rPr lang="en-US" sz="1800" baseline="0" dirty="0">
                <a:latin typeface="Menlo Regular" charset="0"/>
                <a:cs typeface="Menlo Regular" charset="0"/>
                <a:sym typeface="Menlo Regular" charset="0"/>
              </a:rPr>
              <a:t>(),</a:t>
            </a:r>
            <a:br>
              <a:rPr lang="en-US" sz="1800" baseline="0" dirty="0">
                <a:latin typeface="Menlo Regular" charset="0"/>
                <a:cs typeface="Menlo Regular" charset="0"/>
                <a:sym typeface="Menlo Regular" charset="0"/>
              </a:rPr>
            </a:br>
            <a:r>
              <a:rPr lang="en-US" sz="1800" baseline="0" dirty="0">
                <a:latin typeface="Menlo Regular" charset="0"/>
                <a:cs typeface="Menlo Regular" charset="0"/>
                <a:sym typeface="Menlo Regular" charset="0"/>
              </a:rPr>
              <a:t>                                 </a:t>
            </a:r>
            <a:r>
              <a:rPr lang="en-US" sz="1800" baseline="0" dirty="0" err="1">
                <a:latin typeface="Menlo Regular" charset="0"/>
                <a:cs typeface="Menlo Regular" charset="0"/>
                <a:sym typeface="Menlo Regular" charset="0"/>
              </a:rPr>
              <a:t>sloc,dloc</a:t>
            </a:r>
            <a:r>
              <a:rPr lang="en-US" sz="18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a:solidFill>
                  <a:srgbClr val="FFFFFF"/>
                </a:solidFill>
                <a:latin typeface="Menlo Regular" charset="0"/>
                <a:cs typeface="Menlo Regular" charset="0"/>
                <a:sym typeface="Menlo Regular" charset="0"/>
              </a:rPr>
              <a:t>    </a:t>
            </a:r>
            <a:r>
              <a:rPr lang="en-US" sz="1800" baseline="0" dirty="0">
                <a:solidFill>
                  <a:srgbClr val="B21889"/>
                </a:solidFill>
                <a:latin typeface="Menlo Regular" charset="0"/>
                <a:cs typeface="Menlo Regular" charset="0"/>
                <a:sym typeface="Menlo Regular" charset="0"/>
              </a:rPr>
              <a:t>return</a:t>
            </a:r>
            <a:r>
              <a:rPr lang="en-US" sz="1800" baseline="0" dirty="0">
                <a:latin typeface="Menlo Regular" charset="0"/>
                <a:cs typeface="Menlo Regular" charset="0"/>
                <a:sym typeface="Menlo Regular" charset="0"/>
              </a:rPr>
              <a:t> </a:t>
            </a:r>
            <a:r>
              <a:rPr lang="en-US" sz="1800" baseline="0" dirty="0">
                <a:latin typeface="Menlo Bold" charset="0"/>
                <a:cs typeface="Menlo Bold" charset="0"/>
                <a:sym typeface="Menlo Bold" charset="0"/>
              </a:rPr>
              <a:t>path</a:t>
            </a:r>
            <a:r>
              <a:rPr lang="en-US" sz="18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a:latin typeface="Menlo Regular" charset="0"/>
                <a:cs typeface="Menlo Regular" charset="0"/>
                <a:sym typeface="Menlo Regular" charset="0"/>
              </a:rPr>
              <a:t>Route </a:t>
            </a:r>
            <a:r>
              <a:rPr lang="en-US" sz="1800" baseline="0" dirty="0" err="1">
                <a:latin typeface="Menlo Regular" charset="0"/>
                <a:cs typeface="Menlo Regular" charset="0"/>
                <a:sym typeface="Menlo Regular" charset="0"/>
              </a:rPr>
              <a:t>myRoutingAlg</a:t>
            </a:r>
            <a:r>
              <a:rPr lang="en-US" sz="1800" baseline="0" dirty="0">
                <a:latin typeface="Menlo Regular" charset="0"/>
                <a:cs typeface="Menlo Regular" charset="0"/>
                <a:sym typeface="Menlo Regular" charset="0"/>
              </a:rPr>
              <a:t>(</a:t>
            </a:r>
            <a:r>
              <a:rPr lang="en-US" sz="1800" baseline="0" dirty="0">
                <a:latin typeface="Menlo Bold" charset="0"/>
                <a:cs typeface="Menlo Bold" charset="0"/>
                <a:sym typeface="Menlo Bold" charset="0"/>
              </a:rPr>
              <a:t>Topology</a:t>
            </a:r>
            <a:r>
              <a:rPr lang="en-US" sz="1800" baseline="0" dirty="0">
                <a:latin typeface="Menlo Regular" charset="0"/>
                <a:cs typeface="Menlo Regular" charset="0"/>
                <a:sym typeface="Menlo Regular" charset="0"/>
              </a:rPr>
              <a:t> </a:t>
            </a:r>
            <a:r>
              <a:rPr lang="en-US" sz="1800" baseline="0" dirty="0" err="1">
                <a:latin typeface="Menlo Regular" charset="0"/>
                <a:cs typeface="Menlo Regular" charset="0"/>
                <a:sym typeface="Menlo Regular" charset="0"/>
              </a:rPr>
              <a:t>topo</a:t>
            </a:r>
            <a:r>
              <a:rPr lang="en-US" sz="1800" baseline="0" dirty="0">
                <a:latin typeface="Menlo Regular" charset="0"/>
                <a:cs typeface="Menlo Regular" charset="0"/>
                <a:sym typeface="Menlo Regular" charset="0"/>
              </a:rPr>
              <a:t>, </a:t>
            </a:r>
            <a:br>
              <a:rPr lang="en-US" sz="1800" baseline="0" dirty="0">
                <a:latin typeface="Menlo Regular" charset="0"/>
                <a:cs typeface="Menlo Regular" charset="0"/>
                <a:sym typeface="Menlo Regular" charset="0"/>
              </a:rPr>
            </a:br>
            <a:r>
              <a:rPr lang="en-US" sz="1800" baseline="0" dirty="0">
                <a:latin typeface="Menlo Regular" charset="0"/>
                <a:cs typeface="Menlo Regular" charset="0"/>
                <a:sym typeface="Menlo Regular" charset="0"/>
              </a:rPr>
              <a:t>                   Location </a:t>
            </a:r>
            <a:r>
              <a:rPr lang="en-US" sz="1800" baseline="0" dirty="0" err="1">
                <a:latin typeface="Menlo Regular" charset="0"/>
                <a:cs typeface="Menlo Regular" charset="0"/>
                <a:sym typeface="Menlo Regular" charset="0"/>
              </a:rPr>
              <a:t>sLoc</a:t>
            </a:r>
            <a:r>
              <a:rPr lang="en-US" sz="1800" baseline="0" dirty="0">
                <a:latin typeface="Menlo Regular" charset="0"/>
                <a:cs typeface="Menlo Regular" charset="0"/>
                <a:sym typeface="Menlo Regular" charset="0"/>
              </a:rPr>
              <a:t>, Location </a:t>
            </a:r>
            <a:r>
              <a:rPr lang="en-US" sz="1800" baseline="0" dirty="0" err="1">
                <a:latin typeface="Menlo Regular" charset="0"/>
                <a:cs typeface="Menlo Regular" charset="0"/>
                <a:sym typeface="Menlo Regular" charset="0"/>
              </a:rPr>
              <a:t>dloc</a:t>
            </a:r>
            <a:r>
              <a:rPr lang="en-US" sz="18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a:latin typeface="Menlo Regular" charset="0"/>
                <a:cs typeface="Menlo Regular" charset="0"/>
                <a:sym typeface="Menlo Regular" charset="0"/>
              </a:rPr>
              <a:t>   </a:t>
            </a:r>
            <a:r>
              <a:rPr lang="en-US" sz="1800" baseline="0" dirty="0">
                <a:solidFill>
                  <a:srgbClr val="B21889"/>
                </a:solidFill>
                <a:latin typeface="Menlo Regular" charset="0"/>
                <a:cs typeface="Menlo Regular" charset="0"/>
                <a:sym typeface="Menlo Regular" charset="0"/>
              </a:rPr>
              <a:t>if</a:t>
            </a:r>
            <a:r>
              <a:rPr lang="en-US" sz="1800" baseline="0" dirty="0">
                <a:latin typeface="Menlo Regular" charset="0"/>
                <a:cs typeface="Menlo Regular" charset="0"/>
                <a:sym typeface="Menlo Regular" charset="0"/>
              </a:rPr>
              <a:t> ( </a:t>
            </a:r>
            <a:r>
              <a:rPr lang="en-US" sz="1800" baseline="0" dirty="0" err="1">
                <a:latin typeface="Menlo Regular" charset="0"/>
                <a:cs typeface="Menlo Regular" charset="0"/>
                <a:sym typeface="Menlo Regular" charset="0"/>
              </a:rPr>
              <a:t>isSensitive</a:t>
            </a:r>
            <a:r>
              <a:rPr lang="en-US" sz="1800" baseline="0" dirty="0">
                <a:latin typeface="Menlo Regular" charset="0"/>
                <a:cs typeface="Menlo Regular" charset="0"/>
                <a:sym typeface="Menlo Regular" charset="0"/>
              </a:rPr>
              <a:t>(</a:t>
            </a:r>
            <a:r>
              <a:rPr lang="en-US" sz="1800" baseline="0" dirty="0" err="1">
                <a:latin typeface="Menlo Regular" charset="0"/>
                <a:cs typeface="Menlo Regular" charset="0"/>
                <a:sym typeface="Menlo Regular" charset="0"/>
              </a:rPr>
              <a:t>sLoc</a:t>
            </a:r>
            <a:r>
              <a:rPr lang="en-US" sz="1800" baseline="0" dirty="0">
                <a:latin typeface="Menlo Regular" charset="0"/>
                <a:cs typeface="Menlo Regular" charset="0"/>
                <a:sym typeface="Menlo Regular" charset="0"/>
              </a:rPr>
              <a:t>) || </a:t>
            </a:r>
            <a:r>
              <a:rPr lang="en-US" sz="1800" baseline="0" dirty="0" err="1">
                <a:latin typeface="Menlo Regular" charset="0"/>
                <a:cs typeface="Menlo Regular" charset="0"/>
                <a:sym typeface="Menlo Regular" charset="0"/>
              </a:rPr>
              <a:t>isSensitive</a:t>
            </a:r>
            <a:r>
              <a:rPr lang="en-US" sz="1800" baseline="0" dirty="0">
                <a:latin typeface="Menlo Regular" charset="0"/>
                <a:cs typeface="Menlo Regular" charset="0"/>
                <a:sym typeface="Menlo Regular" charset="0"/>
              </a:rPr>
              <a:t>(</a:t>
            </a:r>
            <a:r>
              <a:rPr lang="en-US" sz="1800" baseline="0" dirty="0" err="1">
                <a:latin typeface="Menlo Regular" charset="0"/>
                <a:cs typeface="Menlo Regular" charset="0"/>
                <a:sym typeface="Menlo Regular" charset="0"/>
              </a:rPr>
              <a:t>dLoc</a:t>
            </a:r>
            <a:r>
              <a:rPr lang="en-US" sz="1800" baseline="0" dirty="0">
                <a:latin typeface="Menlo Regular" charset="0"/>
                <a:cs typeface="Menlo Regular" charset="0"/>
                <a:sym typeface="Menlo Regular" charset="0"/>
              </a:rPr>
              <a:t>) ) </a:t>
            </a:r>
            <a:br>
              <a:rPr lang="en-US" sz="1800" baseline="0" dirty="0">
                <a:latin typeface="Menlo Regular" charset="0"/>
                <a:cs typeface="Menlo Regular" charset="0"/>
                <a:sym typeface="Menlo Regular" charset="0"/>
              </a:rPr>
            </a:br>
            <a:r>
              <a:rPr lang="en-US" sz="1800" baseline="0" dirty="0">
                <a:latin typeface="Menlo Regular" charset="0"/>
                <a:cs typeface="Menlo Regular" charset="0"/>
                <a:sym typeface="Menlo Regular" charset="0"/>
              </a:rPr>
              <a:t>      </a:t>
            </a:r>
            <a:r>
              <a:rPr lang="en-US" sz="1800" baseline="0" dirty="0">
                <a:solidFill>
                  <a:srgbClr val="B21889"/>
                </a:solidFill>
                <a:latin typeface="Menlo Regular" charset="0"/>
                <a:cs typeface="Menlo Regular" charset="0"/>
                <a:sym typeface="Menlo Regular" charset="0"/>
              </a:rPr>
              <a:t>return</a:t>
            </a:r>
            <a:r>
              <a:rPr lang="en-US" sz="1800" baseline="0" dirty="0">
                <a:latin typeface="Menlo Regular" charset="0"/>
                <a:cs typeface="Menlo Regular" charset="0"/>
                <a:sym typeface="Menlo Regular" charset="0"/>
              </a:rPr>
              <a:t> </a:t>
            </a:r>
            <a:r>
              <a:rPr lang="en-US" sz="1800" baseline="0" dirty="0" err="1">
                <a:latin typeface="Menlo Regular" charset="0"/>
                <a:cs typeface="Menlo Regular" charset="0"/>
                <a:sym typeface="Menlo Regular" charset="0"/>
              </a:rPr>
              <a:t>secureRoutingAlg</a:t>
            </a:r>
            <a:r>
              <a:rPr lang="en-US" sz="1800" baseline="0" dirty="0">
                <a:latin typeface="Menlo Regular" charset="0"/>
                <a:cs typeface="Menlo Regular" charset="0"/>
                <a:sym typeface="Menlo Regular" charset="0"/>
              </a:rPr>
              <a:t>(</a:t>
            </a:r>
            <a:r>
              <a:rPr lang="en-US" sz="1800" baseline="0" dirty="0" err="1">
                <a:latin typeface="Menlo Regular" charset="0"/>
                <a:cs typeface="Menlo Regular" charset="0"/>
                <a:sym typeface="Menlo Regular" charset="0"/>
              </a:rPr>
              <a:t>topo</a:t>
            </a:r>
            <a:r>
              <a:rPr lang="en-US" sz="1800" baseline="0" dirty="0">
                <a:latin typeface="Menlo Regular" charset="0"/>
                <a:cs typeface="Menlo Regular" charset="0"/>
                <a:sym typeface="Menlo Regular" charset="0"/>
              </a:rPr>
              <a:t>, </a:t>
            </a:r>
            <a:r>
              <a:rPr lang="en-US" sz="1800" baseline="0" dirty="0" err="1">
                <a:latin typeface="Menlo Regular" charset="0"/>
                <a:cs typeface="Menlo Regular" charset="0"/>
                <a:sym typeface="Menlo Regular" charset="0"/>
              </a:rPr>
              <a:t>sloc</a:t>
            </a:r>
            <a:r>
              <a:rPr lang="en-US" sz="1800" baseline="0" dirty="0">
                <a:latin typeface="Menlo Regular" charset="0"/>
                <a:cs typeface="Menlo Regular" charset="0"/>
                <a:sym typeface="Menlo Regular" charset="0"/>
              </a:rPr>
              <a:t>, </a:t>
            </a:r>
            <a:r>
              <a:rPr lang="en-US" sz="1800" baseline="0" dirty="0" err="1">
                <a:latin typeface="Menlo Regular" charset="0"/>
                <a:cs typeface="Menlo Regular" charset="0"/>
                <a:sym typeface="Menlo Regular" charset="0"/>
              </a:rPr>
              <a:t>dloc</a:t>
            </a:r>
            <a:r>
              <a:rPr lang="en-US" sz="18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a:latin typeface="Menlo Regular" charset="0"/>
                <a:cs typeface="Menlo Regular" charset="0"/>
                <a:sym typeface="Menlo Regular" charset="0"/>
              </a:rPr>
              <a:t>   </a:t>
            </a:r>
            <a:r>
              <a:rPr lang="en-US" sz="1800" baseline="0" dirty="0">
                <a:solidFill>
                  <a:srgbClr val="B21889"/>
                </a:solidFill>
                <a:latin typeface="Menlo Regular" charset="0"/>
                <a:cs typeface="Menlo Regular" charset="0"/>
                <a:sym typeface="Menlo Regular" charset="0"/>
              </a:rPr>
              <a:t>else</a:t>
            </a:r>
            <a:r>
              <a:rPr lang="en-US" sz="1800" baseline="0" dirty="0">
                <a:latin typeface="Menlo Regular" charset="0"/>
                <a:cs typeface="Menlo Regular" charset="0"/>
                <a:sym typeface="Menlo Regular" charset="0"/>
              </a:rPr>
              <a:t> </a:t>
            </a:r>
            <a:br>
              <a:rPr lang="en-US" sz="1800" baseline="0" dirty="0">
                <a:latin typeface="Menlo Regular" charset="0"/>
                <a:cs typeface="Menlo Regular" charset="0"/>
                <a:sym typeface="Menlo Regular" charset="0"/>
              </a:rPr>
            </a:br>
            <a:r>
              <a:rPr lang="en-US" sz="1800" baseline="0" dirty="0">
                <a:latin typeface="Menlo Regular" charset="0"/>
                <a:cs typeface="Menlo Regular" charset="0"/>
                <a:sym typeface="Menlo Regular" charset="0"/>
              </a:rPr>
              <a:t>      </a:t>
            </a:r>
            <a:r>
              <a:rPr lang="en-US" sz="1800" baseline="0" dirty="0">
                <a:solidFill>
                  <a:srgbClr val="B21889"/>
                </a:solidFill>
                <a:latin typeface="Menlo Regular" charset="0"/>
                <a:cs typeface="Menlo Regular" charset="0"/>
                <a:sym typeface="Menlo Regular" charset="0"/>
              </a:rPr>
              <a:t>return</a:t>
            </a:r>
            <a:r>
              <a:rPr lang="en-US" sz="1800" baseline="0" dirty="0">
                <a:latin typeface="Menlo Regular" charset="0"/>
                <a:cs typeface="Menlo Regular" charset="0"/>
                <a:sym typeface="Menlo Regular" charset="0"/>
              </a:rPr>
              <a:t> </a:t>
            </a:r>
            <a:r>
              <a:rPr lang="en-US" sz="1800" baseline="0" dirty="0" err="1">
                <a:latin typeface="Menlo Regular" charset="0"/>
                <a:cs typeface="Menlo Regular" charset="0"/>
                <a:sym typeface="Menlo Regular" charset="0"/>
              </a:rPr>
              <a:t>standardRoutingAlg</a:t>
            </a:r>
            <a:r>
              <a:rPr lang="en-US" sz="1800" baseline="0" dirty="0">
                <a:latin typeface="Menlo Regular" charset="0"/>
                <a:cs typeface="Menlo Regular" charset="0"/>
                <a:sym typeface="Menlo Regular" charset="0"/>
              </a:rPr>
              <a:t>(</a:t>
            </a:r>
            <a:r>
              <a:rPr lang="en-US" sz="1800" baseline="0" dirty="0" err="1">
                <a:latin typeface="Menlo Regular" charset="0"/>
                <a:cs typeface="Menlo Regular" charset="0"/>
                <a:sym typeface="Menlo Regular" charset="0"/>
              </a:rPr>
              <a:t>topo</a:t>
            </a:r>
            <a:r>
              <a:rPr lang="en-US" sz="1800" baseline="0" dirty="0">
                <a:latin typeface="Menlo Regular" charset="0"/>
                <a:cs typeface="Menlo Regular" charset="0"/>
                <a:sym typeface="Menlo Regular" charset="0"/>
              </a:rPr>
              <a:t>, </a:t>
            </a:r>
            <a:r>
              <a:rPr lang="en-US" sz="1800" baseline="0" dirty="0" err="1">
                <a:latin typeface="Menlo Regular" charset="0"/>
                <a:cs typeface="Menlo Regular" charset="0"/>
                <a:sym typeface="Menlo Regular" charset="0"/>
              </a:rPr>
              <a:t>sloc</a:t>
            </a:r>
            <a:r>
              <a:rPr lang="en-US" sz="1800" baseline="0" dirty="0">
                <a:latin typeface="Menlo Regular" charset="0"/>
                <a:cs typeface="Menlo Regular" charset="0"/>
                <a:sym typeface="Menlo Regular" charset="0"/>
              </a:rPr>
              <a:t>, </a:t>
            </a:r>
            <a:r>
              <a:rPr lang="en-US" sz="1800" baseline="0" dirty="0" err="1">
                <a:latin typeface="Menlo Regular" charset="0"/>
                <a:cs typeface="Menlo Regular" charset="0"/>
                <a:sym typeface="Menlo Regular" charset="0"/>
              </a:rPr>
              <a:t>dloc</a:t>
            </a:r>
            <a:r>
              <a:rPr lang="en-US" sz="18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a:latin typeface="Menlo Regular" charset="0"/>
                <a:cs typeface="Menlo Regular" charset="0"/>
                <a:sym typeface="Menlo Regular" charset="0"/>
              </a:rPr>
              <a:t>}</a:t>
            </a:r>
          </a:p>
        </p:txBody>
      </p:sp>
      <p:sp>
        <p:nvSpPr>
          <p:cNvPr id="5" name="Rectangle 4"/>
          <p:cNvSpPr/>
          <p:nvPr/>
        </p:nvSpPr>
        <p:spPr>
          <a:xfrm>
            <a:off x="2603112" y="5790425"/>
            <a:ext cx="7041760" cy="590839"/>
          </a:xfrm>
          <a:prstGeom prst="rect">
            <a:avLst/>
          </a:prstGeom>
          <a:gradFill rotWithShape="1">
            <a:gsLst>
              <a:gs pos="0">
                <a:srgbClr val="9E9273">
                  <a:tint val="100000"/>
                  <a:shade val="100000"/>
                  <a:satMod val="130000"/>
                </a:srgbClr>
              </a:gs>
              <a:gs pos="100000">
                <a:srgbClr val="9E9273">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tIns="18288" rtlCol="0" anchor="ctr"/>
          <a:lstStyle/>
          <a:p>
            <a:pPr algn="ctr" fontAlgn="auto">
              <a:spcBef>
                <a:spcPts val="0"/>
              </a:spcBef>
              <a:spcAft>
                <a:spcPts val="0"/>
              </a:spcAft>
            </a:pPr>
            <a:r>
              <a:rPr lang="en-US" altLang="zh-CN" sz="2800" baseline="0" dirty="0">
                <a:solidFill>
                  <a:srgbClr val="000090"/>
                </a:solidFill>
                <a:latin typeface="Arial" pitchFamily="-105" charset="0"/>
                <a:ea typeface="ＭＳ Ｐゴシック" pitchFamily="-105" charset="-128"/>
                <a:cs typeface="ＭＳ Ｐゴシック" pitchFamily="-105" charset="-128"/>
              </a:rPr>
              <a:t>Does not specify anything on flow tables!</a:t>
            </a:r>
            <a:endParaRPr lang="en-US" sz="2800" kern="0" baseline="0" dirty="0">
              <a:solidFill>
                <a:srgbClr val="000090"/>
              </a:solidFill>
              <a:latin typeface="Calibri"/>
              <a:ea typeface="+mn-ea"/>
              <a:cs typeface="+mn-cs"/>
            </a:endParaRPr>
          </a:p>
        </p:txBody>
      </p:sp>
      <p:sp>
        <p:nvSpPr>
          <p:cNvPr id="6" name="Slide Number Placeholder 6"/>
          <p:cNvSpPr>
            <a:spLocks noGrp="1"/>
          </p:cNvSpPr>
          <p:nvPr>
            <p:ph type="sldNum" sz="quarter" idx="10"/>
          </p:nvPr>
        </p:nvSpPr>
        <p:spPr>
          <a:xfrm>
            <a:off x="8763000" y="6553200"/>
            <a:ext cx="1905000" cy="304800"/>
          </a:xfrm>
        </p:spPr>
        <p:txBody>
          <a:bodyPr/>
          <a:lstStyle/>
          <a:p>
            <a:pPr>
              <a:defRPr/>
            </a:pPr>
            <a:fld id="{164B0F64-89EF-7A42-892D-484BAB952423}" type="slidenum">
              <a:rPr lang="en-US" smtClean="0"/>
              <a:pPr>
                <a:defRPr/>
              </a:pPr>
              <a:t>66</a:t>
            </a:fld>
            <a:endParaRPr lang="en-US" dirty="0">
              <a:solidFill>
                <a:schemeClr val="bg2"/>
              </a:solidFill>
            </a:endParaRPr>
          </a:p>
        </p:txBody>
      </p:sp>
    </p:spTree>
    <p:extLst>
      <p:ext uri="{BB962C8B-B14F-4D97-AF65-F5344CB8AC3E}">
        <p14:creationId xmlns:p14="http://schemas.microsoft.com/office/powerpoint/2010/main" val="3206370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Example: “Simple” WAN Link </a:t>
            </a:r>
            <a:r>
              <a:rPr lang="en-US" sz="3600" dirty="0" smtClean="0"/>
              <a:t>Adaptation [Update]</a:t>
            </a:r>
            <a:endParaRPr lang="en-US" sz="3600" dirty="0"/>
          </a:p>
        </p:txBody>
      </p:sp>
      <p:sp>
        <p:nvSpPr>
          <p:cNvPr id="5" name="Rectangle 2"/>
          <p:cNvSpPr>
            <a:spLocks/>
          </p:cNvSpPr>
          <p:nvPr/>
        </p:nvSpPr>
        <p:spPr bwMode="auto">
          <a:xfrm>
            <a:off x="1686784" y="1216854"/>
            <a:ext cx="5429448" cy="4367097"/>
          </a:xfrm>
          <a:prstGeom prst="rect">
            <a:avLst/>
          </a:prstGeom>
          <a:noFill/>
          <a:ln w="12700" cap="flat">
            <a:solidFill>
              <a:srgbClr val="660066"/>
            </a:solidFill>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nchor="b"/>
          <a:lstStyle/>
          <a:p>
            <a:endParaRPr lang="nl-NL" sz="2000" baseline="0" dirty="0">
              <a:latin typeface="Menlo Regular"/>
              <a:cs typeface="Menlo Regular"/>
            </a:endParaRPr>
          </a:p>
          <a:p>
            <a:endParaRPr lang="nl-NL" sz="2000" baseline="0" dirty="0">
              <a:latin typeface="Menlo Regular"/>
              <a:cs typeface="Menlo Regular"/>
            </a:endParaRPr>
          </a:p>
          <a:p>
            <a:r>
              <a:rPr lang="nl-NL" sz="2000" b="1" baseline="0" dirty="0" err="1">
                <a:latin typeface="Menlo Regular"/>
                <a:cs typeface="Menlo Regular"/>
              </a:rPr>
              <a:t>LossRate</a:t>
            </a:r>
            <a:r>
              <a:rPr lang="nl-NL" sz="2000" b="1" baseline="0" dirty="0">
                <a:latin typeface="Menlo Regular"/>
                <a:cs typeface="Menlo Regular"/>
              </a:rPr>
              <a:t>[]</a:t>
            </a:r>
            <a:r>
              <a:rPr lang="nl-NL" sz="2000" baseline="0" dirty="0">
                <a:latin typeface="Menlo Regular"/>
                <a:cs typeface="Menlo Regular"/>
              </a:rPr>
              <a:t> </a:t>
            </a:r>
            <a:r>
              <a:rPr lang="nl-NL" sz="2000" baseline="0" dirty="0" err="1">
                <a:latin typeface="Menlo Regular"/>
                <a:cs typeface="Menlo Regular"/>
              </a:rPr>
              <a:t>lossRates</a:t>
            </a:r>
            <a:r>
              <a:rPr lang="en-US" sz="2000" baseline="0" dirty="0">
                <a:latin typeface="Menlo Regular"/>
                <a:cs typeface="Menlo Regular"/>
              </a:rPr>
              <a:t>; </a:t>
            </a:r>
            <a:br>
              <a:rPr lang="en-US" sz="2000" baseline="0" dirty="0">
                <a:latin typeface="Menlo Regular"/>
                <a:cs typeface="Menlo Regular"/>
              </a:rPr>
            </a:br>
            <a:r>
              <a:rPr lang="is-IS" sz="2000" baseline="0" dirty="0">
                <a:latin typeface="Menlo Regular"/>
                <a:cs typeface="Menlo Regular"/>
              </a:rPr>
              <a:t>…</a:t>
            </a:r>
            <a:endParaRPr lang="en-US" sz="2000" baseline="0" dirty="0">
              <a:latin typeface="Menlo Regular"/>
              <a:cs typeface="Menlo Regular"/>
            </a:endParaRPr>
          </a:p>
          <a:p>
            <a:r>
              <a:rPr lang="en-US" sz="2000" b="1" baseline="0" dirty="0">
                <a:latin typeface="Menlo Regular"/>
                <a:cs typeface="Menlo Regular"/>
                <a:sym typeface="Menlo Regular" charset="0"/>
              </a:rPr>
              <a:t>Route</a:t>
            </a:r>
            <a:r>
              <a:rPr lang="en-US" sz="2000" baseline="0" dirty="0">
                <a:latin typeface="Menlo Regular"/>
                <a:cs typeface="Menlo Regular"/>
                <a:sym typeface="Menlo Regular" charset="0"/>
              </a:rPr>
              <a:t> </a:t>
            </a:r>
            <a:r>
              <a:rPr lang="en-US" sz="2000" baseline="0" dirty="0" err="1">
                <a:latin typeface="Menlo Regular"/>
                <a:cs typeface="Menlo Regular"/>
                <a:sym typeface="Menlo Regular" charset="0"/>
              </a:rPr>
              <a:t>onPacket</a:t>
            </a:r>
            <a:r>
              <a:rPr lang="en-US" sz="2000" baseline="0" dirty="0">
                <a:latin typeface="Menlo Regular"/>
                <a:cs typeface="Menlo Regular"/>
                <a:sym typeface="Menlo Regular" charset="0"/>
              </a:rPr>
              <a:t>(</a:t>
            </a:r>
            <a:r>
              <a:rPr lang="en-US" sz="2000" b="1" baseline="0" dirty="0">
                <a:latin typeface="Menlo Regular"/>
                <a:cs typeface="Menlo Regular"/>
                <a:sym typeface="Menlo Regular" charset="0"/>
              </a:rPr>
              <a:t>Packet</a:t>
            </a:r>
            <a:r>
              <a:rPr lang="en-US" sz="2000" baseline="0" dirty="0">
                <a:latin typeface="Menlo Regular"/>
                <a:cs typeface="Menlo Regular"/>
                <a:sym typeface="Menlo Regular" charset="0"/>
              </a:rPr>
              <a:t> p) {</a:t>
            </a:r>
          </a:p>
          <a:p>
            <a:r>
              <a:rPr lang="en-US" sz="2000" baseline="0" dirty="0">
                <a:latin typeface="Menlo Regular"/>
                <a:cs typeface="Menlo Regular"/>
                <a:sym typeface="Menlo Regular" charset="0"/>
              </a:rPr>
              <a:t/>
            </a:r>
            <a:br>
              <a:rPr lang="en-US" sz="2000" baseline="0" dirty="0">
                <a:latin typeface="Menlo Regular"/>
                <a:cs typeface="Menlo Regular"/>
                <a:sym typeface="Menlo Regular" charset="0"/>
              </a:rPr>
            </a:br>
            <a:r>
              <a:rPr lang="en-US" sz="2000" baseline="0" dirty="0">
                <a:latin typeface="Menlo Regular"/>
                <a:cs typeface="Menlo Regular"/>
                <a:sym typeface="Menlo Regular" charset="0"/>
              </a:rPr>
              <a:t>  </a:t>
            </a:r>
            <a:r>
              <a:rPr lang="en-US" sz="2000" baseline="0" dirty="0">
                <a:solidFill>
                  <a:srgbClr val="7030A0"/>
                </a:solidFill>
                <a:latin typeface="Menlo Regular"/>
                <a:cs typeface="Menlo Regular"/>
                <a:sym typeface="Menlo Regular" charset="0"/>
              </a:rPr>
              <a:t>if</a:t>
            </a:r>
            <a:r>
              <a:rPr lang="en-US" sz="2000" baseline="0" dirty="0">
                <a:latin typeface="Menlo Regular"/>
                <a:cs typeface="Menlo Regular"/>
                <a:sym typeface="Menlo Regular" charset="0"/>
              </a:rPr>
              <a:t> ( </a:t>
            </a:r>
            <a:r>
              <a:rPr lang="en-US" sz="2000" baseline="0" dirty="0" err="1">
                <a:latin typeface="Menlo Regular"/>
                <a:cs typeface="Menlo Regular"/>
                <a:sym typeface="Menlo Regular" charset="0"/>
              </a:rPr>
              <a:t>p.tcpDstIs</a:t>
            </a:r>
            <a:r>
              <a:rPr lang="en-US" sz="2000" baseline="0" dirty="0">
                <a:latin typeface="Menlo Regular" charset="0"/>
                <a:cs typeface="Menlo Regular" charset="0"/>
                <a:sym typeface="Menlo Regular" charset="0"/>
              </a:rPr>
              <a:t>(</a:t>
            </a:r>
            <a:r>
              <a:rPr lang="en-US" sz="2000" baseline="0" dirty="0">
                <a:solidFill>
                  <a:srgbClr val="786DC4"/>
                </a:solidFill>
                <a:latin typeface="Menlo Regular" charset="0"/>
                <a:cs typeface="Menlo Regular" charset="0"/>
                <a:sym typeface="Menlo Regular" charset="0"/>
              </a:rPr>
              <a:t>22</a:t>
            </a:r>
            <a:r>
              <a:rPr lang="en-US" sz="2000" baseline="0" dirty="0">
                <a:latin typeface="Menlo Regular" charset="0"/>
                <a:cs typeface="Menlo Regular" charset="0"/>
                <a:sym typeface="Menlo Regular" charset="0"/>
              </a:rPr>
              <a:t>) </a:t>
            </a:r>
            <a:r>
              <a:rPr lang="en-US" sz="2000" baseline="0" dirty="0">
                <a:latin typeface="Menlo Regular"/>
                <a:cs typeface="Menlo Regular"/>
                <a:sym typeface="Menlo Regular" charset="0"/>
              </a:rPr>
              <a:t>) {</a:t>
            </a:r>
            <a:br>
              <a:rPr lang="en-US" sz="2000" baseline="0" dirty="0">
                <a:latin typeface="Menlo Regular"/>
                <a:cs typeface="Menlo Regular"/>
                <a:sym typeface="Menlo Regular" charset="0"/>
              </a:rPr>
            </a:br>
            <a:r>
              <a:rPr lang="en-US" sz="2000" baseline="0" dirty="0">
                <a:latin typeface="Menlo Regular"/>
                <a:cs typeface="Menlo Regular"/>
                <a:sym typeface="Menlo Regular" charset="0"/>
              </a:rPr>
              <a:t>     </a:t>
            </a:r>
            <a:r>
              <a:rPr lang="en-US" sz="2000" baseline="0" dirty="0">
                <a:solidFill>
                  <a:srgbClr val="7030A0"/>
                </a:solidFill>
                <a:latin typeface="Menlo Regular"/>
                <a:cs typeface="Menlo Regular"/>
                <a:sym typeface="Menlo Regular" charset="0"/>
              </a:rPr>
              <a:t>for</a:t>
            </a:r>
            <a:r>
              <a:rPr lang="en-US" sz="2000" baseline="0" dirty="0">
                <a:latin typeface="Menlo Regular"/>
                <a:cs typeface="Menlo Regular"/>
                <a:sym typeface="Menlo Regular" charset="0"/>
              </a:rPr>
              <a:t> (</a:t>
            </a:r>
            <a:r>
              <a:rPr lang="en-US" sz="2000" baseline="0" dirty="0" err="1">
                <a:solidFill>
                  <a:srgbClr val="7030A0"/>
                </a:solidFill>
                <a:latin typeface="Menlo Regular"/>
                <a:cs typeface="Menlo Regular"/>
                <a:sym typeface="Menlo Regular" charset="0"/>
              </a:rPr>
              <a:t>int</a:t>
            </a:r>
            <a:r>
              <a:rPr lang="en-US" sz="2000" baseline="0" dirty="0">
                <a:solidFill>
                  <a:srgbClr val="7030A0"/>
                </a:solidFill>
                <a:latin typeface="Menlo Regular"/>
                <a:cs typeface="Menlo Regular"/>
                <a:sym typeface="Menlo Regular" charset="0"/>
              </a:rPr>
              <a:t> </a:t>
            </a:r>
            <a:r>
              <a:rPr lang="en-US" sz="2000" baseline="0" dirty="0" err="1">
                <a:latin typeface="Menlo Regular"/>
                <a:cs typeface="Menlo Regular"/>
                <a:sym typeface="Menlo Regular" charset="0"/>
              </a:rPr>
              <a:t>i</a:t>
            </a:r>
            <a:r>
              <a:rPr lang="en-US" sz="2000" baseline="0" dirty="0">
                <a:latin typeface="Menlo Regular"/>
                <a:cs typeface="Menlo Regular"/>
                <a:sym typeface="Menlo Regular" charset="0"/>
              </a:rPr>
              <a:t> =0; </a:t>
            </a:r>
            <a:br>
              <a:rPr lang="en-US" sz="2000" baseline="0" dirty="0">
                <a:latin typeface="Menlo Regular"/>
                <a:cs typeface="Menlo Regular"/>
                <a:sym typeface="Menlo Regular" charset="0"/>
              </a:rPr>
            </a:br>
            <a:r>
              <a:rPr lang="en-US" sz="2000" baseline="0" dirty="0">
                <a:latin typeface="Menlo Regular"/>
                <a:cs typeface="Menlo Regular"/>
                <a:sym typeface="Menlo Regular" charset="0"/>
              </a:rPr>
              <a:t>          </a:t>
            </a:r>
            <a:r>
              <a:rPr lang="en-US" sz="2000" baseline="0" dirty="0" err="1">
                <a:latin typeface="Menlo Regular"/>
                <a:cs typeface="Menlo Regular"/>
                <a:sym typeface="Menlo Regular" charset="0"/>
              </a:rPr>
              <a:t>i</a:t>
            </a:r>
            <a:r>
              <a:rPr lang="en-US" sz="2000" baseline="0" dirty="0">
                <a:latin typeface="Menlo Regular"/>
                <a:cs typeface="Menlo Regular"/>
                <a:sym typeface="Menlo Regular" charset="0"/>
              </a:rPr>
              <a:t> &lt; </a:t>
            </a:r>
            <a:r>
              <a:rPr lang="en-US" sz="2000" baseline="0" dirty="0" err="1">
                <a:latin typeface="Menlo Regular"/>
                <a:cs typeface="Menlo Regular"/>
                <a:sym typeface="Menlo Regular" charset="0"/>
              </a:rPr>
              <a:t>lossRates.length</a:t>
            </a:r>
            <a:r>
              <a:rPr lang="en-US" sz="2000" baseline="0" dirty="0">
                <a:latin typeface="Menlo Regular"/>
                <a:cs typeface="Menlo Regular"/>
                <a:sym typeface="Menlo Regular" charset="0"/>
              </a:rPr>
              <a:t>; </a:t>
            </a:r>
            <a:br>
              <a:rPr lang="en-US" sz="2000" baseline="0" dirty="0">
                <a:latin typeface="Menlo Regular"/>
                <a:cs typeface="Menlo Regular"/>
                <a:sym typeface="Menlo Regular" charset="0"/>
              </a:rPr>
            </a:br>
            <a:r>
              <a:rPr lang="en-US" sz="2000" baseline="0" dirty="0">
                <a:latin typeface="Menlo Regular"/>
                <a:cs typeface="Menlo Regular"/>
                <a:sym typeface="Menlo Regular" charset="0"/>
              </a:rPr>
              <a:t>          </a:t>
            </a:r>
            <a:r>
              <a:rPr lang="en-US" sz="2000" baseline="0" dirty="0" err="1">
                <a:latin typeface="Menlo Regular"/>
                <a:cs typeface="Menlo Regular"/>
                <a:sym typeface="Menlo Regular" charset="0"/>
              </a:rPr>
              <a:t>i</a:t>
            </a:r>
            <a:r>
              <a:rPr lang="en-US" sz="2000" baseline="0" dirty="0">
                <a:latin typeface="Menlo Regular"/>
                <a:cs typeface="Menlo Regular"/>
                <a:sym typeface="Menlo Regular" charset="0"/>
              </a:rPr>
              <a:t>++) </a:t>
            </a:r>
          </a:p>
          <a:p>
            <a:r>
              <a:rPr lang="en-US" sz="2000" baseline="0" dirty="0">
                <a:latin typeface="Menlo Regular"/>
                <a:cs typeface="Menlo Regular"/>
                <a:sym typeface="Menlo Regular" charset="0"/>
              </a:rPr>
              <a:t>       </a:t>
            </a:r>
            <a:r>
              <a:rPr lang="en-US" sz="2000" baseline="0" dirty="0">
                <a:solidFill>
                  <a:srgbClr val="7030A0"/>
                </a:solidFill>
                <a:latin typeface="Menlo Regular"/>
                <a:cs typeface="Menlo Regular"/>
                <a:sym typeface="Menlo Regular" charset="0"/>
              </a:rPr>
              <a:t>if</a:t>
            </a:r>
            <a:r>
              <a:rPr lang="en-US" sz="2000" baseline="0" dirty="0">
                <a:latin typeface="Menlo Regular"/>
                <a:cs typeface="Menlo Regular"/>
                <a:sym typeface="Menlo Regular" charset="0"/>
              </a:rPr>
              <a:t> (</a:t>
            </a:r>
            <a:r>
              <a:rPr lang="en-US" sz="2000" baseline="0" dirty="0" err="1">
                <a:latin typeface="Menlo Regular"/>
                <a:cs typeface="Menlo Regular"/>
                <a:sym typeface="Menlo Regular" charset="0"/>
              </a:rPr>
              <a:t>lossRates</a:t>
            </a:r>
            <a:r>
              <a:rPr lang="en-US" sz="2000" baseline="0" dirty="0">
                <a:latin typeface="Menlo Regular"/>
                <a:cs typeface="Menlo Regular"/>
                <a:sym typeface="Menlo Regular" charset="0"/>
              </a:rPr>
              <a:t>[</a:t>
            </a:r>
            <a:r>
              <a:rPr lang="en-US" sz="2000" baseline="0" dirty="0" err="1">
                <a:latin typeface="Menlo Regular"/>
                <a:cs typeface="Menlo Regular"/>
                <a:sym typeface="Menlo Regular" charset="0"/>
              </a:rPr>
              <a:t>i</a:t>
            </a:r>
            <a:r>
              <a:rPr lang="en-US" sz="2000" baseline="0" dirty="0">
                <a:latin typeface="Menlo Regular"/>
                <a:cs typeface="Menlo Regular"/>
                <a:sym typeface="Menlo Regular" charset="0"/>
              </a:rPr>
              <a:t>] &lt; LOSS_TH)</a:t>
            </a:r>
            <a:br>
              <a:rPr lang="en-US" sz="2000" baseline="0" dirty="0">
                <a:latin typeface="Menlo Regular"/>
                <a:cs typeface="Menlo Regular"/>
                <a:sym typeface="Menlo Regular" charset="0"/>
              </a:rPr>
            </a:br>
            <a:r>
              <a:rPr lang="en-US" sz="2000" baseline="0" dirty="0">
                <a:latin typeface="Menlo Regular"/>
                <a:cs typeface="Menlo Regular"/>
                <a:sym typeface="Menlo Regular" charset="0"/>
              </a:rPr>
              <a:t>          </a:t>
            </a:r>
            <a:r>
              <a:rPr lang="en-US" sz="2000" baseline="0" dirty="0">
                <a:solidFill>
                  <a:srgbClr val="7030A0"/>
                </a:solidFill>
                <a:latin typeface="Menlo Regular"/>
                <a:cs typeface="Menlo Regular"/>
                <a:sym typeface="Menlo Regular" charset="0"/>
              </a:rPr>
              <a:t>return</a:t>
            </a:r>
            <a:r>
              <a:rPr lang="en-US" sz="2000" baseline="0" dirty="0">
                <a:latin typeface="Menlo Regular"/>
                <a:cs typeface="Menlo Regular"/>
                <a:sym typeface="Menlo Regular" charset="0"/>
              </a:rPr>
              <a:t> port[</a:t>
            </a:r>
            <a:r>
              <a:rPr lang="en-US" sz="2000" baseline="0" dirty="0" err="1">
                <a:latin typeface="Menlo Regular"/>
                <a:cs typeface="Menlo Regular"/>
                <a:sym typeface="Menlo Regular" charset="0"/>
              </a:rPr>
              <a:t>i</a:t>
            </a:r>
            <a:r>
              <a:rPr lang="en-US" sz="2000" baseline="0" dirty="0">
                <a:latin typeface="Menlo Regular"/>
                <a:cs typeface="Menlo Regular"/>
                <a:sym typeface="Menlo Regular" charset="0"/>
              </a:rPr>
              <a:t>];</a:t>
            </a:r>
          </a:p>
          <a:p>
            <a:r>
              <a:rPr lang="en-US" sz="2000" baseline="0" dirty="0">
                <a:latin typeface="Menlo Regular"/>
                <a:cs typeface="Menlo Regular"/>
                <a:sym typeface="Menlo Regular" charset="0"/>
              </a:rPr>
              <a:t>  }</a:t>
            </a:r>
          </a:p>
          <a:p>
            <a:endParaRPr lang="en-US" sz="2000" baseline="0" dirty="0">
              <a:latin typeface="Menlo Regular"/>
              <a:cs typeface="Menlo Regular"/>
              <a:sym typeface="Menlo Regular" charset="0"/>
            </a:endParaRPr>
          </a:p>
          <a:p>
            <a:r>
              <a:rPr lang="en-US" sz="2000" baseline="0" dirty="0">
                <a:solidFill>
                  <a:srgbClr val="7030A0"/>
                </a:solidFill>
                <a:latin typeface="Menlo Regular"/>
                <a:cs typeface="Menlo Regular"/>
                <a:sym typeface="Menlo Regular" charset="0"/>
              </a:rPr>
              <a:t>  return</a:t>
            </a:r>
            <a:r>
              <a:rPr lang="en-US" sz="2000" baseline="0" dirty="0">
                <a:latin typeface="Menlo Regular"/>
                <a:cs typeface="Menlo Regular"/>
                <a:sym typeface="Menlo Regular" charset="0"/>
              </a:rPr>
              <a:t> port[0];</a:t>
            </a:r>
          </a:p>
          <a:p>
            <a:r>
              <a:rPr lang="en-US" sz="2000" baseline="0" dirty="0">
                <a:latin typeface="Menlo Regular"/>
                <a:cs typeface="Menlo Regular"/>
                <a:sym typeface="Menlo Regular" charset="0"/>
              </a:rPr>
              <a:t>}</a:t>
            </a:r>
            <a:endParaRPr lang="en-US" sz="2300" baseline="0" dirty="0">
              <a:latin typeface="Menlo Regular"/>
              <a:cs typeface="Menlo Regular"/>
              <a:sym typeface="Menlo Regular" charset="0"/>
            </a:endParaRPr>
          </a:p>
        </p:txBody>
      </p:sp>
      <p:sp>
        <p:nvSpPr>
          <p:cNvPr id="6" name="Slide Number Placeholder 6"/>
          <p:cNvSpPr>
            <a:spLocks noGrp="1"/>
          </p:cNvSpPr>
          <p:nvPr>
            <p:ph type="sldNum" sz="quarter" idx="10"/>
          </p:nvPr>
        </p:nvSpPr>
        <p:spPr>
          <a:xfrm>
            <a:off x="10287000" y="6553200"/>
            <a:ext cx="1905000" cy="304800"/>
          </a:xfrm>
        </p:spPr>
        <p:txBody>
          <a:bodyPr/>
          <a:lstStyle/>
          <a:p>
            <a:pPr>
              <a:defRPr/>
            </a:pPr>
            <a:fld id="{164B0F64-89EF-7A42-892D-484BAB952423}" type="slidenum">
              <a:rPr lang="en-US" smtClean="0"/>
              <a:pPr>
                <a:defRPr/>
              </a:pPr>
              <a:t>67</a:t>
            </a:fld>
            <a:endParaRPr lang="en-US" dirty="0">
              <a:solidFill>
                <a:schemeClr val="bg2"/>
              </a:solidFill>
            </a:endParaRPr>
          </a:p>
        </p:txBody>
      </p:sp>
      <p:pic>
        <p:nvPicPr>
          <p:cNvPr id="7" name="Picture 6"/>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141370" y="2286002"/>
            <a:ext cx="1445692" cy="609600"/>
          </a:xfrm>
          <a:prstGeom prst="rect">
            <a:avLst/>
          </a:prstGeom>
        </p:spPr>
      </p:pic>
      <p:cxnSp>
        <p:nvCxnSpPr>
          <p:cNvPr id="8" name="Straight Connector 7"/>
          <p:cNvCxnSpPr>
            <a:endCxn id="7" idx="0"/>
          </p:cNvCxnSpPr>
          <p:nvPr/>
        </p:nvCxnSpPr>
        <p:spPr>
          <a:xfrm flipH="1">
            <a:off x="8864216" y="1752602"/>
            <a:ext cx="39154" cy="533400"/>
          </a:xfrm>
          <a:prstGeom prst="line">
            <a:avLst/>
          </a:prstGeom>
        </p:spPr>
        <p:style>
          <a:lnRef idx="2">
            <a:schemeClr val="accent1"/>
          </a:lnRef>
          <a:fillRef idx="0">
            <a:schemeClr val="accent1"/>
          </a:fillRef>
          <a:effectRef idx="1">
            <a:schemeClr val="accent1"/>
          </a:effectRef>
          <a:fontRef idx="minor">
            <a:schemeClr val="tx1"/>
          </a:fontRef>
        </p:style>
      </p:cxnSp>
      <p:pic>
        <p:nvPicPr>
          <p:cNvPr id="9" name="Picture 8"/>
          <p:cNvPicPr>
            <a:picLocks noChangeAspect="1"/>
          </p:cNvPicPr>
          <p:nvPr/>
        </p:nvPicPr>
        <p:blipFill>
          <a:blip r:embed="rId4">
            <a:alphaModFix amt="55000"/>
            <a:extLst>
              <a:ext uri="{BEBA8EAE-BF5A-486C-A8C5-ECC9F3942E4B}">
                <a14:imgProps xmlns:a14="http://schemas.microsoft.com/office/drawing/2010/main">
                  <a14:imgLayer r:embed="rId5">
                    <a14:imgEffect>
                      <a14:backgroundRemoval t="0" b="100000" l="328" r="100000"/>
                    </a14:imgEffect>
                  </a14:imgLayer>
                </a14:imgProps>
              </a:ext>
            </a:extLst>
          </a:blip>
          <a:stretch>
            <a:fillRect/>
          </a:stretch>
        </p:blipFill>
        <p:spPr>
          <a:xfrm>
            <a:off x="7438637" y="3527781"/>
            <a:ext cx="1577622" cy="1030574"/>
          </a:xfrm>
          <a:prstGeom prst="rect">
            <a:avLst/>
          </a:prstGeom>
        </p:spPr>
      </p:pic>
      <p:sp>
        <p:nvSpPr>
          <p:cNvPr id="10" name="Rectangle 9"/>
          <p:cNvSpPr/>
          <p:nvPr/>
        </p:nvSpPr>
        <p:spPr>
          <a:xfrm>
            <a:off x="7988970" y="1981202"/>
            <a:ext cx="2113844" cy="1143000"/>
          </a:xfrm>
          <a:prstGeom prst="rect">
            <a:avLst/>
          </a:prstGeom>
          <a:noFill/>
          <a:ln>
            <a:solidFill>
              <a:schemeClr val="tx1"/>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Vertical Scroll 11"/>
          <p:cNvSpPr/>
          <p:nvPr/>
        </p:nvSpPr>
        <p:spPr>
          <a:xfrm>
            <a:off x="8065170" y="1981202"/>
            <a:ext cx="457200" cy="533400"/>
          </a:xfrm>
          <a:prstGeom prst="verticalScroll">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 name="Straight Connector 12"/>
          <p:cNvCxnSpPr/>
          <p:nvPr/>
        </p:nvCxnSpPr>
        <p:spPr>
          <a:xfrm flipH="1">
            <a:off x="7125192" y="2514602"/>
            <a:ext cx="1016182" cy="3069348"/>
          </a:xfrm>
          <a:prstGeom prst="line">
            <a:avLst/>
          </a:prstGeom>
          <a:ln w="6350" cmpd="sng">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flipH="1" flipV="1">
            <a:off x="7145721" y="1260408"/>
            <a:ext cx="995651" cy="720799"/>
          </a:xfrm>
          <a:prstGeom prst="line">
            <a:avLst/>
          </a:prstGeom>
          <a:ln w="6350" cmpd="sng">
            <a:solidFill>
              <a:schemeClr val="tx1"/>
            </a:solidFill>
            <a:prstDash val="sysDot"/>
          </a:ln>
        </p:spPr>
        <p:style>
          <a:lnRef idx="2">
            <a:schemeClr val="accent1"/>
          </a:lnRef>
          <a:fillRef idx="0">
            <a:schemeClr val="accent1"/>
          </a:fillRef>
          <a:effectRef idx="1">
            <a:schemeClr val="accent1"/>
          </a:effectRef>
          <a:fontRef idx="minor">
            <a:schemeClr val="tx1"/>
          </a:fontRef>
        </p:style>
      </p:cxnSp>
      <p:pic>
        <p:nvPicPr>
          <p:cNvPr id="19" name="Picture 18"/>
          <p:cNvPicPr>
            <a:picLocks noChangeAspect="1"/>
          </p:cNvPicPr>
          <p:nvPr/>
        </p:nvPicPr>
        <p:blipFill>
          <a:blip r:embed="rId6" cstate="print">
            <a:duotone>
              <a:prstClr val="black"/>
              <a:srgbClr val="B3B3B3">
                <a:tint val="45000"/>
                <a:satMod val="400000"/>
              </a:srgbClr>
            </a:duotone>
            <a:extLst>
              <a:ext uri="{BEBA8EAE-BF5A-486C-A8C5-ECC9F3942E4B}">
                <a14:imgProps xmlns:a14="http://schemas.microsoft.com/office/drawing/2010/main">
                  <a14:imgLayer r:embed="rId7">
                    <a14:imgEffect>
                      <a14:backgroundRemoval t="0" b="100000" l="3315" r="100000"/>
                    </a14:imgEffect>
                    <a14:imgEffect>
                      <a14:colorTemperature colorTemp="11200"/>
                    </a14:imgEffect>
                    <a14:imgEffect>
                      <a14:saturation sat="0"/>
                    </a14:imgEffect>
                  </a14:imgLayer>
                </a14:imgProps>
              </a:ext>
              <a:ext uri="{28A0092B-C50C-407E-A947-70E740481C1C}">
                <a14:useLocalDpi xmlns:a14="http://schemas.microsoft.com/office/drawing/2010/main"/>
              </a:ext>
            </a:extLst>
          </a:blip>
          <a:stretch>
            <a:fillRect/>
          </a:stretch>
        </p:blipFill>
        <p:spPr>
          <a:xfrm>
            <a:off x="8643726" y="1069626"/>
            <a:ext cx="457200" cy="702219"/>
          </a:xfrm>
          <a:prstGeom prst="rect">
            <a:avLst/>
          </a:prstGeom>
        </p:spPr>
      </p:pic>
      <p:cxnSp>
        <p:nvCxnSpPr>
          <p:cNvPr id="30" name="Straight Connector 29"/>
          <p:cNvCxnSpPr>
            <a:stCxn id="9" idx="2"/>
          </p:cNvCxnSpPr>
          <p:nvPr/>
        </p:nvCxnSpPr>
        <p:spPr>
          <a:xfrm>
            <a:off x="8227449" y="4558355"/>
            <a:ext cx="746477" cy="547048"/>
          </a:xfrm>
          <a:prstGeom prst="line">
            <a:avLst/>
          </a:prstGeom>
        </p:spPr>
        <p:style>
          <a:lnRef idx="2">
            <a:schemeClr val="accent1"/>
          </a:lnRef>
          <a:fillRef idx="0">
            <a:schemeClr val="accent1"/>
          </a:fillRef>
          <a:effectRef idx="1">
            <a:schemeClr val="accent1"/>
          </a:effectRef>
          <a:fontRef idx="minor">
            <a:schemeClr val="tx1"/>
          </a:fontRef>
        </p:style>
      </p:cxnSp>
      <p:cxnSp>
        <p:nvCxnSpPr>
          <p:cNvPr id="32" name="Straight Connector 31"/>
          <p:cNvCxnSpPr>
            <a:stCxn id="7" idx="2"/>
            <a:endCxn id="9" idx="0"/>
          </p:cNvCxnSpPr>
          <p:nvPr/>
        </p:nvCxnSpPr>
        <p:spPr>
          <a:xfrm flipH="1">
            <a:off x="8227448" y="2895603"/>
            <a:ext cx="636768" cy="632179"/>
          </a:xfrm>
          <a:prstGeom prst="line">
            <a:avLst/>
          </a:prstGeom>
        </p:spPr>
        <p:style>
          <a:lnRef idx="2">
            <a:schemeClr val="accent1"/>
          </a:lnRef>
          <a:fillRef idx="0">
            <a:schemeClr val="accent1"/>
          </a:fillRef>
          <a:effectRef idx="1">
            <a:schemeClr val="accent1"/>
          </a:effectRef>
          <a:fontRef idx="minor">
            <a:schemeClr val="tx1"/>
          </a:fontRef>
        </p:style>
      </p:cxnSp>
      <p:sp>
        <p:nvSpPr>
          <p:cNvPr id="40" name="Rectangle 39"/>
          <p:cNvSpPr/>
          <p:nvPr/>
        </p:nvSpPr>
        <p:spPr>
          <a:xfrm>
            <a:off x="7597963" y="3824706"/>
            <a:ext cx="1296449" cy="369332"/>
          </a:xfrm>
          <a:prstGeom prst="rect">
            <a:avLst/>
          </a:prstGeom>
        </p:spPr>
        <p:txBody>
          <a:bodyPr wrap="none">
            <a:spAutoFit/>
          </a:bodyPr>
          <a:lstStyle/>
          <a:p>
            <a:r>
              <a:rPr lang="nl-NL" sz="1800" baseline="0" dirty="0">
                <a:latin typeface="Menlo Regular"/>
                <a:cs typeface="Menlo Regular"/>
              </a:rPr>
              <a:t>Internet</a:t>
            </a:r>
            <a:endParaRPr lang="en-US" sz="1800" dirty="0"/>
          </a:p>
        </p:txBody>
      </p:sp>
      <p:sp>
        <p:nvSpPr>
          <p:cNvPr id="25" name="Freeform 24"/>
          <p:cNvSpPr/>
          <p:nvPr/>
        </p:nvSpPr>
        <p:spPr>
          <a:xfrm>
            <a:off x="8903371" y="2819403"/>
            <a:ext cx="1301710" cy="2328333"/>
          </a:xfrm>
          <a:custGeom>
            <a:avLst/>
            <a:gdLst>
              <a:gd name="connsiteX0" fmla="*/ 352778 w 910451"/>
              <a:gd name="connsiteY0" fmla="*/ 0 h 2328333"/>
              <a:gd name="connsiteX1" fmla="*/ 903111 w 910451"/>
              <a:gd name="connsiteY1" fmla="*/ 1227667 h 2328333"/>
              <a:gd name="connsiteX2" fmla="*/ 0 w 910451"/>
              <a:gd name="connsiteY2" fmla="*/ 2328333 h 2328333"/>
              <a:gd name="connsiteX0" fmla="*/ 352778 w 1301710"/>
              <a:gd name="connsiteY0" fmla="*/ 0 h 2328333"/>
              <a:gd name="connsiteX1" fmla="*/ 1298222 w 1301710"/>
              <a:gd name="connsiteY1" fmla="*/ 1284111 h 2328333"/>
              <a:gd name="connsiteX2" fmla="*/ 0 w 1301710"/>
              <a:gd name="connsiteY2" fmla="*/ 2328333 h 2328333"/>
            </a:gdLst>
            <a:ahLst/>
            <a:cxnLst>
              <a:cxn ang="0">
                <a:pos x="connsiteX0" y="connsiteY0"/>
              </a:cxn>
              <a:cxn ang="0">
                <a:pos x="connsiteX1" y="connsiteY1"/>
              </a:cxn>
              <a:cxn ang="0">
                <a:pos x="connsiteX2" y="connsiteY2"/>
              </a:cxn>
            </a:cxnLst>
            <a:rect l="l" t="t" r="r" b="b"/>
            <a:pathLst>
              <a:path w="1301710" h="2328333">
                <a:moveTo>
                  <a:pt x="352778" y="0"/>
                </a:moveTo>
                <a:cubicBezTo>
                  <a:pt x="657342" y="419806"/>
                  <a:pt x="1357018" y="896056"/>
                  <a:pt x="1298222" y="1284111"/>
                </a:cubicBezTo>
                <a:cubicBezTo>
                  <a:pt x="1239426" y="1672166"/>
                  <a:pt x="0" y="2328333"/>
                  <a:pt x="0" y="2328333"/>
                </a:cubicBezTo>
              </a:path>
            </a:pathLst>
          </a:custGeom>
          <a:ln w="25400">
            <a:solidFill>
              <a:schemeClr val="accent3">
                <a:lumMod val="50000"/>
              </a:schemeClr>
            </a:solidFill>
          </a:ln>
        </p:spPr>
        <p:txBody>
          <a:bodyPr vert="horz" wrap="square" lIns="91440" tIns="45720" rIns="91440" bIns="45720" numCol="1" rtlCol="0" anchor="t" anchorCtr="0" compatLnSpc="1">
            <a:prstTxWarp prst="textNoShape">
              <a:avLst/>
            </a:prstTxWarp>
          </a:bodyPr>
          <a:lstStyle/>
          <a:p>
            <a:pPr eaLnBrk="0" hangingPunct="0"/>
            <a:endParaRPr lang="en-US">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pic>
        <p:nvPicPr>
          <p:cNvPr id="20" name="Picture 19"/>
          <p:cNvPicPr>
            <a:picLocks noChangeAspect="1"/>
          </p:cNvPicPr>
          <p:nvPr/>
        </p:nvPicPr>
        <p:blipFill>
          <a:blip r:embed="rId6" cstate="print">
            <a:duotone>
              <a:prstClr val="black"/>
              <a:srgbClr val="B3B3B3">
                <a:tint val="45000"/>
                <a:satMod val="400000"/>
              </a:srgbClr>
            </a:duotone>
            <a:extLst>
              <a:ext uri="{BEBA8EAE-BF5A-486C-A8C5-ECC9F3942E4B}">
                <a14:imgProps xmlns:a14="http://schemas.microsoft.com/office/drawing/2010/main">
                  <a14:imgLayer r:embed="rId8">
                    <a14:imgEffect>
                      <a14:backgroundRemoval t="0" b="100000" l="3315" r="100000"/>
                    </a14:imgEffect>
                    <a14:imgEffect>
                      <a14:colorTemperature colorTemp="11200"/>
                    </a14:imgEffect>
                    <a14:imgEffect>
                      <a14:saturation sat="0"/>
                    </a14:imgEffect>
                  </a14:imgLayer>
                </a14:imgProps>
              </a:ext>
              <a:ext uri="{28A0092B-C50C-407E-A947-70E740481C1C}">
                <a14:useLocalDpi xmlns:a14="http://schemas.microsoft.com/office/drawing/2010/main"/>
              </a:ext>
            </a:extLst>
          </a:blip>
          <a:stretch>
            <a:fillRect/>
          </a:stretch>
        </p:blipFill>
        <p:spPr>
          <a:xfrm>
            <a:off x="8750967" y="5000982"/>
            <a:ext cx="457200" cy="702219"/>
          </a:xfrm>
          <a:prstGeom prst="rect">
            <a:avLst/>
          </a:prstGeom>
        </p:spPr>
      </p:pic>
      <p:sp>
        <p:nvSpPr>
          <p:cNvPr id="36" name="Rectangle 35"/>
          <p:cNvSpPr/>
          <p:nvPr/>
        </p:nvSpPr>
        <p:spPr>
          <a:xfrm>
            <a:off x="9048394" y="3737218"/>
            <a:ext cx="1435421" cy="646331"/>
          </a:xfrm>
          <a:prstGeom prst="rect">
            <a:avLst/>
          </a:prstGeom>
        </p:spPr>
        <p:txBody>
          <a:bodyPr wrap="none">
            <a:spAutoFit/>
          </a:bodyPr>
          <a:lstStyle/>
          <a:p>
            <a:r>
              <a:rPr lang="nl-NL" sz="1800" baseline="0" dirty="0" err="1">
                <a:latin typeface="Menlo Regular"/>
                <a:cs typeface="Menlo Regular"/>
              </a:rPr>
              <a:t>dedicated</a:t>
            </a:r>
            <a:r>
              <a:rPr lang="nl-NL" sz="1800" baseline="0" dirty="0">
                <a:latin typeface="Menlo Regular"/>
                <a:cs typeface="Menlo Regular"/>
              </a:rPr>
              <a:t/>
            </a:r>
            <a:br>
              <a:rPr lang="nl-NL" sz="1800" baseline="0" dirty="0">
                <a:latin typeface="Menlo Regular"/>
                <a:cs typeface="Menlo Regular"/>
              </a:rPr>
            </a:br>
            <a:r>
              <a:rPr lang="nl-NL" sz="1800" baseline="0" dirty="0">
                <a:latin typeface="Menlo Regular"/>
                <a:cs typeface="Menlo Regular"/>
              </a:rPr>
              <a:t>link</a:t>
            </a:r>
            <a:endParaRPr lang="en-US" sz="1800" dirty="0"/>
          </a:p>
        </p:txBody>
      </p:sp>
      <p:sp>
        <p:nvSpPr>
          <p:cNvPr id="29" name="Rectangle 28"/>
          <p:cNvSpPr/>
          <p:nvPr/>
        </p:nvSpPr>
        <p:spPr>
          <a:xfrm>
            <a:off x="7956958" y="2814349"/>
            <a:ext cx="833206" cy="307777"/>
          </a:xfrm>
          <a:prstGeom prst="rect">
            <a:avLst/>
          </a:prstGeom>
        </p:spPr>
        <p:txBody>
          <a:bodyPr wrap="none">
            <a:spAutoFit/>
          </a:bodyPr>
          <a:lstStyle/>
          <a:p>
            <a:r>
              <a:rPr lang="nl-NL" sz="1400" baseline="0" dirty="0">
                <a:latin typeface="Menlo Regular"/>
                <a:cs typeface="Menlo Regular"/>
              </a:rPr>
              <a:t>port 0</a:t>
            </a:r>
            <a:endParaRPr lang="en-US" sz="1400" dirty="0"/>
          </a:p>
        </p:txBody>
      </p:sp>
      <p:sp>
        <p:nvSpPr>
          <p:cNvPr id="42" name="Rectangle 41"/>
          <p:cNvSpPr/>
          <p:nvPr/>
        </p:nvSpPr>
        <p:spPr>
          <a:xfrm>
            <a:off x="9266470" y="2670416"/>
            <a:ext cx="833206" cy="307777"/>
          </a:xfrm>
          <a:prstGeom prst="rect">
            <a:avLst/>
          </a:prstGeom>
        </p:spPr>
        <p:txBody>
          <a:bodyPr wrap="none">
            <a:spAutoFit/>
          </a:bodyPr>
          <a:lstStyle/>
          <a:p>
            <a:r>
              <a:rPr lang="nl-NL" sz="1400" baseline="0" dirty="0">
                <a:latin typeface="Menlo Regular"/>
                <a:cs typeface="Menlo Regular"/>
              </a:rPr>
              <a:t>port 1</a:t>
            </a:r>
            <a:endParaRPr lang="en-US" sz="1400" dirty="0"/>
          </a:p>
        </p:txBody>
      </p:sp>
      <p:sp>
        <p:nvSpPr>
          <p:cNvPr id="3" name="Rectangle 2"/>
          <p:cNvSpPr/>
          <p:nvPr/>
        </p:nvSpPr>
        <p:spPr>
          <a:xfrm>
            <a:off x="6964378" y="5843191"/>
            <a:ext cx="3877985" cy="400110"/>
          </a:xfrm>
          <a:prstGeom prst="rect">
            <a:avLst/>
          </a:prstGeom>
        </p:spPr>
        <p:txBody>
          <a:bodyPr wrap="none">
            <a:spAutoFit/>
          </a:bodyPr>
          <a:lstStyle/>
          <a:p>
            <a:r>
              <a:rPr lang="en-US" sz="2000" baseline="0">
                <a:latin typeface="Menlo Regular"/>
                <a:cs typeface="Menlo Regular"/>
                <a:sym typeface="Menlo Regular" charset="0"/>
              </a:rPr>
              <a:t>A branch office setting.</a:t>
            </a:r>
            <a:endParaRPr lang="en-US" sz="2000" dirty="0"/>
          </a:p>
        </p:txBody>
      </p:sp>
    </p:spTree>
    <p:extLst>
      <p:ext uri="{BB962C8B-B14F-4D97-AF65-F5344CB8AC3E}">
        <p14:creationId xmlns:p14="http://schemas.microsoft.com/office/powerpoint/2010/main" val="4256403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Rectangle 1"/>
          <p:cNvSpPr>
            <a:spLocks noGrp="1" noChangeArrowheads="1"/>
          </p:cNvSpPr>
          <p:nvPr>
            <p:ph type="title"/>
          </p:nvPr>
        </p:nvSpPr>
        <p:spPr>
          <a:ln/>
        </p:spPr>
        <p:txBody>
          <a:bodyPr/>
          <a:lstStyle/>
          <a:p>
            <a:r>
              <a:rPr lang="en-US" sz="3600" dirty="0"/>
              <a:t>Example: “Complex” </a:t>
            </a:r>
            <a:r>
              <a:rPr lang="en-US" sz="3600" dirty="0" err="1"/>
              <a:t>ACL+Policy</a:t>
            </a:r>
            <a:r>
              <a:rPr lang="en-US" sz="3600" dirty="0"/>
              <a:t> </a:t>
            </a:r>
            <a:r>
              <a:rPr lang="en-US" sz="3600" dirty="0" smtClean="0"/>
              <a:t>Routing [Update]</a:t>
            </a:r>
            <a:endParaRPr lang="en-US" sz="3600" dirty="0"/>
          </a:p>
        </p:txBody>
      </p:sp>
      <p:sp>
        <p:nvSpPr>
          <p:cNvPr id="59394" name="Rectangle 2"/>
          <p:cNvSpPr>
            <a:spLocks/>
          </p:cNvSpPr>
          <p:nvPr/>
        </p:nvSpPr>
        <p:spPr bwMode="auto">
          <a:xfrm>
            <a:off x="2052639" y="914400"/>
            <a:ext cx="8290702" cy="5500688"/>
          </a:xfrm>
          <a:prstGeom prst="rect">
            <a:avLst/>
          </a:prstGeom>
          <a:noFill/>
          <a:ln w="12700" cap="flat">
            <a:solidFill>
              <a:srgbClr val="660066"/>
            </a:solidFill>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nchor="b"/>
          <a:lstStyle/>
          <a:p>
            <a:pPr>
              <a:tabLst>
                <a:tab pos="211027" algn="l"/>
                <a:tab pos="211027" algn="l"/>
                <a:tab pos="211027" algn="l"/>
                <a:tab pos="211027" algn="l"/>
                <a:tab pos="211027" algn="l"/>
                <a:tab pos="211027" algn="l"/>
                <a:tab pos="211027" algn="l"/>
                <a:tab pos="211027" algn="l"/>
                <a:tab pos="211027" algn="l"/>
                <a:tab pos="211027" algn="l"/>
              </a:tabLst>
            </a:pPr>
            <a:endParaRPr lang="en-US" sz="1800" baseline="0" dirty="0">
              <a:latin typeface="Menlo Bold" charset="0"/>
              <a:cs typeface="Menlo Bold" charset="0"/>
              <a:sym typeface="Menlo Bold" charset="0"/>
            </a:endParaRPr>
          </a:p>
          <a:p>
            <a:pPr>
              <a:tabLst>
                <a:tab pos="211027" algn="l"/>
                <a:tab pos="211027" algn="l"/>
                <a:tab pos="211027" algn="l"/>
                <a:tab pos="211027" algn="l"/>
                <a:tab pos="211027" algn="l"/>
                <a:tab pos="211027" algn="l"/>
                <a:tab pos="211027" algn="l"/>
                <a:tab pos="211027" algn="l"/>
                <a:tab pos="211027" algn="l"/>
                <a:tab pos="211027" algn="l"/>
              </a:tabLst>
            </a:pPr>
            <a:r>
              <a:rPr lang="en-US" sz="1600" baseline="0" dirty="0">
                <a:latin typeface="Menlo Bold" charset="0"/>
                <a:cs typeface="Menlo Bold" charset="0"/>
                <a:sym typeface="Menlo Bold" charset="0"/>
              </a:rPr>
              <a:t>Map&lt;MAC, Location&gt;          </a:t>
            </a:r>
            <a:r>
              <a:rPr lang="en-US" sz="1600" baseline="0" dirty="0" err="1">
                <a:latin typeface="Menlo Regular" charset="0"/>
                <a:cs typeface="Menlo Regular" charset="0"/>
                <a:sym typeface="Menlo Regular" charset="0"/>
              </a:rPr>
              <a:t>hostTable</a:t>
            </a:r>
            <a:r>
              <a:rPr lang="en-US" sz="16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Lst>
            </a:pPr>
            <a:r>
              <a:rPr lang="ro-RO" sz="1600" baseline="0" dirty="0" err="1">
                <a:latin typeface="Menlo Bold" charset="0"/>
                <a:cs typeface="Menlo Bold" charset="0"/>
                <a:sym typeface="Menlo Bold" charset="0"/>
              </a:rPr>
              <a:t>List</a:t>
            </a:r>
            <a:r>
              <a:rPr lang="ro-RO" sz="1600" baseline="0" dirty="0">
                <a:latin typeface="Menlo Bold" charset="0"/>
                <a:cs typeface="Menlo Bold" charset="0"/>
                <a:sym typeface="Menlo Bold" charset="0"/>
              </a:rPr>
              <a:t>&lt;</a:t>
            </a:r>
            <a:r>
              <a:rPr lang="ro-RO" sz="1600" baseline="0" dirty="0" err="1">
                <a:latin typeface="Menlo Bold" charset="0"/>
                <a:cs typeface="Menlo Bold" charset="0"/>
                <a:sym typeface="Menlo Bold" charset="0"/>
              </a:rPr>
              <a:t>ACLItem</a:t>
            </a:r>
            <a:r>
              <a:rPr lang="ro-RO" sz="1600" baseline="0" dirty="0">
                <a:latin typeface="Menlo Bold" charset="0"/>
                <a:cs typeface="Menlo Bold" charset="0"/>
                <a:sym typeface="Menlo Bold" charset="0"/>
              </a:rPr>
              <a:t>&gt;               </a:t>
            </a:r>
            <a:r>
              <a:rPr lang="en-US" sz="1600" baseline="0" dirty="0" err="1">
                <a:latin typeface="Menlo Regular" charset="0"/>
                <a:cs typeface="Menlo Regular" charset="0"/>
                <a:sym typeface="Menlo Regular" charset="0"/>
              </a:rPr>
              <a:t>acl</a:t>
            </a:r>
            <a:r>
              <a:rPr lang="en-US" sz="1600" baseline="0" dirty="0">
                <a:latin typeface="Menlo Regular" charset="0"/>
                <a:cs typeface="Menlo Regular" charset="0"/>
                <a:sym typeface="Menlo Regular" charset="0"/>
              </a:rPr>
              <a:t>;</a:t>
            </a:r>
            <a:endParaRPr lang="en-US" sz="1600" baseline="0" dirty="0">
              <a:latin typeface="Menlo Bold" charset="0"/>
              <a:cs typeface="Menlo Bold" charset="0"/>
              <a:sym typeface="Menlo Bold" charset="0"/>
            </a:endParaRPr>
          </a:p>
          <a:p>
            <a:pPr>
              <a:tabLst>
                <a:tab pos="211027" algn="l"/>
                <a:tab pos="211027" algn="l"/>
                <a:tab pos="211027" algn="l"/>
                <a:tab pos="211027" algn="l"/>
                <a:tab pos="211027" algn="l"/>
                <a:tab pos="211027" algn="l"/>
                <a:tab pos="211027" algn="l"/>
                <a:tab pos="211027" algn="l"/>
                <a:tab pos="211027" algn="l"/>
                <a:tab pos="211027" algn="l"/>
              </a:tabLst>
            </a:pPr>
            <a:r>
              <a:rPr lang="is-IS" sz="1600" baseline="0" dirty="0">
                <a:latin typeface="Menlo Bold" charset="0"/>
                <a:cs typeface="Menlo Bold" charset="0"/>
                <a:sym typeface="Menlo Bold" charset="0"/>
              </a:rPr>
              <a:t>…</a:t>
            </a:r>
            <a:r>
              <a:rPr lang="en-US" sz="1600" baseline="0" dirty="0">
                <a:latin typeface="Menlo Bold" charset="0"/>
                <a:cs typeface="Menlo Bold" charset="0"/>
                <a:sym typeface="Menlo Bold" charset="0"/>
              </a:rPr>
              <a:t/>
            </a:r>
            <a:br>
              <a:rPr lang="en-US" sz="1600" baseline="0" dirty="0">
                <a:latin typeface="Menlo Bold" charset="0"/>
                <a:cs typeface="Menlo Bold" charset="0"/>
                <a:sym typeface="Menlo Bold" charset="0"/>
              </a:rPr>
            </a:br>
            <a:r>
              <a:rPr lang="en-US" sz="1600" baseline="0" dirty="0">
                <a:latin typeface="Menlo Bold" charset="0"/>
                <a:cs typeface="Menlo Bold" charset="0"/>
                <a:sym typeface="Menlo Bold" charset="0"/>
              </a:rPr>
              <a:t>Route</a:t>
            </a:r>
            <a:r>
              <a:rPr lang="en-US" sz="1600" baseline="0" dirty="0">
                <a:latin typeface="Menlo Regular" charset="0"/>
                <a:cs typeface="Menlo Regular" charset="0"/>
                <a:sym typeface="Menlo Regular" charset="0"/>
              </a:rPr>
              <a:t> </a:t>
            </a:r>
            <a:r>
              <a:rPr lang="en-US" sz="1600" baseline="0" dirty="0" err="1">
                <a:latin typeface="Menlo Regular" charset="0"/>
                <a:cs typeface="Menlo Regular" charset="0"/>
                <a:sym typeface="Menlo Regular" charset="0"/>
              </a:rPr>
              <a:t>onPacket</a:t>
            </a:r>
            <a:r>
              <a:rPr lang="en-US" sz="1600" baseline="0" dirty="0">
                <a:latin typeface="Menlo Regular" charset="0"/>
                <a:cs typeface="Menlo Regular" charset="0"/>
                <a:sym typeface="Menlo Regular" charset="0"/>
              </a:rPr>
              <a:t>(</a:t>
            </a:r>
            <a:r>
              <a:rPr lang="en-US" sz="1600" baseline="0" dirty="0">
                <a:latin typeface="Menlo Bold" charset="0"/>
                <a:cs typeface="Menlo Bold" charset="0"/>
                <a:sym typeface="Menlo Bold" charset="0"/>
              </a:rPr>
              <a:t>Packet</a:t>
            </a:r>
            <a:r>
              <a:rPr lang="en-US" sz="1600" baseline="0" dirty="0">
                <a:latin typeface="Menlo Regular" charset="0"/>
                <a:cs typeface="Menlo Regular" charset="0"/>
                <a:sym typeface="Menlo Regular" charset="0"/>
              </a:rPr>
              <a:t> p) {</a:t>
            </a:r>
          </a:p>
          <a:p>
            <a:pPr>
              <a:tabLst>
                <a:tab pos="211027" algn="l"/>
                <a:tab pos="211027" algn="l"/>
                <a:tab pos="211027" algn="l"/>
                <a:tab pos="211027" algn="l"/>
                <a:tab pos="211027" algn="l"/>
                <a:tab pos="211027" algn="l"/>
                <a:tab pos="211027" algn="l"/>
                <a:tab pos="211027" algn="l"/>
                <a:tab pos="211027" algn="l"/>
                <a:tab pos="211027" algn="l"/>
              </a:tabLst>
            </a:pPr>
            <a:r>
              <a:rPr lang="en-US" sz="1600" baseline="0" dirty="0">
                <a:latin typeface="Menlo Regular" charset="0"/>
                <a:cs typeface="Menlo Regular" charset="0"/>
                <a:sym typeface="Menlo Regular" charset="0"/>
              </a:rPr>
              <a:t>  </a:t>
            </a:r>
            <a:r>
              <a:rPr lang="en-US" sz="1600" baseline="0" dirty="0" err="1">
                <a:latin typeface="Menlo Regular" charset="0"/>
                <a:cs typeface="Menlo Regular" charset="0"/>
                <a:sym typeface="Menlo Regular" charset="0"/>
              </a:rPr>
              <a:t>hostTable.put</a:t>
            </a:r>
            <a:r>
              <a:rPr lang="en-US" sz="1600" baseline="0" dirty="0">
                <a:latin typeface="Menlo Regular" charset="0"/>
                <a:cs typeface="Menlo Regular" charset="0"/>
                <a:sym typeface="Menlo Regular" charset="0"/>
              </a:rPr>
              <a:t>( </a:t>
            </a:r>
            <a:r>
              <a:rPr lang="en-US" sz="1600" baseline="0" dirty="0" err="1">
                <a:latin typeface="Menlo Regular" charset="0"/>
                <a:cs typeface="Menlo Regular" charset="0"/>
                <a:sym typeface="Menlo Regular" charset="0"/>
              </a:rPr>
              <a:t>p.ethSrc</a:t>
            </a:r>
            <a:r>
              <a:rPr lang="en-US" sz="1600" baseline="0" dirty="0">
                <a:latin typeface="Menlo Regular" charset="0"/>
                <a:cs typeface="Menlo Regular" charset="0"/>
                <a:sym typeface="Menlo Regular" charset="0"/>
              </a:rPr>
              <a:t>(), </a:t>
            </a:r>
            <a:r>
              <a:rPr lang="en-US" sz="1600" baseline="0" dirty="0" err="1">
                <a:latin typeface="Menlo Regular" charset="0"/>
                <a:cs typeface="Menlo Regular" charset="0"/>
                <a:sym typeface="Menlo Regular" charset="0"/>
              </a:rPr>
              <a:t>p.ingressPort</a:t>
            </a:r>
            <a:r>
              <a:rPr lang="en-US" sz="1600" baseline="0" dirty="0">
                <a:latin typeface="Menlo Regular" charset="0"/>
                <a:cs typeface="Menlo Regular" charset="0"/>
                <a:sym typeface="Menlo Regular" charset="0"/>
              </a:rPr>
              <a:t>() ); // L2 learning</a:t>
            </a:r>
          </a:p>
          <a:p>
            <a:pPr>
              <a:tabLst>
                <a:tab pos="211027" algn="l"/>
                <a:tab pos="211027" algn="l"/>
                <a:tab pos="211027" algn="l"/>
                <a:tab pos="211027" algn="l"/>
                <a:tab pos="211027" algn="l"/>
                <a:tab pos="211027" algn="l"/>
                <a:tab pos="211027" algn="l"/>
                <a:tab pos="211027" algn="l"/>
                <a:tab pos="211027" algn="l"/>
                <a:tab pos="211027" algn="l"/>
              </a:tabLst>
            </a:pPr>
            <a:endParaRPr lang="en-US" sz="16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Lst>
            </a:pPr>
            <a:r>
              <a:rPr lang="en-US" sz="1600" baseline="0" dirty="0">
                <a:solidFill>
                  <a:srgbClr val="FFFFFF"/>
                </a:solidFill>
                <a:latin typeface="Menlo Regular" charset="0"/>
                <a:cs typeface="Menlo Regular" charset="0"/>
                <a:sym typeface="Menlo Regular" charset="0"/>
              </a:rPr>
              <a:t>  </a:t>
            </a:r>
            <a:r>
              <a:rPr lang="en-US" sz="1600" baseline="0" dirty="0">
                <a:solidFill>
                  <a:srgbClr val="B21889"/>
                </a:solidFill>
                <a:latin typeface="Menlo Regular" charset="0"/>
                <a:cs typeface="Menlo Regular" charset="0"/>
                <a:sym typeface="Menlo Regular" charset="0"/>
              </a:rPr>
              <a:t>if</a:t>
            </a:r>
            <a:r>
              <a:rPr lang="en-US" sz="1600" baseline="0" dirty="0">
                <a:latin typeface="Menlo Regular" charset="0"/>
                <a:cs typeface="Menlo Regular" charset="0"/>
                <a:sym typeface="Menlo Regular" charset="0"/>
              </a:rPr>
              <a:t> ( !permit(p, </a:t>
            </a:r>
            <a:r>
              <a:rPr lang="en-US" sz="1600" baseline="0" dirty="0" err="1">
                <a:latin typeface="Menlo Regular" charset="0"/>
                <a:cs typeface="Menlo Regular" charset="0"/>
                <a:sym typeface="Menlo Regular" charset="0"/>
              </a:rPr>
              <a:t>acl</a:t>
            </a:r>
            <a:r>
              <a:rPr lang="en-US" sz="1600" baseline="0" dirty="0">
                <a:latin typeface="Menlo Regular" charset="0"/>
                <a:cs typeface="Menlo Regular" charset="0"/>
                <a:sym typeface="Menlo Regular" charset="0"/>
              </a:rPr>
              <a:t>) ) </a:t>
            </a:r>
            <a:r>
              <a:rPr lang="en-US" sz="1600" baseline="0" dirty="0">
                <a:solidFill>
                  <a:srgbClr val="B21889"/>
                </a:solidFill>
                <a:latin typeface="Menlo Regular" charset="0"/>
                <a:cs typeface="Menlo Regular" charset="0"/>
                <a:sym typeface="Menlo Regular" charset="0"/>
              </a:rPr>
              <a:t>return</a:t>
            </a:r>
            <a:r>
              <a:rPr lang="en-US" sz="1600" baseline="0" dirty="0">
                <a:latin typeface="Menlo Regular" charset="0"/>
                <a:cs typeface="Menlo Regular" charset="0"/>
                <a:sym typeface="Menlo Regular" charset="0"/>
              </a:rPr>
              <a:t> </a:t>
            </a:r>
            <a:r>
              <a:rPr lang="en-US" sz="1600" baseline="0" dirty="0">
                <a:latin typeface="Menlo Bold" charset="0"/>
                <a:cs typeface="Menlo Bold" charset="0"/>
                <a:sym typeface="Menlo Bold" charset="0"/>
              </a:rPr>
              <a:t>null</a:t>
            </a:r>
            <a:r>
              <a:rPr lang="en-US" sz="1600" baseline="0" dirty="0">
                <a:latin typeface="Menlo Regular" charset="0"/>
                <a:cs typeface="Menlo Regular" charset="0"/>
                <a:sym typeface="Menlo Regular" charset="0"/>
              </a:rPr>
              <a:t>();         // ACL </a:t>
            </a:r>
          </a:p>
          <a:p>
            <a:pPr>
              <a:tabLst>
                <a:tab pos="211027" algn="l"/>
                <a:tab pos="211027" algn="l"/>
                <a:tab pos="211027" algn="l"/>
                <a:tab pos="211027" algn="l"/>
                <a:tab pos="211027" algn="l"/>
                <a:tab pos="211027" algn="l"/>
                <a:tab pos="211027" algn="l"/>
                <a:tab pos="211027" algn="l"/>
                <a:tab pos="211027" algn="l"/>
                <a:tab pos="211027" algn="l"/>
              </a:tabLst>
            </a:pPr>
            <a:endParaRPr lang="en-US" sz="16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Lst>
            </a:pPr>
            <a:r>
              <a:rPr lang="en-US" sz="1600" baseline="0" dirty="0">
                <a:latin typeface="Menlo Bold" charset="0"/>
                <a:cs typeface="Menlo Bold" charset="0"/>
                <a:sym typeface="Menlo Bold" charset="0"/>
              </a:rPr>
              <a:t>  Location</a:t>
            </a:r>
            <a:r>
              <a:rPr lang="en-US" sz="1600" baseline="0" dirty="0">
                <a:latin typeface="Menlo Regular" charset="0"/>
                <a:cs typeface="Menlo Regular" charset="0"/>
                <a:sym typeface="Menlo Regular" charset="0"/>
              </a:rPr>
              <a:t> </a:t>
            </a:r>
            <a:r>
              <a:rPr lang="en-US" sz="1600" baseline="0" dirty="0" err="1">
                <a:latin typeface="Menlo Regular" charset="0"/>
                <a:cs typeface="Menlo Regular" charset="0"/>
                <a:sym typeface="Menlo Regular" charset="0"/>
              </a:rPr>
              <a:t>sloc</a:t>
            </a:r>
            <a:r>
              <a:rPr lang="en-US" sz="1600" baseline="0" dirty="0">
                <a:latin typeface="Menlo Regular" charset="0"/>
                <a:cs typeface="Menlo Regular" charset="0"/>
                <a:sym typeface="Menlo Regular" charset="0"/>
              </a:rPr>
              <a:t> = </a:t>
            </a:r>
            <a:r>
              <a:rPr lang="en-US" sz="1600" baseline="0" dirty="0" err="1">
                <a:latin typeface="Menlo Bold" charset="0"/>
                <a:cs typeface="Menlo Bold" charset="0"/>
                <a:sym typeface="Menlo Bold" charset="0"/>
              </a:rPr>
              <a:t>hostTable.get</a:t>
            </a:r>
            <a:r>
              <a:rPr lang="en-US" sz="1600" baseline="0" dirty="0">
                <a:latin typeface="Menlo Regular" charset="0"/>
                <a:cs typeface="Menlo Regular" charset="0"/>
                <a:sym typeface="Menlo Regular" charset="0"/>
              </a:rPr>
              <a:t>( </a:t>
            </a:r>
            <a:r>
              <a:rPr lang="en-US" sz="1600" baseline="0" dirty="0" err="1">
                <a:latin typeface="Menlo Regular" charset="0"/>
                <a:cs typeface="Menlo Regular" charset="0"/>
                <a:sym typeface="Menlo Regular" charset="0"/>
              </a:rPr>
              <a:t>p.</a:t>
            </a:r>
            <a:r>
              <a:rPr lang="en-US" sz="1600" baseline="0" dirty="0" err="1">
                <a:latin typeface="Menlo Bold" charset="0"/>
                <a:cs typeface="Menlo Bold" charset="0"/>
                <a:sym typeface="Menlo Bold" charset="0"/>
              </a:rPr>
              <a:t>ethSrc</a:t>
            </a:r>
            <a:r>
              <a:rPr lang="en-US" sz="16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Lst>
            </a:pPr>
            <a:r>
              <a:rPr lang="en-US" sz="1600" baseline="0" dirty="0">
                <a:latin typeface="Menlo Regular" charset="0"/>
                <a:cs typeface="Menlo Regular" charset="0"/>
                <a:sym typeface="Menlo Regular" charset="0"/>
              </a:rPr>
              <a:t>  </a:t>
            </a:r>
            <a:r>
              <a:rPr lang="en-US" sz="1600" baseline="0" dirty="0">
                <a:latin typeface="Menlo Bold" charset="0"/>
                <a:cs typeface="Menlo Bold" charset="0"/>
                <a:sym typeface="Menlo Bold" charset="0"/>
              </a:rPr>
              <a:t>Location</a:t>
            </a:r>
            <a:r>
              <a:rPr lang="en-US" sz="1600" baseline="0" dirty="0">
                <a:latin typeface="Menlo Regular" charset="0"/>
                <a:cs typeface="Menlo Regular" charset="0"/>
                <a:sym typeface="Menlo Regular" charset="0"/>
              </a:rPr>
              <a:t> </a:t>
            </a:r>
            <a:r>
              <a:rPr lang="en-US" sz="1600" baseline="0" dirty="0" err="1">
                <a:latin typeface="Menlo Regular" charset="0"/>
                <a:cs typeface="Menlo Regular" charset="0"/>
                <a:sym typeface="Menlo Regular" charset="0"/>
              </a:rPr>
              <a:t>dloc</a:t>
            </a:r>
            <a:r>
              <a:rPr lang="en-US" sz="1600" baseline="0" dirty="0">
                <a:latin typeface="Menlo Regular" charset="0"/>
                <a:cs typeface="Menlo Regular" charset="0"/>
                <a:sym typeface="Menlo Regular" charset="0"/>
              </a:rPr>
              <a:t> = </a:t>
            </a:r>
            <a:r>
              <a:rPr lang="en-US" sz="1600" baseline="0" dirty="0" err="1">
                <a:latin typeface="Menlo Bold" charset="0"/>
                <a:cs typeface="Menlo Bold" charset="0"/>
                <a:sym typeface="Menlo Bold" charset="0"/>
              </a:rPr>
              <a:t>hostTable.get</a:t>
            </a:r>
            <a:r>
              <a:rPr lang="en-US" sz="1600" baseline="0" dirty="0">
                <a:latin typeface="Menlo Regular" charset="0"/>
                <a:cs typeface="Menlo Regular" charset="0"/>
                <a:sym typeface="Menlo Regular" charset="0"/>
              </a:rPr>
              <a:t>( </a:t>
            </a:r>
            <a:r>
              <a:rPr lang="en-US" sz="1600" baseline="0" dirty="0" err="1">
                <a:latin typeface="Menlo Regular" charset="0"/>
                <a:cs typeface="Menlo Regular" charset="0"/>
                <a:sym typeface="Menlo Regular" charset="0"/>
              </a:rPr>
              <a:t>p.</a:t>
            </a:r>
            <a:r>
              <a:rPr lang="en-US" sz="1600" baseline="0" dirty="0" err="1">
                <a:latin typeface="Menlo Bold" charset="0"/>
                <a:cs typeface="Menlo Bold" charset="0"/>
                <a:sym typeface="Menlo Bold" charset="0"/>
              </a:rPr>
              <a:t>ethDst</a:t>
            </a:r>
            <a:r>
              <a:rPr lang="en-US" sz="16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Lst>
            </a:pPr>
            <a:r>
              <a:rPr lang="en-US" sz="1600" baseline="0" dirty="0">
                <a:latin typeface="Menlo Regular" charset="0"/>
                <a:cs typeface="Menlo Regular" charset="0"/>
                <a:sym typeface="Menlo Regular" charset="0"/>
              </a:rPr>
              <a:t>  </a:t>
            </a:r>
            <a:r>
              <a:rPr lang="en-US" sz="1600" baseline="0" dirty="0">
                <a:latin typeface="Menlo Bold" charset="0"/>
                <a:cs typeface="Menlo Bold" charset="0"/>
                <a:sym typeface="Menlo Bold" charset="0"/>
              </a:rPr>
              <a:t>Route    </a:t>
            </a:r>
            <a:r>
              <a:rPr lang="en-US" sz="1600" baseline="0" dirty="0">
                <a:latin typeface="Menlo Regular" charset="0"/>
                <a:cs typeface="Menlo Regular" charset="0"/>
                <a:sym typeface="Menlo Regular" charset="0"/>
              </a:rPr>
              <a:t>path = </a:t>
            </a:r>
            <a:r>
              <a:rPr lang="en-US" sz="1600" baseline="0" dirty="0" err="1">
                <a:latin typeface="Menlo Regular" charset="0"/>
                <a:cs typeface="Menlo Regular" charset="0"/>
                <a:sym typeface="Menlo Regular" charset="0"/>
              </a:rPr>
              <a:t>myRoutingPolicy</a:t>
            </a:r>
            <a:r>
              <a:rPr lang="en-US" sz="1600" baseline="0" dirty="0">
                <a:latin typeface="Menlo Regular" charset="0"/>
                <a:cs typeface="Menlo Regular" charset="0"/>
                <a:sym typeface="Menlo Regular" charset="0"/>
              </a:rPr>
              <a:t>( </a:t>
            </a:r>
            <a:r>
              <a:rPr lang="en-US" sz="1600" baseline="0" dirty="0">
                <a:latin typeface="Menlo Bold" charset="0"/>
                <a:cs typeface="Menlo Bold" charset="0"/>
                <a:sym typeface="Menlo Bold" charset="0"/>
              </a:rPr>
              <a:t>topology</a:t>
            </a:r>
            <a:r>
              <a:rPr lang="en-US" sz="1600" baseline="0" dirty="0">
                <a:latin typeface="Menlo Regular" charset="0"/>
                <a:cs typeface="Menlo Regular" charset="0"/>
                <a:sym typeface="Menlo Regular" charset="0"/>
              </a:rPr>
              <a:t>(),  // policy routing</a:t>
            </a:r>
            <a:br>
              <a:rPr lang="en-US" sz="1600" baseline="0" dirty="0">
                <a:latin typeface="Menlo Regular" charset="0"/>
                <a:cs typeface="Menlo Regular" charset="0"/>
                <a:sym typeface="Menlo Regular" charset="0"/>
              </a:rPr>
            </a:br>
            <a:r>
              <a:rPr lang="en-US" sz="1600" baseline="0" dirty="0">
                <a:latin typeface="Menlo Regular" charset="0"/>
                <a:cs typeface="Menlo Regular" charset="0"/>
                <a:sym typeface="Menlo Regular" charset="0"/>
              </a:rPr>
              <a:t>                                   </a:t>
            </a:r>
            <a:r>
              <a:rPr lang="en-US" sz="1600" baseline="0" dirty="0" err="1">
                <a:latin typeface="Menlo Regular" charset="0"/>
                <a:cs typeface="Menlo Regular" charset="0"/>
                <a:sym typeface="Menlo Regular" charset="0"/>
              </a:rPr>
              <a:t>sloc</a:t>
            </a:r>
            <a:r>
              <a:rPr lang="en-US" sz="1600" baseline="0" dirty="0">
                <a:latin typeface="Menlo Regular" charset="0"/>
                <a:cs typeface="Menlo Regular" charset="0"/>
                <a:sym typeface="Menlo Regular" charset="0"/>
              </a:rPr>
              <a:t>, </a:t>
            </a:r>
            <a:r>
              <a:rPr lang="en-US" sz="1600" baseline="0" dirty="0" err="1">
                <a:latin typeface="Menlo Regular" charset="0"/>
                <a:cs typeface="Menlo Regular" charset="0"/>
                <a:sym typeface="Menlo Regular" charset="0"/>
              </a:rPr>
              <a:t>dloc</a:t>
            </a:r>
            <a:r>
              <a:rPr lang="en-US" sz="16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600" baseline="0" dirty="0">
                <a:solidFill>
                  <a:srgbClr val="FFFFFF"/>
                </a:solidFill>
                <a:latin typeface="Menlo Regular" charset="0"/>
                <a:cs typeface="Menlo Regular" charset="0"/>
                <a:sym typeface="Menlo Regular" charset="0"/>
              </a:rPr>
              <a:t>  </a:t>
            </a:r>
            <a:r>
              <a:rPr lang="en-US" sz="1600" baseline="0" dirty="0">
                <a:solidFill>
                  <a:srgbClr val="B21889"/>
                </a:solidFill>
                <a:latin typeface="Menlo Regular" charset="0"/>
                <a:cs typeface="Menlo Regular" charset="0"/>
                <a:sym typeface="Menlo Regular" charset="0"/>
              </a:rPr>
              <a:t>return</a:t>
            </a:r>
            <a:r>
              <a:rPr lang="en-US" sz="1600" baseline="0" dirty="0">
                <a:latin typeface="Menlo Regular" charset="0"/>
                <a:cs typeface="Menlo Regular" charset="0"/>
                <a:sym typeface="Menlo Regular" charset="0"/>
              </a:rPr>
              <a:t> path;</a:t>
            </a:r>
          </a:p>
          <a:p>
            <a:pPr>
              <a:tabLst>
                <a:tab pos="211027" algn="l"/>
                <a:tab pos="211027" algn="l"/>
                <a:tab pos="211027" algn="l"/>
                <a:tab pos="211027" algn="l"/>
                <a:tab pos="211027" algn="l"/>
                <a:tab pos="211027" algn="l"/>
                <a:tab pos="211027" algn="l"/>
                <a:tab pos="211027" algn="l"/>
                <a:tab pos="211027" algn="l"/>
                <a:tab pos="211027" algn="l"/>
              </a:tabLst>
            </a:pPr>
            <a:r>
              <a:rPr lang="en-US" sz="16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Lst>
            </a:pPr>
            <a:endParaRPr lang="en-US" sz="16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Lst>
            </a:pPr>
            <a:r>
              <a:rPr lang="en-US" sz="1600" b="1" baseline="0" dirty="0">
                <a:latin typeface="Menlo Regular" charset="0"/>
                <a:cs typeface="Menlo Regular" charset="0"/>
                <a:sym typeface="Menlo Regular" charset="0"/>
              </a:rPr>
              <a:t>Route</a:t>
            </a:r>
            <a:r>
              <a:rPr lang="en-US" sz="1600" baseline="0" dirty="0">
                <a:latin typeface="Menlo Regular" charset="0"/>
                <a:cs typeface="Menlo Regular" charset="0"/>
                <a:sym typeface="Menlo Regular" charset="0"/>
              </a:rPr>
              <a:t> </a:t>
            </a:r>
            <a:r>
              <a:rPr lang="en-US" sz="1600" baseline="0" dirty="0" err="1">
                <a:latin typeface="Menlo Regular" charset="0"/>
                <a:cs typeface="Menlo Regular" charset="0"/>
                <a:sym typeface="Menlo Regular" charset="0"/>
              </a:rPr>
              <a:t>myRoutingAlg</a:t>
            </a:r>
            <a:r>
              <a:rPr lang="en-US" sz="1600" baseline="0" dirty="0">
                <a:latin typeface="Menlo Regular" charset="0"/>
                <a:cs typeface="Menlo Regular" charset="0"/>
                <a:sym typeface="Menlo Regular" charset="0"/>
              </a:rPr>
              <a:t>(</a:t>
            </a:r>
            <a:r>
              <a:rPr lang="en-US" sz="1600" baseline="0" dirty="0">
                <a:latin typeface="Menlo Bold" charset="0"/>
                <a:cs typeface="Menlo Bold" charset="0"/>
                <a:sym typeface="Menlo Bold" charset="0"/>
              </a:rPr>
              <a:t>Topology</a:t>
            </a:r>
            <a:r>
              <a:rPr lang="en-US" sz="1600" baseline="0" dirty="0">
                <a:latin typeface="Menlo Regular" charset="0"/>
                <a:cs typeface="Menlo Regular" charset="0"/>
                <a:sym typeface="Menlo Regular" charset="0"/>
              </a:rPr>
              <a:t> </a:t>
            </a:r>
            <a:r>
              <a:rPr lang="en-US" sz="1600" baseline="0" dirty="0" err="1">
                <a:latin typeface="Menlo Regular" charset="0"/>
                <a:cs typeface="Menlo Regular" charset="0"/>
                <a:sym typeface="Menlo Regular" charset="0"/>
              </a:rPr>
              <a:t>topo</a:t>
            </a:r>
            <a:r>
              <a:rPr lang="en-US" sz="1600" baseline="0" dirty="0">
                <a:latin typeface="Menlo Regular" charset="0"/>
                <a:cs typeface="Menlo Regular" charset="0"/>
                <a:sym typeface="Menlo Regular" charset="0"/>
              </a:rPr>
              <a:t>, </a:t>
            </a:r>
            <a:br>
              <a:rPr lang="en-US" sz="1600" baseline="0" dirty="0">
                <a:latin typeface="Menlo Regular" charset="0"/>
                <a:cs typeface="Menlo Regular" charset="0"/>
                <a:sym typeface="Menlo Regular" charset="0"/>
              </a:rPr>
            </a:br>
            <a:r>
              <a:rPr lang="en-US" sz="1600" baseline="0" dirty="0">
                <a:latin typeface="Menlo Regular" charset="0"/>
                <a:cs typeface="Menlo Regular" charset="0"/>
                <a:sym typeface="Menlo Regular" charset="0"/>
              </a:rPr>
              <a:t>                   Location </a:t>
            </a:r>
            <a:r>
              <a:rPr lang="en-US" sz="1600" baseline="0" dirty="0" err="1">
                <a:latin typeface="Menlo Regular" charset="0"/>
                <a:cs typeface="Menlo Regular" charset="0"/>
                <a:sym typeface="Menlo Regular" charset="0"/>
              </a:rPr>
              <a:t>sLoc</a:t>
            </a:r>
            <a:r>
              <a:rPr lang="en-US" sz="1600" baseline="0" dirty="0">
                <a:latin typeface="Menlo Regular" charset="0"/>
                <a:cs typeface="Menlo Regular" charset="0"/>
                <a:sym typeface="Menlo Regular" charset="0"/>
              </a:rPr>
              <a:t>, Location </a:t>
            </a:r>
            <a:r>
              <a:rPr lang="en-US" sz="1600" baseline="0" dirty="0" err="1">
                <a:latin typeface="Menlo Regular" charset="0"/>
                <a:cs typeface="Menlo Regular" charset="0"/>
                <a:sym typeface="Menlo Regular" charset="0"/>
              </a:rPr>
              <a:t>dloc</a:t>
            </a:r>
            <a:r>
              <a:rPr lang="en-US" sz="16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Lst>
            </a:pPr>
            <a:r>
              <a:rPr lang="en-US" sz="1600" baseline="0" dirty="0">
                <a:latin typeface="Menlo Regular" charset="0"/>
                <a:cs typeface="Menlo Regular" charset="0"/>
                <a:sym typeface="Menlo Regular" charset="0"/>
              </a:rPr>
              <a:t>   </a:t>
            </a:r>
            <a:r>
              <a:rPr lang="en-US" sz="1600" baseline="0" dirty="0">
                <a:solidFill>
                  <a:srgbClr val="B21889"/>
                </a:solidFill>
                <a:latin typeface="Menlo Regular" charset="0"/>
                <a:cs typeface="Menlo Regular" charset="0"/>
                <a:sym typeface="Menlo Regular" charset="0"/>
              </a:rPr>
              <a:t>if</a:t>
            </a:r>
            <a:r>
              <a:rPr lang="en-US" sz="1600" baseline="0" dirty="0">
                <a:latin typeface="Menlo Regular" charset="0"/>
                <a:cs typeface="Menlo Regular" charset="0"/>
                <a:sym typeface="Menlo Regular" charset="0"/>
              </a:rPr>
              <a:t> ( </a:t>
            </a:r>
            <a:r>
              <a:rPr lang="en-US" sz="1600" baseline="0" dirty="0" err="1">
                <a:latin typeface="Menlo Regular" charset="0"/>
                <a:cs typeface="Menlo Regular" charset="0"/>
                <a:sym typeface="Menlo Regular" charset="0"/>
              </a:rPr>
              <a:t>isSensitive</a:t>
            </a:r>
            <a:r>
              <a:rPr lang="en-US" sz="1600" baseline="0" dirty="0">
                <a:latin typeface="Menlo Regular" charset="0"/>
                <a:cs typeface="Menlo Regular" charset="0"/>
                <a:sym typeface="Menlo Regular" charset="0"/>
              </a:rPr>
              <a:t>( </a:t>
            </a:r>
            <a:r>
              <a:rPr lang="en-US" sz="1600" baseline="0" dirty="0" err="1">
                <a:latin typeface="Menlo Regular" charset="0"/>
                <a:cs typeface="Menlo Regular" charset="0"/>
                <a:sym typeface="Menlo Regular" charset="0"/>
              </a:rPr>
              <a:t>sLoc</a:t>
            </a:r>
            <a:r>
              <a:rPr lang="en-US" sz="1600" baseline="0" dirty="0">
                <a:latin typeface="Menlo Regular" charset="0"/>
                <a:cs typeface="Menlo Regular" charset="0"/>
                <a:sym typeface="Menlo Regular" charset="0"/>
              </a:rPr>
              <a:t> ) || </a:t>
            </a:r>
            <a:r>
              <a:rPr lang="en-US" sz="1600" baseline="0" dirty="0" err="1">
                <a:latin typeface="Menlo Regular" charset="0"/>
                <a:cs typeface="Menlo Regular" charset="0"/>
                <a:sym typeface="Menlo Regular" charset="0"/>
              </a:rPr>
              <a:t>isSensitive</a:t>
            </a:r>
            <a:r>
              <a:rPr lang="en-US" sz="1600" baseline="0" dirty="0">
                <a:latin typeface="Menlo Regular" charset="0"/>
                <a:cs typeface="Menlo Regular" charset="0"/>
                <a:sym typeface="Menlo Regular" charset="0"/>
              </a:rPr>
              <a:t>( </a:t>
            </a:r>
            <a:r>
              <a:rPr lang="en-US" sz="1600" baseline="0" dirty="0" err="1">
                <a:latin typeface="Menlo Regular" charset="0"/>
                <a:cs typeface="Menlo Regular" charset="0"/>
                <a:sym typeface="Menlo Regular" charset="0"/>
              </a:rPr>
              <a:t>dLoc</a:t>
            </a:r>
            <a:r>
              <a:rPr lang="en-US" sz="1600" baseline="0" dirty="0">
                <a:latin typeface="Menlo Regular" charset="0"/>
                <a:cs typeface="Menlo Regular" charset="0"/>
                <a:sym typeface="Menlo Regular" charset="0"/>
              </a:rPr>
              <a:t> ) ) </a:t>
            </a:r>
            <a:br>
              <a:rPr lang="en-US" sz="1600" baseline="0" dirty="0">
                <a:latin typeface="Menlo Regular" charset="0"/>
                <a:cs typeface="Menlo Regular" charset="0"/>
                <a:sym typeface="Menlo Regular" charset="0"/>
              </a:rPr>
            </a:br>
            <a:r>
              <a:rPr lang="en-US" sz="1600" baseline="0" dirty="0">
                <a:latin typeface="Menlo Regular" charset="0"/>
                <a:cs typeface="Menlo Regular" charset="0"/>
                <a:sym typeface="Menlo Regular" charset="0"/>
              </a:rPr>
              <a:t>      </a:t>
            </a:r>
            <a:r>
              <a:rPr lang="en-US" sz="1600" baseline="0" dirty="0">
                <a:solidFill>
                  <a:srgbClr val="B21889"/>
                </a:solidFill>
                <a:latin typeface="Menlo Regular" charset="0"/>
                <a:cs typeface="Menlo Regular" charset="0"/>
                <a:sym typeface="Menlo Regular" charset="0"/>
              </a:rPr>
              <a:t>return</a:t>
            </a:r>
            <a:r>
              <a:rPr lang="en-US" sz="1600" baseline="0" dirty="0">
                <a:latin typeface="Menlo Regular" charset="0"/>
                <a:cs typeface="Menlo Regular" charset="0"/>
                <a:sym typeface="Menlo Regular" charset="0"/>
              </a:rPr>
              <a:t> </a:t>
            </a:r>
            <a:r>
              <a:rPr lang="en-US" sz="1600" baseline="0" dirty="0" err="1">
                <a:latin typeface="Menlo Regular" charset="0"/>
                <a:cs typeface="Menlo Regular" charset="0"/>
                <a:sym typeface="Menlo Regular" charset="0"/>
              </a:rPr>
              <a:t>secureRoutingAlg</a:t>
            </a:r>
            <a:r>
              <a:rPr lang="en-US" sz="1600" baseline="0" dirty="0">
                <a:latin typeface="Menlo Regular" charset="0"/>
                <a:cs typeface="Menlo Regular" charset="0"/>
                <a:sym typeface="Menlo Regular" charset="0"/>
              </a:rPr>
              <a:t>( topo, </a:t>
            </a:r>
            <a:r>
              <a:rPr lang="en-US" sz="1600" baseline="0" dirty="0" err="1">
                <a:latin typeface="Menlo Regular" charset="0"/>
                <a:cs typeface="Menlo Regular" charset="0"/>
                <a:sym typeface="Menlo Regular" charset="0"/>
              </a:rPr>
              <a:t>sloc</a:t>
            </a:r>
            <a:r>
              <a:rPr lang="en-US" sz="1600" baseline="0" dirty="0">
                <a:latin typeface="Menlo Regular" charset="0"/>
                <a:cs typeface="Menlo Regular" charset="0"/>
                <a:sym typeface="Menlo Regular" charset="0"/>
              </a:rPr>
              <a:t>, </a:t>
            </a:r>
            <a:r>
              <a:rPr lang="en-US" sz="1600" baseline="0" dirty="0" err="1">
                <a:latin typeface="Menlo Regular" charset="0"/>
                <a:cs typeface="Menlo Regular" charset="0"/>
                <a:sym typeface="Menlo Regular" charset="0"/>
              </a:rPr>
              <a:t>dloc</a:t>
            </a:r>
            <a:r>
              <a:rPr lang="en-US" sz="16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Lst>
            </a:pPr>
            <a:r>
              <a:rPr lang="en-US" sz="1600" baseline="0" dirty="0">
                <a:latin typeface="Menlo Regular" charset="0"/>
                <a:cs typeface="Menlo Regular" charset="0"/>
                <a:sym typeface="Menlo Regular" charset="0"/>
              </a:rPr>
              <a:t>   </a:t>
            </a:r>
            <a:r>
              <a:rPr lang="en-US" sz="1600" baseline="0" dirty="0">
                <a:solidFill>
                  <a:srgbClr val="B21889"/>
                </a:solidFill>
                <a:latin typeface="Menlo Regular" charset="0"/>
                <a:cs typeface="Menlo Regular" charset="0"/>
                <a:sym typeface="Menlo Regular" charset="0"/>
              </a:rPr>
              <a:t>else</a:t>
            </a:r>
            <a:r>
              <a:rPr lang="en-US" sz="1600" baseline="0" dirty="0">
                <a:latin typeface="Menlo Regular" charset="0"/>
                <a:cs typeface="Menlo Regular" charset="0"/>
                <a:sym typeface="Menlo Regular" charset="0"/>
              </a:rPr>
              <a:t> </a:t>
            </a:r>
            <a:br>
              <a:rPr lang="en-US" sz="1600" baseline="0" dirty="0">
                <a:latin typeface="Menlo Regular" charset="0"/>
                <a:cs typeface="Menlo Regular" charset="0"/>
                <a:sym typeface="Menlo Regular" charset="0"/>
              </a:rPr>
            </a:br>
            <a:r>
              <a:rPr lang="en-US" sz="1600" baseline="0" dirty="0">
                <a:latin typeface="Menlo Regular" charset="0"/>
                <a:cs typeface="Menlo Regular" charset="0"/>
                <a:sym typeface="Menlo Regular" charset="0"/>
              </a:rPr>
              <a:t>      </a:t>
            </a:r>
            <a:r>
              <a:rPr lang="en-US" sz="1600" baseline="0" dirty="0">
                <a:solidFill>
                  <a:srgbClr val="B21889"/>
                </a:solidFill>
                <a:latin typeface="Menlo Regular" charset="0"/>
                <a:cs typeface="Menlo Regular" charset="0"/>
                <a:sym typeface="Menlo Regular" charset="0"/>
              </a:rPr>
              <a:t>return</a:t>
            </a:r>
            <a:r>
              <a:rPr lang="en-US" sz="1600" baseline="0" dirty="0">
                <a:latin typeface="Menlo Regular" charset="0"/>
                <a:cs typeface="Menlo Regular" charset="0"/>
                <a:sym typeface="Menlo Regular" charset="0"/>
              </a:rPr>
              <a:t> </a:t>
            </a:r>
            <a:r>
              <a:rPr lang="en-US" sz="1600" baseline="0" dirty="0" err="1">
                <a:latin typeface="Menlo Regular" charset="0"/>
                <a:cs typeface="Menlo Regular" charset="0"/>
                <a:sym typeface="Menlo Regular" charset="0"/>
              </a:rPr>
              <a:t>standardRoutingAlg</a:t>
            </a:r>
            <a:r>
              <a:rPr lang="en-US" sz="1600" baseline="0" dirty="0">
                <a:latin typeface="Menlo Regular" charset="0"/>
                <a:cs typeface="Menlo Regular" charset="0"/>
                <a:sym typeface="Menlo Regular" charset="0"/>
              </a:rPr>
              <a:t>( topo, </a:t>
            </a:r>
            <a:r>
              <a:rPr lang="en-US" sz="1600" baseline="0" dirty="0" err="1">
                <a:latin typeface="Menlo Regular" charset="0"/>
                <a:cs typeface="Menlo Regular" charset="0"/>
                <a:sym typeface="Menlo Regular" charset="0"/>
              </a:rPr>
              <a:t>sloc</a:t>
            </a:r>
            <a:r>
              <a:rPr lang="en-US" sz="1600" baseline="0" dirty="0">
                <a:latin typeface="Menlo Regular" charset="0"/>
                <a:cs typeface="Menlo Regular" charset="0"/>
                <a:sym typeface="Menlo Regular" charset="0"/>
              </a:rPr>
              <a:t>, </a:t>
            </a:r>
            <a:r>
              <a:rPr lang="en-US" sz="1600" baseline="0" dirty="0" err="1">
                <a:latin typeface="Menlo Regular" charset="0"/>
                <a:cs typeface="Menlo Regular" charset="0"/>
                <a:sym typeface="Menlo Regular" charset="0"/>
              </a:rPr>
              <a:t>dloc</a:t>
            </a:r>
            <a:r>
              <a:rPr lang="en-US" sz="16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Lst>
            </a:pPr>
            <a:r>
              <a:rPr lang="en-US" sz="1600" baseline="0" dirty="0">
                <a:latin typeface="Menlo Regular" charset="0"/>
                <a:cs typeface="Menlo Regular" charset="0"/>
                <a:sym typeface="Menlo Regular" charset="0"/>
              </a:rPr>
              <a:t>}</a:t>
            </a:r>
          </a:p>
        </p:txBody>
      </p:sp>
      <p:sp>
        <p:nvSpPr>
          <p:cNvPr id="6" name="Slide Number Placeholder 6"/>
          <p:cNvSpPr>
            <a:spLocks noGrp="1"/>
          </p:cNvSpPr>
          <p:nvPr>
            <p:ph type="sldNum" sz="quarter" idx="10"/>
          </p:nvPr>
        </p:nvSpPr>
        <p:spPr>
          <a:xfrm>
            <a:off x="10274300" y="6553200"/>
            <a:ext cx="1905000" cy="304800"/>
          </a:xfrm>
        </p:spPr>
        <p:txBody>
          <a:bodyPr/>
          <a:lstStyle/>
          <a:p>
            <a:pPr>
              <a:defRPr/>
            </a:pPr>
            <a:fld id="{164B0F64-89EF-7A42-892D-484BAB952423}" type="slidenum">
              <a:rPr lang="en-US" smtClean="0"/>
              <a:pPr>
                <a:defRPr/>
              </a:pPr>
              <a:t>68</a:t>
            </a:fld>
            <a:endParaRPr lang="en-US" dirty="0">
              <a:solidFill>
                <a:schemeClr val="bg2"/>
              </a:solidFill>
            </a:endParaRPr>
          </a:p>
        </p:txBody>
      </p:sp>
    </p:spTree>
    <p:extLst>
      <p:ext uri="{BB962C8B-B14F-4D97-AF65-F5344CB8AC3E}">
        <p14:creationId xmlns:p14="http://schemas.microsoft.com/office/powerpoint/2010/main" val="14116096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111493"/>
            <a:ext cx="8077200" cy="580292"/>
          </a:xfrm>
        </p:spPr>
        <p:txBody>
          <a:bodyPr>
            <a:noAutofit/>
          </a:bodyPr>
          <a:lstStyle/>
          <a:p>
            <a:r>
              <a:rPr lang="en-US" sz="4000" dirty="0" smtClean="0">
                <a:ea typeface="ＭＳ Ｐゴシック" charset="0"/>
                <a:cs typeface="ＭＳ Ｐゴシック" charset="0"/>
              </a:rPr>
              <a:t>Our Scope</a:t>
            </a:r>
            <a:endParaRPr lang="en-US" sz="4000" dirty="0"/>
          </a:p>
        </p:txBody>
      </p:sp>
      <p:sp>
        <p:nvSpPr>
          <p:cNvPr id="8" name="Rectangle 1"/>
          <p:cNvSpPr>
            <a:spLocks noChangeArrowheads="1"/>
          </p:cNvSpPr>
          <p:nvPr/>
        </p:nvSpPr>
        <p:spPr bwMode="auto">
          <a:xfrm>
            <a:off x="2132931" y="1762275"/>
            <a:ext cx="303711" cy="23596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sz="1400"/>
          </a:p>
        </p:txBody>
      </p:sp>
      <p:sp>
        <p:nvSpPr>
          <p:cNvPr id="26" name="Rectangle 25"/>
          <p:cNvSpPr/>
          <p:nvPr/>
        </p:nvSpPr>
        <p:spPr bwMode="auto">
          <a:xfrm>
            <a:off x="939800" y="2485636"/>
            <a:ext cx="9893299" cy="2070161"/>
          </a:xfrm>
          <a:prstGeom prst="rect">
            <a:avLst/>
          </a:prstGeom>
          <a:solidFill>
            <a:srgbClr val="4F81BD"/>
          </a:solidFill>
          <a:ln w="9525" cap="flat" cmpd="sng" algn="ctr">
            <a:solidFill>
              <a:sysClr val="windowText" lastClr="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defRPr/>
            </a:pPr>
            <a:endParaRPr lang="en-US" kern="0">
              <a:solidFill>
                <a:sysClr val="windowText" lastClr="000000"/>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27" name="Rectangle 26"/>
          <p:cNvSpPr/>
          <p:nvPr/>
        </p:nvSpPr>
        <p:spPr>
          <a:xfrm>
            <a:off x="1308100" y="3190174"/>
            <a:ext cx="1374589" cy="806823"/>
          </a:xfrm>
          <a:prstGeom prst="rect">
            <a:avLst/>
          </a:prstGeom>
          <a:gradFill rotWithShape="1">
            <a:gsLst>
              <a:gs pos="0">
                <a:srgbClr val="9E9273">
                  <a:tint val="100000"/>
                  <a:shade val="100000"/>
                  <a:satMod val="130000"/>
                </a:srgbClr>
              </a:gs>
              <a:gs pos="100000">
                <a:srgbClr val="9E9273">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tIns="18288" rtlCol="0" anchor="ctr"/>
          <a:lstStyle/>
          <a:p>
            <a:pPr algn="ctr" fontAlgn="auto">
              <a:spcBef>
                <a:spcPts val="0"/>
              </a:spcBef>
              <a:spcAft>
                <a:spcPts val="0"/>
              </a:spcAft>
            </a:pPr>
            <a:r>
              <a:rPr lang="en-US" sz="2000" baseline="0" dirty="0">
                <a:solidFill>
                  <a:srgbClr val="000090"/>
                </a:solidFill>
                <a:latin typeface="Arial" pitchFamily="-105" charset="0"/>
                <a:ea typeface="ＭＳ Ｐゴシック" pitchFamily="-105" charset="-128"/>
                <a:cs typeface="ＭＳ Ｐゴシック" pitchFamily="-105" charset="-128"/>
              </a:rPr>
              <a:t>Network</a:t>
            </a:r>
            <a:br>
              <a:rPr lang="en-US" sz="2000" baseline="0" dirty="0">
                <a:solidFill>
                  <a:srgbClr val="000090"/>
                </a:solidFill>
                <a:latin typeface="Arial" pitchFamily="-105" charset="0"/>
                <a:ea typeface="ＭＳ Ｐゴシック" pitchFamily="-105" charset="-128"/>
                <a:cs typeface="ＭＳ Ｐゴシック" pitchFamily="-105" charset="-128"/>
              </a:rPr>
            </a:br>
            <a:r>
              <a:rPr lang="en-US" sz="2000" baseline="0" dirty="0" smtClean="0">
                <a:solidFill>
                  <a:srgbClr val="000090"/>
                </a:solidFill>
                <a:latin typeface="Arial" pitchFamily="-105" charset="0"/>
                <a:ea typeface="ＭＳ Ｐゴシック" pitchFamily="-105" charset="-128"/>
                <a:cs typeface="ＭＳ Ｐゴシック" pitchFamily="-105" charset="-128"/>
              </a:rPr>
              <a:t>State</a:t>
            </a:r>
            <a:endParaRPr lang="en-US" sz="2000" kern="0" baseline="0" dirty="0">
              <a:solidFill>
                <a:srgbClr val="000090"/>
              </a:solidFill>
              <a:latin typeface="Calibri"/>
              <a:ea typeface="+mn-ea"/>
              <a:cs typeface="+mn-cs"/>
            </a:endParaRPr>
          </a:p>
        </p:txBody>
      </p:sp>
      <p:sp>
        <p:nvSpPr>
          <p:cNvPr id="28" name="Rectangle 27"/>
          <p:cNvSpPr/>
          <p:nvPr/>
        </p:nvSpPr>
        <p:spPr>
          <a:xfrm>
            <a:off x="7759704" y="3217787"/>
            <a:ext cx="1165411" cy="808144"/>
          </a:xfrm>
          <a:prstGeom prst="rect">
            <a:avLst/>
          </a:prstGeom>
          <a:gradFill rotWithShape="1">
            <a:gsLst>
              <a:gs pos="0">
                <a:srgbClr val="9E9273">
                  <a:tint val="100000"/>
                  <a:shade val="100000"/>
                  <a:satMod val="130000"/>
                </a:srgbClr>
              </a:gs>
              <a:gs pos="100000">
                <a:srgbClr val="9E9273">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tIns="18288" rtlCol="0" anchor="ctr"/>
          <a:lstStyle/>
          <a:p>
            <a:pPr algn="ctr" fontAlgn="auto">
              <a:spcBef>
                <a:spcPts val="0"/>
              </a:spcBef>
              <a:spcAft>
                <a:spcPts val="0"/>
              </a:spcAft>
            </a:pPr>
            <a:r>
              <a:rPr lang="en-US" altLang="zh-CN" sz="1800" baseline="0" dirty="0" smtClean="0">
                <a:solidFill>
                  <a:srgbClr val="000090"/>
                </a:solidFill>
                <a:latin typeface="Arial" pitchFamily="-105" charset="0"/>
                <a:ea typeface="ＭＳ Ｐゴシック" pitchFamily="-105" charset="-128"/>
                <a:cs typeface="ＭＳ Ｐゴシック" pitchFamily="-105" charset="-128"/>
              </a:rPr>
              <a:t>Net Elem</a:t>
            </a:r>
            <a:r>
              <a:rPr lang="en-US" altLang="zh-CN" sz="1800" baseline="0" dirty="0">
                <a:solidFill>
                  <a:srgbClr val="000090"/>
                </a:solidFill>
                <a:latin typeface="Arial" pitchFamily="-105" charset="0"/>
                <a:ea typeface="ＭＳ Ｐゴシック" pitchFamily="-105" charset="-128"/>
                <a:cs typeface="ＭＳ Ｐゴシック" pitchFamily="-105" charset="-128"/>
              </a:rPr>
              <a:t/>
            </a:r>
            <a:br>
              <a:rPr lang="en-US" altLang="zh-CN" sz="1800" baseline="0" dirty="0">
                <a:solidFill>
                  <a:srgbClr val="000090"/>
                </a:solidFill>
                <a:latin typeface="Arial" pitchFamily="-105" charset="0"/>
                <a:ea typeface="ＭＳ Ｐゴシック" pitchFamily="-105" charset="-128"/>
                <a:cs typeface="ＭＳ Ｐゴシック" pitchFamily="-105" charset="-128"/>
              </a:rPr>
            </a:br>
            <a:r>
              <a:rPr lang="en-US" altLang="zh-CN" sz="1800" baseline="0" dirty="0" err="1">
                <a:solidFill>
                  <a:srgbClr val="000090"/>
                </a:solidFill>
                <a:latin typeface="Arial" pitchFamily="-105" charset="0"/>
                <a:ea typeface="ＭＳ Ｐゴシック" pitchFamily="-105" charset="-128"/>
                <a:cs typeface="ＭＳ Ｐゴシック" pitchFamily="-105" charset="-128"/>
              </a:rPr>
              <a:t>Datapath</a:t>
            </a:r>
            <a:endParaRPr lang="en-US" sz="1800" kern="0" baseline="0" dirty="0">
              <a:solidFill>
                <a:srgbClr val="000090"/>
              </a:solidFill>
              <a:latin typeface="Calibri"/>
              <a:ea typeface="+mn-ea"/>
              <a:cs typeface="+mn-cs"/>
            </a:endParaRPr>
          </a:p>
        </p:txBody>
      </p:sp>
      <p:sp>
        <p:nvSpPr>
          <p:cNvPr id="29" name="Rectangle 28"/>
          <p:cNvSpPr/>
          <p:nvPr/>
        </p:nvSpPr>
        <p:spPr>
          <a:xfrm>
            <a:off x="2838438" y="3193162"/>
            <a:ext cx="1577426" cy="806823"/>
          </a:xfrm>
          <a:prstGeom prst="rect">
            <a:avLst/>
          </a:prstGeom>
          <a:gradFill rotWithShape="1">
            <a:gsLst>
              <a:gs pos="0">
                <a:srgbClr val="9E9273">
                  <a:tint val="100000"/>
                  <a:shade val="100000"/>
                  <a:satMod val="130000"/>
                </a:srgbClr>
              </a:gs>
              <a:gs pos="100000">
                <a:srgbClr val="9E9273">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tIns="18288" rtlCol="0" anchor="ctr"/>
          <a:lstStyle/>
          <a:p>
            <a:pPr algn="ctr" fontAlgn="auto">
              <a:spcBef>
                <a:spcPts val="0"/>
              </a:spcBef>
              <a:spcAft>
                <a:spcPts val="0"/>
              </a:spcAft>
            </a:pPr>
            <a:r>
              <a:rPr lang="en-US" sz="2000" baseline="0" smtClean="0">
                <a:solidFill>
                  <a:srgbClr val="000090"/>
                </a:solidFill>
                <a:latin typeface="Arial" pitchFamily="-105" charset="0"/>
                <a:ea typeface="ＭＳ Ｐゴシック" pitchFamily="-105" charset="-128"/>
                <a:cs typeface="ＭＳ Ｐゴシック" pitchFamily="-105" charset="-128"/>
              </a:rPr>
              <a:t>Declarative </a:t>
            </a:r>
            <a:r>
              <a:rPr lang="en-US" sz="2000" baseline="0" dirty="0" smtClean="0">
                <a:solidFill>
                  <a:srgbClr val="000090"/>
                </a:solidFill>
                <a:latin typeface="Arial" pitchFamily="-105" charset="0"/>
                <a:ea typeface="ＭＳ Ｐゴシック" pitchFamily="-105" charset="-128"/>
                <a:cs typeface="ＭＳ Ｐゴシック" pitchFamily="-105" charset="-128"/>
              </a:rPr>
              <a:t>Policy</a:t>
            </a:r>
            <a:endParaRPr lang="en-US" sz="2000" kern="0" baseline="0" dirty="0">
              <a:solidFill>
                <a:srgbClr val="000090"/>
              </a:solidFill>
              <a:latin typeface="Calibri"/>
              <a:ea typeface="+mn-ea"/>
              <a:cs typeface="+mn-cs"/>
            </a:endParaRPr>
          </a:p>
        </p:txBody>
      </p:sp>
      <p:sp>
        <p:nvSpPr>
          <p:cNvPr id="30" name="Rectangle 29"/>
          <p:cNvSpPr/>
          <p:nvPr/>
        </p:nvSpPr>
        <p:spPr bwMode="auto">
          <a:xfrm>
            <a:off x="7580408" y="2938415"/>
            <a:ext cx="2913529" cy="1359647"/>
          </a:xfrm>
          <a:prstGeom prst="rect">
            <a:avLst/>
          </a:prstGeom>
          <a:noFill/>
          <a:ln w="9525" cap="flat" cmpd="sng" algn="ctr">
            <a:solidFill>
              <a:srgbClr val="F79646">
                <a:lumMod val="50000"/>
              </a:srgbClr>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defRPr/>
            </a:pPr>
            <a:endParaRPr lang="en-US" kern="0">
              <a:solidFill>
                <a:sysClr val="windowText" lastClr="000000"/>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31" name="Rectangle 30"/>
          <p:cNvSpPr/>
          <p:nvPr/>
        </p:nvSpPr>
        <p:spPr bwMode="auto">
          <a:xfrm>
            <a:off x="1206502" y="2954104"/>
            <a:ext cx="3309668" cy="1359647"/>
          </a:xfrm>
          <a:prstGeom prst="rect">
            <a:avLst/>
          </a:prstGeom>
          <a:noFill/>
          <a:ln w="9525" cap="flat" cmpd="sng" algn="ctr">
            <a:solidFill>
              <a:srgbClr val="F79646">
                <a:lumMod val="50000"/>
              </a:srgbClr>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defRPr/>
            </a:pPr>
            <a:endParaRPr lang="en-US" kern="0">
              <a:solidFill>
                <a:sysClr val="windowText" lastClr="000000"/>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32" name="Rectangle 31"/>
          <p:cNvSpPr/>
          <p:nvPr/>
        </p:nvSpPr>
        <p:spPr>
          <a:xfrm>
            <a:off x="9152222" y="3220775"/>
            <a:ext cx="1165411" cy="808144"/>
          </a:xfrm>
          <a:prstGeom prst="rect">
            <a:avLst/>
          </a:prstGeom>
          <a:gradFill rotWithShape="1">
            <a:gsLst>
              <a:gs pos="0">
                <a:srgbClr val="9E9273">
                  <a:tint val="100000"/>
                  <a:shade val="100000"/>
                  <a:satMod val="130000"/>
                </a:srgbClr>
              </a:gs>
              <a:gs pos="100000">
                <a:srgbClr val="9E9273">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tIns="18288" rtlCol="0" anchor="ctr"/>
          <a:lstStyle/>
          <a:p>
            <a:pPr algn="ctr" fontAlgn="auto">
              <a:spcBef>
                <a:spcPts val="0"/>
              </a:spcBef>
              <a:spcAft>
                <a:spcPts val="0"/>
              </a:spcAft>
            </a:pPr>
            <a:r>
              <a:rPr lang="en-US" altLang="zh-CN" sz="1800" baseline="0" dirty="0" smtClean="0">
                <a:solidFill>
                  <a:srgbClr val="000090"/>
                </a:solidFill>
                <a:latin typeface="Arial" pitchFamily="-105" charset="0"/>
                <a:ea typeface="ＭＳ Ｐゴシック" pitchFamily="-105" charset="-128"/>
                <a:cs typeface="ＭＳ Ｐゴシック" pitchFamily="-105" charset="-128"/>
              </a:rPr>
              <a:t>Net Elem</a:t>
            </a:r>
            <a:r>
              <a:rPr lang="en-US" altLang="zh-CN" sz="1800" baseline="0" dirty="0">
                <a:solidFill>
                  <a:srgbClr val="000090"/>
                </a:solidFill>
                <a:latin typeface="Arial" pitchFamily="-105" charset="0"/>
                <a:ea typeface="ＭＳ Ｐゴシック" pitchFamily="-105" charset="-128"/>
                <a:cs typeface="ＭＳ Ｐゴシック" pitchFamily="-105" charset="-128"/>
              </a:rPr>
              <a:t/>
            </a:r>
            <a:br>
              <a:rPr lang="en-US" altLang="zh-CN" sz="1800" baseline="0" dirty="0">
                <a:solidFill>
                  <a:srgbClr val="000090"/>
                </a:solidFill>
                <a:latin typeface="Arial" pitchFamily="-105" charset="0"/>
                <a:ea typeface="ＭＳ Ｐゴシック" pitchFamily="-105" charset="-128"/>
                <a:cs typeface="ＭＳ Ｐゴシック" pitchFamily="-105" charset="-128"/>
              </a:rPr>
            </a:br>
            <a:r>
              <a:rPr lang="en-US" altLang="zh-CN" sz="1800" baseline="0" dirty="0" err="1">
                <a:solidFill>
                  <a:srgbClr val="000090"/>
                </a:solidFill>
                <a:latin typeface="Arial" pitchFamily="-105" charset="0"/>
                <a:ea typeface="ＭＳ Ｐゴシック" pitchFamily="-105" charset="-128"/>
                <a:cs typeface="ＭＳ Ｐゴシック" pitchFamily="-105" charset="-128"/>
              </a:rPr>
              <a:t>Datapath</a:t>
            </a:r>
            <a:endParaRPr lang="en-US" sz="1800" kern="0" baseline="0" dirty="0">
              <a:solidFill>
                <a:srgbClr val="000090"/>
              </a:solidFill>
              <a:latin typeface="Calibri"/>
              <a:ea typeface="+mn-ea"/>
              <a:cs typeface="+mn-cs"/>
            </a:endParaRPr>
          </a:p>
        </p:txBody>
      </p:sp>
      <p:grpSp>
        <p:nvGrpSpPr>
          <p:cNvPr id="35" name="Group 34"/>
          <p:cNvGrpSpPr/>
          <p:nvPr/>
        </p:nvGrpSpPr>
        <p:grpSpPr>
          <a:xfrm>
            <a:off x="2079429" y="4073197"/>
            <a:ext cx="4168971" cy="1184603"/>
            <a:chOff x="697371" y="4358342"/>
            <a:chExt cx="4168971" cy="1184603"/>
          </a:xfrm>
        </p:grpSpPr>
        <p:cxnSp>
          <p:nvCxnSpPr>
            <p:cNvPr id="36" name="Straight Arrow Connector 35"/>
            <p:cNvCxnSpPr/>
            <p:nvPr/>
          </p:nvCxnSpPr>
          <p:spPr bwMode="auto">
            <a:xfrm flipH="1" flipV="1">
              <a:off x="697371" y="4358342"/>
              <a:ext cx="2492571" cy="1184603"/>
            </a:xfrm>
            <a:prstGeom prst="straightConnector1">
              <a:avLst/>
            </a:prstGeom>
            <a:solidFill>
              <a:srgbClr val="4F81BD"/>
            </a:solidFill>
            <a:ln w="9525" cap="flat" cmpd="sng" algn="ctr">
              <a:solidFill>
                <a:sysClr val="windowText" lastClr="000000"/>
              </a:solidFill>
              <a:prstDash val="solid"/>
              <a:round/>
              <a:headEnd type="none" w="med" len="med"/>
              <a:tailEnd type="triangle" w="lg" len="med"/>
            </a:ln>
            <a:effectLst/>
          </p:spPr>
        </p:cxnSp>
        <p:cxnSp>
          <p:nvCxnSpPr>
            <p:cNvPr id="37" name="Straight Arrow Connector 36"/>
            <p:cNvCxnSpPr/>
            <p:nvPr/>
          </p:nvCxnSpPr>
          <p:spPr bwMode="auto">
            <a:xfrm flipH="1" flipV="1">
              <a:off x="1117218" y="4358342"/>
              <a:ext cx="3749124" cy="1184603"/>
            </a:xfrm>
            <a:prstGeom prst="straightConnector1">
              <a:avLst/>
            </a:prstGeom>
            <a:solidFill>
              <a:srgbClr val="4F81BD"/>
            </a:solidFill>
            <a:ln w="9525" cap="flat" cmpd="sng" algn="ctr">
              <a:solidFill>
                <a:sysClr val="windowText" lastClr="000000"/>
              </a:solidFill>
              <a:prstDash val="solid"/>
              <a:round/>
              <a:headEnd type="none" w="med" len="med"/>
              <a:tailEnd type="triangle" w="lg" len="med"/>
            </a:ln>
            <a:effectLst/>
          </p:spPr>
        </p:cxnSp>
      </p:grpSp>
      <p:grpSp>
        <p:nvGrpSpPr>
          <p:cNvPr id="38" name="Group 37"/>
          <p:cNvGrpSpPr/>
          <p:nvPr/>
        </p:nvGrpSpPr>
        <p:grpSpPr>
          <a:xfrm>
            <a:off x="5134403" y="4025931"/>
            <a:ext cx="4600525" cy="1359649"/>
            <a:chOff x="2231992" y="4311074"/>
            <a:chExt cx="6120877" cy="1289563"/>
          </a:xfrm>
        </p:grpSpPr>
        <p:cxnSp>
          <p:nvCxnSpPr>
            <p:cNvPr id="39" name="Straight Arrow Connector 38"/>
            <p:cNvCxnSpPr>
              <a:stCxn id="28" idx="2"/>
            </p:cNvCxnSpPr>
            <p:nvPr/>
          </p:nvCxnSpPr>
          <p:spPr bwMode="auto">
            <a:xfrm flipH="1">
              <a:off x="2231992" y="4311074"/>
              <a:ext cx="4268168" cy="1289563"/>
            </a:xfrm>
            <a:prstGeom prst="straightConnector1">
              <a:avLst/>
            </a:prstGeom>
            <a:solidFill>
              <a:srgbClr val="4F81BD"/>
            </a:solidFill>
            <a:ln w="9525" cap="flat" cmpd="sng" algn="ctr">
              <a:solidFill>
                <a:sysClr val="windowText" lastClr="000000"/>
              </a:solidFill>
              <a:prstDash val="solid"/>
              <a:round/>
              <a:headEnd type="none" w="med" len="med"/>
              <a:tailEnd type="triangle" w="lg" len="med"/>
            </a:ln>
            <a:effectLst/>
          </p:spPr>
        </p:cxnSp>
        <p:cxnSp>
          <p:nvCxnSpPr>
            <p:cNvPr id="40" name="Straight Arrow Connector 39"/>
            <p:cNvCxnSpPr>
              <a:stCxn id="32" idx="2"/>
            </p:cNvCxnSpPr>
            <p:nvPr/>
          </p:nvCxnSpPr>
          <p:spPr bwMode="auto">
            <a:xfrm flipH="1">
              <a:off x="4638083" y="4313909"/>
              <a:ext cx="3714786" cy="1286728"/>
            </a:xfrm>
            <a:prstGeom prst="straightConnector1">
              <a:avLst/>
            </a:prstGeom>
            <a:solidFill>
              <a:srgbClr val="4F81BD"/>
            </a:solidFill>
            <a:ln w="9525" cap="flat" cmpd="sng" algn="ctr">
              <a:solidFill>
                <a:sysClr val="windowText" lastClr="000000"/>
              </a:solidFill>
              <a:prstDash val="solid"/>
              <a:round/>
              <a:headEnd type="none" w="med" len="med"/>
              <a:tailEnd type="triangle" w="lg" len="med"/>
            </a:ln>
            <a:effectLst/>
          </p:spPr>
        </p:cxnSp>
      </p:grpSp>
      <p:grpSp>
        <p:nvGrpSpPr>
          <p:cNvPr id="41" name="Group 40"/>
          <p:cNvGrpSpPr/>
          <p:nvPr/>
        </p:nvGrpSpPr>
        <p:grpSpPr>
          <a:xfrm>
            <a:off x="2242451" y="1044078"/>
            <a:ext cx="1327685" cy="2199336"/>
            <a:chOff x="1724785" y="1638130"/>
            <a:chExt cx="1327685" cy="2199336"/>
          </a:xfrm>
        </p:grpSpPr>
        <p:pic>
          <p:nvPicPr>
            <p:cNvPr id="42" name="Picture 41"/>
            <p:cNvPicPr>
              <a:picLocks noChangeAspect="1"/>
            </p:cNvPicPr>
            <p:nvPr/>
          </p:nvPicPr>
          <p:blipFill>
            <a:blip r:embed="rId3"/>
            <a:stretch>
              <a:fillRect/>
            </a:stretch>
          </p:blipFill>
          <p:spPr>
            <a:xfrm>
              <a:off x="1724785" y="1638130"/>
              <a:ext cx="1170046" cy="921687"/>
            </a:xfrm>
            <a:prstGeom prst="rect">
              <a:avLst/>
            </a:prstGeom>
          </p:spPr>
        </p:pic>
        <p:cxnSp>
          <p:nvCxnSpPr>
            <p:cNvPr id="43" name="Straight Arrow Connector 42"/>
            <p:cNvCxnSpPr/>
            <p:nvPr/>
          </p:nvCxnSpPr>
          <p:spPr bwMode="auto">
            <a:xfrm>
              <a:off x="2424108" y="2559817"/>
              <a:ext cx="628362" cy="1277649"/>
            </a:xfrm>
            <a:prstGeom prst="straightConnector1">
              <a:avLst/>
            </a:prstGeom>
            <a:solidFill>
              <a:srgbClr val="4F81BD"/>
            </a:solidFill>
            <a:ln w="9525" cap="flat" cmpd="sng" algn="ctr">
              <a:solidFill>
                <a:sysClr val="windowText" lastClr="000000"/>
              </a:solidFill>
              <a:prstDash val="solid"/>
              <a:round/>
              <a:headEnd type="none" w="med" len="med"/>
              <a:tailEnd type="triangle" w="lg" len="med"/>
            </a:ln>
            <a:effectLst/>
          </p:spPr>
        </p:cxnSp>
      </p:grpSp>
      <p:sp>
        <p:nvSpPr>
          <p:cNvPr id="44" name="Rectangle 43"/>
          <p:cNvSpPr/>
          <p:nvPr/>
        </p:nvSpPr>
        <p:spPr>
          <a:xfrm>
            <a:off x="1055255" y="2463801"/>
            <a:ext cx="3402743" cy="369332"/>
          </a:xfrm>
          <a:prstGeom prst="rect">
            <a:avLst/>
          </a:prstGeom>
        </p:spPr>
        <p:txBody>
          <a:bodyPr wrap="square">
            <a:spAutoFit/>
          </a:bodyPr>
          <a:lstStyle/>
          <a:p>
            <a:pPr fontAlgn="auto">
              <a:spcBef>
                <a:spcPts val="0"/>
              </a:spcBef>
              <a:spcAft>
                <a:spcPts val="0"/>
              </a:spcAft>
              <a:defRPr/>
            </a:pPr>
            <a:r>
              <a:rPr lang="en-US" sz="1800" kern="0" baseline="0" dirty="0">
                <a:solidFill>
                  <a:sysClr val="windowText" lastClr="000000"/>
                </a:solidFill>
              </a:rPr>
              <a:t>logically </a:t>
            </a:r>
            <a:r>
              <a:rPr lang="en-US" sz="1800" kern="0" baseline="0">
                <a:solidFill>
                  <a:sysClr val="windowText" lastClr="000000"/>
                </a:solidFill>
              </a:rPr>
              <a:t>centralized </a:t>
            </a:r>
            <a:r>
              <a:rPr lang="en-US" sz="1800" kern="0" baseline="0" smtClean="0">
                <a:solidFill>
                  <a:sysClr val="windowText" lastClr="000000"/>
                </a:solidFill>
              </a:rPr>
              <a:t>data </a:t>
            </a:r>
            <a:r>
              <a:rPr lang="en-US" sz="1800" kern="0" baseline="0" dirty="0">
                <a:solidFill>
                  <a:sysClr val="windowText" lastClr="000000"/>
                </a:solidFill>
              </a:rPr>
              <a:t>store</a:t>
            </a:r>
          </a:p>
        </p:txBody>
      </p:sp>
      <p:grpSp>
        <p:nvGrpSpPr>
          <p:cNvPr id="23" name="Group 22"/>
          <p:cNvGrpSpPr/>
          <p:nvPr/>
        </p:nvGrpSpPr>
        <p:grpSpPr>
          <a:xfrm>
            <a:off x="4075268" y="1044076"/>
            <a:ext cx="3544732" cy="1927723"/>
            <a:chOff x="3276600" y="1581741"/>
            <a:chExt cx="2819400" cy="1390059"/>
          </a:xfrm>
        </p:grpSpPr>
        <p:cxnSp>
          <p:nvCxnSpPr>
            <p:cNvPr id="24" name="Straight Arrow Connector 23"/>
            <p:cNvCxnSpPr/>
            <p:nvPr/>
          </p:nvCxnSpPr>
          <p:spPr bwMode="auto">
            <a:xfrm flipV="1">
              <a:off x="3276600" y="2206362"/>
              <a:ext cx="1123809" cy="765438"/>
            </a:xfrm>
            <a:prstGeom prst="straightConnector1">
              <a:avLst/>
            </a:prstGeom>
            <a:solidFill>
              <a:schemeClr val="accent1"/>
            </a:solidFill>
            <a:ln w="76200" cap="flat" cmpd="sng" algn="ctr">
              <a:solidFill>
                <a:schemeClr val="accent2">
                  <a:lumMod val="75000"/>
                </a:schemeClr>
              </a:solidFill>
              <a:prstDash val="solid"/>
              <a:round/>
              <a:headEnd type="none" w="med" len="med"/>
              <a:tailEnd type="triangle" w="lg" len="lg"/>
            </a:ln>
            <a:effectLst/>
          </p:spPr>
        </p:cxnSp>
        <p:cxnSp>
          <p:nvCxnSpPr>
            <p:cNvPr id="25" name="Straight Arrow Connector 24"/>
            <p:cNvCxnSpPr/>
            <p:nvPr/>
          </p:nvCxnSpPr>
          <p:spPr bwMode="auto">
            <a:xfrm>
              <a:off x="4875089" y="2193534"/>
              <a:ext cx="1220911" cy="778266"/>
            </a:xfrm>
            <a:prstGeom prst="straightConnector1">
              <a:avLst/>
            </a:prstGeom>
            <a:solidFill>
              <a:schemeClr val="accent1"/>
            </a:solidFill>
            <a:ln w="76200" cap="flat" cmpd="sng" algn="ctr">
              <a:solidFill>
                <a:schemeClr val="accent2">
                  <a:lumMod val="75000"/>
                </a:schemeClr>
              </a:solidFill>
              <a:prstDash val="solid"/>
              <a:round/>
              <a:headEnd type="none" w="med" len="med"/>
              <a:tailEnd type="triangle" w="lg" len="lg"/>
            </a:ln>
            <a:effectLst/>
          </p:spPr>
        </p:cxnSp>
        <p:sp>
          <p:nvSpPr>
            <p:cNvPr id="45" name="AutoShape 1"/>
            <p:cNvSpPr>
              <a:spLocks/>
            </p:cNvSpPr>
            <p:nvPr/>
          </p:nvSpPr>
          <p:spPr bwMode="auto">
            <a:xfrm>
              <a:off x="3581016" y="1581741"/>
              <a:ext cx="2286768" cy="688033"/>
            </a:xfrm>
            <a:prstGeom prst="roundRect">
              <a:avLst>
                <a:gd name="adj" fmla="val 15787"/>
              </a:avLst>
            </a:prstGeom>
            <a:solidFill>
              <a:schemeClr val="accent6">
                <a:lumMod val="75000"/>
              </a:schemeClr>
            </a:solidFill>
            <a:ln w="25400" cap="flat">
              <a:solidFill>
                <a:schemeClr val="tx1"/>
              </a:solidFill>
              <a:prstDash val="solid"/>
              <a:miter lim="800000"/>
              <a:headEnd type="none" w="med" len="med"/>
              <a:tailEnd type="none" w="med" len="med"/>
            </a:ln>
          </p:spPr>
          <p:txBody>
            <a:bodyPr lIns="0" tIns="0" rIns="0" bIns="0" anchor="ctr"/>
            <a:lstStyle/>
            <a:p>
              <a:pPr algn="ctr"/>
              <a:r>
                <a:rPr lang="en-US" sz="2800" baseline="0" dirty="0" smtClean="0"/>
                <a:t>programming to fill the gap</a:t>
              </a:r>
              <a:endParaRPr lang="en-US" sz="2800" baseline="0" dirty="0"/>
            </a:p>
          </p:txBody>
        </p:sp>
      </p:grpSp>
      <p:pic>
        <p:nvPicPr>
          <p:cNvPr id="46" name="Picture 45"/>
          <p:cNvPicPr>
            <a:picLocks noChangeAspect="1"/>
          </p:cNvPicPr>
          <p:nvPr/>
        </p:nvPicPr>
        <p:blipFill>
          <a:blip r:embed="rId4"/>
          <a:stretch>
            <a:fillRect/>
          </a:stretch>
        </p:blipFill>
        <p:spPr>
          <a:xfrm>
            <a:off x="8077200" y="944018"/>
            <a:ext cx="2133600" cy="1341982"/>
          </a:xfrm>
          <a:prstGeom prst="rect">
            <a:avLst/>
          </a:prstGeom>
        </p:spPr>
      </p:pic>
      <p:pic>
        <p:nvPicPr>
          <p:cNvPr id="3" name="Picture 2"/>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962400" y="5257800"/>
            <a:ext cx="1445692" cy="609600"/>
          </a:xfrm>
          <a:prstGeom prst="rect">
            <a:avLst/>
          </a:prstGeom>
        </p:spPr>
      </p:pic>
      <p:pic>
        <p:nvPicPr>
          <p:cNvPr id="47" name="Picture 46"/>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717108" y="5257800"/>
            <a:ext cx="1445692" cy="609600"/>
          </a:xfrm>
          <a:prstGeom prst="rect">
            <a:avLst/>
          </a:prstGeom>
        </p:spPr>
      </p:pic>
      <p:sp>
        <p:nvSpPr>
          <p:cNvPr id="33" name="Slide Number Placeholder 9"/>
          <p:cNvSpPr>
            <a:spLocks noGrp="1"/>
          </p:cNvSpPr>
          <p:nvPr>
            <p:ph type="sldNum" sz="quarter" idx="10"/>
          </p:nvPr>
        </p:nvSpPr>
        <p:spPr>
          <a:xfrm>
            <a:off x="10287000" y="6553200"/>
            <a:ext cx="1905000" cy="304800"/>
          </a:xfrm>
        </p:spPr>
        <p:txBody>
          <a:bodyPr/>
          <a:lstStyle/>
          <a:p>
            <a:pPr>
              <a:defRPr/>
            </a:pPr>
            <a:fld id="{164B0F64-89EF-7A42-892D-484BAB952423}" type="slidenum">
              <a:rPr lang="en-US" smtClean="0"/>
              <a:pPr>
                <a:defRPr/>
              </a:pPr>
              <a:t>7</a:t>
            </a:fld>
            <a:endParaRPr lang="en-US" dirty="0">
              <a:solidFill>
                <a:schemeClr val="bg2"/>
              </a:solidFill>
            </a:endParaRPr>
          </a:p>
        </p:txBody>
      </p:sp>
    </p:spTree>
    <p:extLst>
      <p:ext uri="{BB962C8B-B14F-4D97-AF65-F5344CB8AC3E}">
        <p14:creationId xmlns:p14="http://schemas.microsoft.com/office/powerpoint/2010/main" val="13618978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345" name="Rectangle 1"/>
          <p:cNvSpPr>
            <a:spLocks noGrp="1" noChangeArrowheads="1"/>
          </p:cNvSpPr>
          <p:nvPr>
            <p:ph type="title"/>
          </p:nvPr>
        </p:nvSpPr>
        <p:spPr>
          <a:xfrm>
            <a:off x="1208883" y="115396"/>
            <a:ext cx="9931400" cy="685800"/>
          </a:xfrm>
          <a:ln/>
        </p:spPr>
        <p:txBody>
          <a:bodyPr/>
          <a:lstStyle/>
          <a:p>
            <a:r>
              <a:rPr lang="en-US" sz="3200" dirty="0" smtClean="0"/>
              <a:t>The FAST Maple Programming Model</a:t>
            </a:r>
            <a:endParaRPr lang="en-US" sz="3200" dirty="0"/>
          </a:p>
        </p:txBody>
      </p:sp>
      <p:sp>
        <p:nvSpPr>
          <p:cNvPr id="10" name="Slide Number Placeholder 6"/>
          <p:cNvSpPr>
            <a:spLocks noGrp="1"/>
          </p:cNvSpPr>
          <p:nvPr>
            <p:ph type="sldNum" sz="quarter" idx="10"/>
          </p:nvPr>
        </p:nvSpPr>
        <p:spPr>
          <a:xfrm>
            <a:off x="10299704" y="6556139"/>
            <a:ext cx="1905000" cy="304800"/>
          </a:xfrm>
        </p:spPr>
        <p:txBody>
          <a:bodyPr/>
          <a:lstStyle/>
          <a:p>
            <a:pPr>
              <a:defRPr/>
            </a:pPr>
            <a:fld id="{164B0F64-89EF-7A42-892D-484BAB952423}" type="slidenum">
              <a:rPr lang="en-US" smtClean="0"/>
              <a:pPr>
                <a:defRPr/>
              </a:pPr>
              <a:t>8</a:t>
            </a:fld>
            <a:endParaRPr lang="en-US" dirty="0">
              <a:solidFill>
                <a:schemeClr val="bg2"/>
              </a:solidFill>
            </a:endParaRPr>
          </a:p>
        </p:txBody>
      </p:sp>
      <p:pic>
        <p:nvPicPr>
          <p:cNvPr id="9" name="Picture 8"/>
          <p:cNvPicPr>
            <a:picLocks noChangeAspect="1"/>
          </p:cNvPicPr>
          <p:nvPr/>
        </p:nvPicPr>
        <p:blipFill>
          <a:blip r:embed="rId3">
            <a:alphaModFix amt="55000"/>
            <a:extLst>
              <a:ext uri="{BEBA8EAE-BF5A-486C-A8C5-ECC9F3942E4B}">
                <a14:imgProps xmlns:a14="http://schemas.microsoft.com/office/drawing/2010/main">
                  <a14:imgLayer r:embed="rId4">
                    <a14:imgEffect>
                      <a14:backgroundRemoval t="0" b="100000" l="328" r="100000"/>
                    </a14:imgEffect>
                  </a14:imgLayer>
                </a14:imgProps>
              </a:ext>
            </a:extLst>
          </a:blip>
          <a:stretch>
            <a:fillRect/>
          </a:stretch>
        </p:blipFill>
        <p:spPr>
          <a:xfrm>
            <a:off x="3145162" y="1951478"/>
            <a:ext cx="4050976" cy="2649104"/>
          </a:xfrm>
          <a:prstGeom prst="rect">
            <a:avLst/>
          </a:prstGeom>
        </p:spPr>
      </p:pic>
      <p:sp>
        <p:nvSpPr>
          <p:cNvPr id="8" name="Freeform 7"/>
          <p:cNvSpPr/>
          <p:nvPr/>
        </p:nvSpPr>
        <p:spPr>
          <a:xfrm>
            <a:off x="3708263" y="2483118"/>
            <a:ext cx="2542366" cy="1727098"/>
          </a:xfrm>
          <a:custGeom>
            <a:avLst/>
            <a:gdLst>
              <a:gd name="connsiteX0" fmla="*/ 0 w 1707444"/>
              <a:gd name="connsiteY0" fmla="*/ 0 h 959556"/>
              <a:gd name="connsiteX1" fmla="*/ 324555 w 1707444"/>
              <a:gd name="connsiteY1" fmla="*/ 395111 h 959556"/>
              <a:gd name="connsiteX2" fmla="*/ 1270000 w 1707444"/>
              <a:gd name="connsiteY2" fmla="*/ 522111 h 959556"/>
              <a:gd name="connsiteX3" fmla="*/ 1707444 w 1707444"/>
              <a:gd name="connsiteY3" fmla="*/ 959556 h 959556"/>
            </a:gdLst>
            <a:ahLst/>
            <a:cxnLst>
              <a:cxn ang="0">
                <a:pos x="connsiteX0" y="connsiteY0"/>
              </a:cxn>
              <a:cxn ang="0">
                <a:pos x="connsiteX1" y="connsiteY1"/>
              </a:cxn>
              <a:cxn ang="0">
                <a:pos x="connsiteX2" y="connsiteY2"/>
              </a:cxn>
              <a:cxn ang="0">
                <a:pos x="connsiteX3" y="connsiteY3"/>
              </a:cxn>
            </a:cxnLst>
            <a:rect l="l" t="t" r="r" b="b"/>
            <a:pathLst>
              <a:path w="1707444" h="959556">
                <a:moveTo>
                  <a:pt x="0" y="0"/>
                </a:moveTo>
                <a:cubicBezTo>
                  <a:pt x="56444" y="154046"/>
                  <a:pt x="112888" y="308093"/>
                  <a:pt x="324555" y="395111"/>
                </a:cubicBezTo>
                <a:cubicBezTo>
                  <a:pt x="536222" y="482130"/>
                  <a:pt x="1039519" y="428037"/>
                  <a:pt x="1270000" y="522111"/>
                </a:cubicBezTo>
                <a:cubicBezTo>
                  <a:pt x="1500481" y="616185"/>
                  <a:pt x="1707444" y="959556"/>
                  <a:pt x="1707444" y="959556"/>
                </a:cubicBezTo>
              </a:path>
            </a:pathLst>
          </a:custGeom>
          <a:ln w="28575" cmpd="sng">
            <a:solidFill>
              <a:srgbClr val="4F81BD"/>
            </a:solidFill>
            <a:tailEnd type="triangle" w="lg" len="lg"/>
          </a:ln>
        </p:spPr>
        <p:txBody>
          <a:bodyPr vert="horz" wrap="square" lIns="91440" tIns="45720" rIns="91440" bIns="45720" numCol="1" rtlCol="0" anchor="t" anchorCtr="0" compatLnSpc="1">
            <a:prstTxWarp prst="textNoShape">
              <a:avLst/>
            </a:prstTxWarp>
          </a:bodyPr>
          <a:lstStyle/>
          <a:p>
            <a:pPr eaLnBrk="0" hangingPunct="0"/>
            <a:endParaRPr lang="en-US">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grpSp>
        <p:nvGrpSpPr>
          <p:cNvPr id="2" name="Group 1"/>
          <p:cNvGrpSpPr/>
          <p:nvPr/>
        </p:nvGrpSpPr>
        <p:grpSpPr>
          <a:xfrm>
            <a:off x="1759741" y="1717028"/>
            <a:ext cx="2006026" cy="1200329"/>
            <a:chOff x="235741" y="1516995"/>
            <a:chExt cx="2006026" cy="1200329"/>
          </a:xfrm>
        </p:grpSpPr>
        <p:cxnSp>
          <p:nvCxnSpPr>
            <p:cNvPr id="7" name="Straight Arrow Connector 6"/>
            <p:cNvCxnSpPr/>
            <p:nvPr/>
          </p:nvCxnSpPr>
          <p:spPr bwMode="auto">
            <a:xfrm>
              <a:off x="1595947" y="1568573"/>
              <a:ext cx="588316" cy="634963"/>
            </a:xfrm>
            <a:prstGeom prst="straightConnector1">
              <a:avLst/>
            </a:prstGeom>
            <a:solidFill>
              <a:schemeClr val="accent1"/>
            </a:solidFill>
            <a:ln w="9525" cap="flat" cmpd="sng" algn="ctr">
              <a:solidFill>
                <a:schemeClr val="tx1"/>
              </a:solidFill>
              <a:prstDash val="solid"/>
              <a:round/>
              <a:headEnd type="none" w="med" len="med"/>
              <a:tailEnd type="triangle" w="lg" len="lg"/>
            </a:ln>
            <a:effectLst/>
          </p:spPr>
        </p:cxnSp>
        <p:sp>
          <p:nvSpPr>
            <p:cNvPr id="5" name="Rectangle 4"/>
            <p:cNvSpPr/>
            <p:nvPr/>
          </p:nvSpPr>
          <p:spPr>
            <a:xfrm>
              <a:off x="235741" y="1516995"/>
              <a:ext cx="2006026" cy="1200329"/>
            </a:xfrm>
            <a:prstGeom prst="rect">
              <a:avLst/>
            </a:prstGeom>
          </p:spPr>
          <p:txBody>
            <a:bodyPr wrap="square">
              <a:spAutoFit/>
            </a:bodyPr>
            <a:lstStyle/>
            <a:p>
              <a:r>
                <a:rPr lang="en-US" baseline="0" dirty="0"/>
                <a:t>consider</a:t>
              </a:r>
              <a:br>
                <a:rPr lang="en-US" baseline="0" dirty="0"/>
              </a:br>
              <a:r>
                <a:rPr lang="en-US" baseline="0" dirty="0"/>
                <a:t>each </a:t>
              </a:r>
              <a:r>
                <a:rPr lang="en-US" baseline="0" dirty="0" err="1"/>
                <a:t>pkt</a:t>
              </a:r>
              <a:r>
                <a:rPr lang="en-US" baseline="0" dirty="0"/>
                <a:t/>
              </a:r>
              <a:br>
                <a:rPr lang="en-US" baseline="0" dirty="0"/>
              </a:br>
              <a:r>
                <a:rPr lang="en-US" baseline="0" dirty="0"/>
                <a:t>as a </a:t>
              </a:r>
              <a:r>
                <a:rPr lang="en-US" baseline="0" dirty="0">
                  <a:solidFill>
                    <a:srgbClr val="C00000"/>
                  </a:solidFill>
                </a:rPr>
                <a:t>request</a:t>
              </a:r>
            </a:p>
          </p:txBody>
        </p:sp>
      </p:grpSp>
      <p:sp>
        <p:nvSpPr>
          <p:cNvPr id="13" name="Rectangle 12"/>
          <p:cNvSpPr/>
          <p:nvPr/>
        </p:nvSpPr>
        <p:spPr>
          <a:xfrm>
            <a:off x="6624638" y="3824417"/>
            <a:ext cx="4691062" cy="400110"/>
          </a:xfrm>
          <a:prstGeom prst="rect">
            <a:avLst/>
          </a:prstGeom>
        </p:spPr>
        <p:txBody>
          <a:bodyPr wrap="square">
            <a:spAutoFit/>
          </a:bodyPr>
          <a:lstStyle/>
          <a:p>
            <a:r>
              <a:rPr lang="en-US" sz="2000" baseline="0" dirty="0"/>
              <a:t>- A network as a </a:t>
            </a:r>
            <a:r>
              <a:rPr lang="en-US" sz="2000" baseline="0" dirty="0">
                <a:solidFill>
                  <a:srgbClr val="C00000"/>
                </a:solidFill>
              </a:rPr>
              <a:t>single virtual server</a:t>
            </a:r>
          </a:p>
        </p:txBody>
      </p:sp>
      <p:sp>
        <p:nvSpPr>
          <p:cNvPr id="14" name="Rectangle 13"/>
          <p:cNvSpPr/>
          <p:nvPr/>
        </p:nvSpPr>
        <p:spPr>
          <a:xfrm>
            <a:off x="6611847" y="5798982"/>
            <a:ext cx="5491253" cy="707886"/>
          </a:xfrm>
          <a:prstGeom prst="rect">
            <a:avLst/>
          </a:prstGeom>
        </p:spPr>
        <p:txBody>
          <a:bodyPr wrap="square">
            <a:spAutoFit/>
          </a:bodyPr>
          <a:lstStyle/>
          <a:p>
            <a:r>
              <a:rPr lang="en-US" sz="2000" baseline="0" dirty="0"/>
              <a:t>- </a:t>
            </a:r>
            <a:r>
              <a:rPr lang="en-US" sz="2000" baseline="0" dirty="0" smtClean="0"/>
              <a:t>Program returns a high-level instruction on how a </a:t>
            </a:r>
            <a:r>
              <a:rPr lang="en-US" sz="2000" baseline="0" dirty="0" err="1" smtClean="0"/>
              <a:t>pkt</a:t>
            </a:r>
            <a:r>
              <a:rPr lang="en-US" sz="2000" baseline="0" dirty="0" smtClean="0"/>
              <a:t> is handled</a:t>
            </a:r>
            <a:endParaRPr lang="en-US" sz="2000" baseline="0" dirty="0"/>
          </a:p>
        </p:txBody>
      </p:sp>
      <p:sp>
        <p:nvSpPr>
          <p:cNvPr id="15" name="Rectangle 14"/>
          <p:cNvSpPr/>
          <p:nvPr/>
        </p:nvSpPr>
        <p:spPr>
          <a:xfrm>
            <a:off x="6626132" y="4581648"/>
            <a:ext cx="5197568" cy="1015663"/>
          </a:xfrm>
          <a:prstGeom prst="rect">
            <a:avLst/>
          </a:prstGeom>
        </p:spPr>
        <p:txBody>
          <a:bodyPr wrap="square">
            <a:spAutoFit/>
          </a:bodyPr>
          <a:lstStyle/>
          <a:p>
            <a:r>
              <a:rPr lang="en-US" sz="2000" baseline="0" dirty="0"/>
              <a:t>- </a:t>
            </a:r>
            <a:r>
              <a:rPr lang="en-US" sz="2000" baseline="0" dirty="0" smtClean="0"/>
              <a:t>Control program expressed </a:t>
            </a:r>
            <a:r>
              <a:rPr lang="en-US" sz="2000" baseline="0" dirty="0"/>
              <a:t>in general </a:t>
            </a:r>
            <a:r>
              <a:rPr lang="en-US" sz="2000" baseline="0"/>
              <a:t>purpose </a:t>
            </a:r>
            <a:r>
              <a:rPr lang="en-US" sz="2000" baseline="0" smtClean="0"/>
              <a:t>programming language </a:t>
            </a:r>
            <a:r>
              <a:rPr lang="en-US" sz="2000" baseline="0" dirty="0" smtClean="0"/>
              <a:t>(Java in ODL), </a:t>
            </a:r>
            <a:r>
              <a:rPr lang="en-US" sz="2000" baseline="0" dirty="0">
                <a:solidFill>
                  <a:srgbClr val="C00000"/>
                </a:solidFill>
              </a:rPr>
              <a:t>(logically) invoked on each </a:t>
            </a:r>
            <a:r>
              <a:rPr lang="en-US" sz="2000" baseline="0" dirty="0" err="1">
                <a:solidFill>
                  <a:srgbClr val="C00000"/>
                </a:solidFill>
              </a:rPr>
              <a:t>pkt</a:t>
            </a:r>
            <a:endParaRPr lang="en-US" sz="2000" baseline="0" dirty="0">
              <a:solidFill>
                <a:srgbClr val="C00000"/>
              </a:solidFill>
            </a:endParaRPr>
          </a:p>
        </p:txBody>
      </p:sp>
      <p:sp>
        <p:nvSpPr>
          <p:cNvPr id="3" name="Rectangle 2"/>
          <p:cNvSpPr/>
          <p:nvPr/>
        </p:nvSpPr>
        <p:spPr>
          <a:xfrm>
            <a:off x="2024064" y="880745"/>
            <a:ext cx="8301038" cy="400110"/>
          </a:xfrm>
          <a:prstGeom prst="rect">
            <a:avLst/>
          </a:prstGeom>
          <a:ln>
            <a:solidFill>
              <a:schemeClr val="accent1">
                <a:lumMod val="50000"/>
              </a:schemeClr>
            </a:solidFill>
          </a:ln>
        </p:spPr>
        <p:txBody>
          <a:bodyPr wrap="square">
            <a:spAutoFit/>
          </a:bodyPr>
          <a:lstStyle/>
          <a:p>
            <a:pPr algn="ctr"/>
            <a:r>
              <a:rPr lang="en-US" sz="2000" baseline="0" dirty="0"/>
              <a:t>Goal: Can we let programmers write the </a:t>
            </a:r>
            <a:r>
              <a:rPr lang="en-US" sz="2000" baseline="0" dirty="0">
                <a:solidFill>
                  <a:srgbClr val="C00000"/>
                </a:solidFill>
              </a:rPr>
              <a:t>most obvious</a:t>
            </a:r>
            <a:r>
              <a:rPr lang="en-US" sz="2000" baseline="0" dirty="0"/>
              <a:t> SDN </a:t>
            </a:r>
            <a:r>
              <a:rPr lang="en-US" sz="2000" baseline="0" dirty="0" smtClean="0"/>
              <a:t>programs?</a:t>
            </a:r>
            <a:endParaRPr lang="en-US" sz="2000" baseline="0" dirty="0"/>
          </a:p>
        </p:txBody>
      </p:sp>
    </p:spTree>
    <p:extLst>
      <p:ext uri="{BB962C8B-B14F-4D97-AF65-F5344CB8AC3E}">
        <p14:creationId xmlns:p14="http://schemas.microsoft.com/office/powerpoint/2010/main" val="97535307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3" grpId="0"/>
      <p:bldP spid="14" grpId="0"/>
      <p:bldP spid="1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Challenges </a:t>
            </a:r>
            <a:r>
              <a:rPr lang="en-US" sz="3200" dirty="0" smtClean="0"/>
              <a:t>Realizing the FAST Maple Programming Model</a:t>
            </a:r>
            <a:endParaRPr lang="en-US" sz="3200" dirty="0"/>
          </a:p>
        </p:txBody>
      </p:sp>
      <p:sp>
        <p:nvSpPr>
          <p:cNvPr id="30" name="Content Placeholder 1"/>
          <p:cNvSpPr>
            <a:spLocks noGrp="1"/>
          </p:cNvSpPr>
          <p:nvPr>
            <p:ph idx="1"/>
          </p:nvPr>
        </p:nvSpPr>
        <p:spPr/>
        <p:txBody>
          <a:bodyPr/>
          <a:lstStyle/>
          <a:p>
            <a:r>
              <a:rPr lang="en-US" dirty="0"/>
              <a:t>Controller becomes a </a:t>
            </a:r>
            <a:r>
              <a:rPr lang="en-US" dirty="0">
                <a:solidFill>
                  <a:srgbClr val="C00000"/>
                </a:solidFill>
              </a:rPr>
              <a:t>single point of </a:t>
            </a:r>
            <a:r>
              <a:rPr lang="en-US" dirty="0" smtClean="0">
                <a:solidFill>
                  <a:srgbClr val="C00000"/>
                </a:solidFill>
              </a:rPr>
              <a:t>bottleneck</a:t>
            </a:r>
            <a:r>
              <a:rPr lang="en-US" dirty="0" smtClean="0"/>
              <a:t> </a:t>
            </a:r>
            <a:r>
              <a:rPr lang="en-US" dirty="0"/>
              <a:t>in a </a:t>
            </a:r>
            <a:r>
              <a:rPr lang="en-US" dirty="0">
                <a:solidFill>
                  <a:srgbClr val="C00000"/>
                </a:solidFill>
              </a:rPr>
              <a:t>naïve</a:t>
            </a:r>
            <a:r>
              <a:rPr lang="en-US" dirty="0"/>
              <a:t> </a:t>
            </a:r>
            <a:r>
              <a:rPr lang="en-US" dirty="0" smtClean="0"/>
              <a:t>implementation</a:t>
            </a:r>
          </a:p>
          <a:p>
            <a:endParaRPr lang="en-US" dirty="0" smtClean="0"/>
          </a:p>
          <a:p>
            <a:r>
              <a:rPr lang="en-US" dirty="0" smtClean="0"/>
              <a:t>Despite logical centralization, still a complex system consisting of a large number of functions, where functions can be </a:t>
            </a:r>
            <a:r>
              <a:rPr lang="en-US" dirty="0" smtClean="0">
                <a:solidFill>
                  <a:srgbClr val="C00000"/>
                </a:solidFill>
              </a:rPr>
              <a:t>data-driven</a:t>
            </a:r>
            <a:r>
              <a:rPr lang="en-US" dirty="0" smtClean="0"/>
              <a:t>, highly </a:t>
            </a:r>
            <a:r>
              <a:rPr lang="en-US" dirty="0" smtClean="0">
                <a:solidFill>
                  <a:srgbClr val="C00000"/>
                </a:solidFill>
              </a:rPr>
              <a:t>dynamic functions</a:t>
            </a:r>
          </a:p>
          <a:p>
            <a:endParaRPr lang="is-IS" dirty="0" smtClean="0"/>
          </a:p>
          <a:p>
            <a:r>
              <a:rPr lang="is-IS" dirty="0" smtClean="0"/>
              <a:t>Complex programming environments</a:t>
            </a:r>
          </a:p>
        </p:txBody>
      </p:sp>
      <p:sp>
        <p:nvSpPr>
          <p:cNvPr id="7" name="Slide Number Placeholder 6"/>
          <p:cNvSpPr>
            <a:spLocks noGrp="1"/>
          </p:cNvSpPr>
          <p:nvPr>
            <p:ph type="sldNum" sz="quarter" idx="10"/>
          </p:nvPr>
        </p:nvSpPr>
        <p:spPr>
          <a:xfrm>
            <a:off x="10287000" y="6553200"/>
            <a:ext cx="1905000" cy="304800"/>
          </a:xfrm>
        </p:spPr>
        <p:txBody>
          <a:bodyPr/>
          <a:lstStyle/>
          <a:p>
            <a:pPr>
              <a:defRPr/>
            </a:pPr>
            <a:fld id="{164B0F64-89EF-7A42-892D-484BAB952423}" type="slidenum">
              <a:rPr lang="en-US" smtClean="0"/>
              <a:pPr>
                <a:defRPr/>
              </a:pPr>
              <a:t>9</a:t>
            </a:fld>
            <a:endParaRPr lang="en-US" dirty="0">
              <a:solidFill>
                <a:schemeClr val="bg2"/>
              </a:solidFill>
            </a:endParaRPr>
          </a:p>
        </p:txBody>
      </p:sp>
    </p:spTree>
    <p:extLst>
      <p:ext uri="{BB962C8B-B14F-4D97-AF65-F5344CB8AC3E}">
        <p14:creationId xmlns:p14="http://schemas.microsoft.com/office/powerpoint/2010/main" val="1516116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Blank Presentatio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17373</TotalTime>
  <Words>3049</Words>
  <Application>Microsoft Macintosh PowerPoint</Application>
  <PresentationFormat>Widescreen</PresentationFormat>
  <Paragraphs>799</Paragraphs>
  <Slides>68</Slides>
  <Notes>66</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68</vt:i4>
      </vt:variant>
    </vt:vector>
  </HeadingPairs>
  <TitlesOfParts>
    <vt:vector size="81" baseType="lpstr">
      <vt:lpstr>Calibri</vt:lpstr>
      <vt:lpstr>Consolas</vt:lpstr>
      <vt:lpstr>Georgia</vt:lpstr>
      <vt:lpstr>Helvetica Neue</vt:lpstr>
      <vt:lpstr>Helvetica Neue Light</vt:lpstr>
      <vt:lpstr>Lucida Grande</vt:lpstr>
      <vt:lpstr>Menlo Bold</vt:lpstr>
      <vt:lpstr>Menlo Regular</vt:lpstr>
      <vt:lpstr>ＭＳ Ｐゴシック</vt:lpstr>
      <vt:lpstr>Verdana</vt:lpstr>
      <vt:lpstr>宋体</vt:lpstr>
      <vt:lpstr>Arial</vt:lpstr>
      <vt:lpstr>Blank Presentation</vt:lpstr>
      <vt:lpstr>Tutorial: SDN Programming  Using High-Level Abstractions</vt:lpstr>
      <vt:lpstr>Outline</vt:lpstr>
      <vt:lpstr>Conceptual Intro:  The FAST Maple Programming Model</vt:lpstr>
      <vt:lpstr>Context</vt:lpstr>
      <vt:lpstr>Key OpenDaylight Programming Abstraction: Data Store</vt:lpstr>
      <vt:lpstr>Key OpenDaylight Programming Abstraction: Data Store</vt:lpstr>
      <vt:lpstr>Our Scope</vt:lpstr>
      <vt:lpstr>The FAST Maple Programming Model</vt:lpstr>
      <vt:lpstr>Challenges Realizing the FAST Maple Programming Model</vt:lpstr>
      <vt:lpstr>Roadmap</vt:lpstr>
      <vt:lpstr>Conceptual Intro:  The Programming-Level Gap Problem, The Maple Approach</vt:lpstr>
      <vt:lpstr>The Programming-Level Gap Problem</vt:lpstr>
      <vt:lpstr>An Example FAST Maple Program</vt:lpstr>
      <vt:lpstr>Controller Program with Flow Table Management</vt:lpstr>
      <vt:lpstr>Controller Program with Flow Table Management</vt:lpstr>
      <vt:lpstr>Does the Program Work?</vt:lpstr>
      <vt:lpstr>Example Approach I to Address Issue (OVS): Using Exact Match</vt:lpstr>
      <vt:lpstr>Problems of Example Approach I</vt:lpstr>
      <vt:lpstr>Approach II: Declarative Policy Languages</vt:lpstr>
      <vt:lpstr>The Maple Approach</vt:lpstr>
      <vt:lpstr>Summary of Maple Programming Model</vt:lpstr>
      <vt:lpstr>Exercises:  - Setup environment - Use FastMaple IDE to create first Maple project  - Write and test M1</vt:lpstr>
      <vt:lpstr>Conceptual Intro:  Maple Magic using TraceTree</vt:lpstr>
      <vt:lpstr>Dynamic Tracing: Abstraction to Flow Tables</vt:lpstr>
      <vt:lpstr>PowerPoint Presentation</vt:lpstr>
      <vt:lpstr>PowerPoint Presentation</vt:lpstr>
      <vt:lpstr>PowerPoint Presentation</vt:lpstr>
      <vt:lpstr>Trace Tree Formal Spec</vt:lpstr>
      <vt:lpstr>Trace Tree =&gt; Flow Table</vt:lpstr>
      <vt:lpstr>Trace Tree =&gt; Flow Table</vt:lpstr>
      <vt:lpstr>Trace Tree =&gt; Flow Table</vt:lpstr>
      <vt:lpstr>Conceptual Intro:  Trace Tree Compression</vt:lpstr>
      <vt:lpstr>Problem: How to Handle User Inefficiency, such as Redundant Trace?</vt:lpstr>
      <vt:lpstr>Example: Trace Reduction</vt:lpstr>
      <vt:lpstr>Example: Trace Reduction</vt:lpstr>
      <vt:lpstr>Example: Trace Reduction</vt:lpstr>
      <vt:lpstr>Example: Trace Reduction</vt:lpstr>
      <vt:lpstr>Example: Trace Reduction</vt:lpstr>
      <vt:lpstr>Example: Trace Reduction</vt:lpstr>
      <vt:lpstr>Exercises: - Try M1 Completion - Write and test M2, M3</vt:lpstr>
      <vt:lpstr>Conceptual Intro:  Maple Composition</vt:lpstr>
      <vt:lpstr>Programming Model: How Does Maple Support Composition?</vt:lpstr>
      <vt:lpstr>Implementing Chaining in Maple is Easy</vt:lpstr>
      <vt:lpstr>Exercise:  - Write and test M4</vt:lpstr>
      <vt:lpstr>Part 3: FAST</vt:lpstr>
      <vt:lpstr>Conceptual Intro:  The FAST Function Store</vt:lpstr>
      <vt:lpstr>Writing an ODL program</vt:lpstr>
      <vt:lpstr>Can we NOT do that?</vt:lpstr>
      <vt:lpstr>FAST to the rescue </vt:lpstr>
      <vt:lpstr>The FAST programming model</vt:lpstr>
      <vt:lpstr>A closer look under the hood</vt:lpstr>
      <vt:lpstr> </vt:lpstr>
      <vt:lpstr>Automatic dependency tracking</vt:lpstr>
      <vt:lpstr>Automatic restoration</vt:lpstr>
      <vt:lpstr>Efficient Two-Phase Scheduling</vt:lpstr>
      <vt:lpstr>Exercise:  - Write and test F1</vt:lpstr>
      <vt:lpstr>Part 4: Summary</vt:lpstr>
      <vt:lpstr>Bigger Picture</vt:lpstr>
      <vt:lpstr>Summary</vt:lpstr>
      <vt:lpstr>Thank You</vt:lpstr>
      <vt:lpstr>Maple Details</vt:lpstr>
      <vt:lpstr>Problem: Simple In-order Traversal  Generates Unstable Rules</vt:lpstr>
      <vt:lpstr>Solution: Minimizing Priority Levels:  Increasing at T Nodes Only</vt:lpstr>
      <vt:lpstr>Minimizing Priority Levels:  Increasing at T Nodes Only</vt:lpstr>
      <vt:lpstr>Minimizing Priority Levels:  Increasing at T Nodes Only</vt:lpstr>
      <vt:lpstr>Example Algorithmic Policy in Java</vt:lpstr>
      <vt:lpstr>Example: “Simple” WAN Link Adaptation [Update]</vt:lpstr>
      <vt:lpstr>Example: “Complex” ACL+Policy Routing [Update]</vt:lpstr>
    </vt:vector>
  </TitlesOfParts>
  <Manager/>
  <Company>Yale University</Company>
  <LinksUpToDate>false</LinksUpToDate>
  <SharedDoc>false</SharedDoc>
  <HyperlinkBase/>
  <HyperlinksChanged>false</HyperlinksChanged>
  <AppVersion>15.0026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Yale FBO Communications</dc:title>
  <dc:subject/>
  <dc:creator>Patrick J. Lynch</dc:creator>
  <cp:keywords/>
  <dc:description/>
  <cp:lastModifiedBy>Qiao Xiang</cp:lastModifiedBy>
  <cp:revision>1423</cp:revision>
  <cp:lastPrinted>2011-12-21T04:26:34Z</cp:lastPrinted>
  <dcterms:modified xsi:type="dcterms:W3CDTF">2016-09-26T19:33:22Z</dcterms:modified>
  <cp:category/>
</cp:coreProperties>
</file>